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78" r:id="rId5"/>
    <p:sldId id="279" r:id="rId6"/>
    <p:sldId id="280" r:id="rId7"/>
    <p:sldId id="263" r:id="rId8"/>
    <p:sldId id="264" r:id="rId9"/>
    <p:sldId id="265" r:id="rId10"/>
    <p:sldId id="266" r:id="rId11"/>
    <p:sldId id="270" r:id="rId12"/>
    <p:sldId id="271" r:id="rId13"/>
    <p:sldId id="272" r:id="rId14"/>
    <p:sldId id="273" r:id="rId15"/>
    <p:sldId id="274" r:id="rId16"/>
    <p:sldId id="275" r:id="rId17"/>
    <p:sldId id="276" r:id="rId18"/>
    <p:sldId id="277" r:id="rId19"/>
    <p:sldId id="269" r:id="rId20"/>
  </p:sldIdLst>
  <p:sldSz cx="12192000" cy="6858000"/>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36AD1D7C-C80A-46B3-B058-597C9E70E47A}">
          <p14:sldIdLst>
            <p14:sldId id="256"/>
            <p14:sldId id="257"/>
            <p14:sldId id="259"/>
          </p14:sldIdLst>
        </p14:section>
        <p14:section name="Sección sin título" id="{5D0B3054-AE12-4D82-B7D7-AFB3E53CBE8D}">
          <p14:sldIdLst>
            <p14:sldId id="278"/>
            <p14:sldId id="279"/>
            <p14:sldId id="280"/>
            <p14:sldId id="263"/>
            <p14:sldId id="264"/>
            <p14:sldId id="265"/>
            <p14:sldId id="266"/>
            <p14:sldId id="270"/>
            <p14:sldId id="271"/>
            <p14:sldId id="272"/>
            <p14:sldId id="273"/>
            <p14:sldId id="274"/>
            <p14:sldId id="275"/>
            <p14:sldId id="276"/>
            <p14:sldId id="277"/>
            <p14:sldId id="26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99FFCC"/>
    <a:srgbClr val="3399FF"/>
    <a:srgbClr val="FF9933"/>
    <a:srgbClr val="0066CC"/>
    <a:srgbClr val="0066FF"/>
    <a:srgbClr val="66FFFF"/>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0" d="100"/>
          <a:sy n="80" d="100"/>
        </p:scale>
        <p:origin x="78" y="7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3080A13-C6CD-D199-C936-7E1C412AF511}"/>
              </a:ext>
            </a:extLst>
          </p:cNvPr>
          <p:cNvSpPr>
            <a:spLocks noGrp="1"/>
          </p:cNvSpPr>
          <p:nvPr>
            <p:ph type="ctrTitle"/>
          </p:nvPr>
        </p:nvSpPr>
        <p:spPr>
          <a:xfrm>
            <a:off x="2521194" y="2057168"/>
            <a:ext cx="7149612" cy="2387600"/>
          </a:xfrm>
        </p:spPr>
        <p:txBody>
          <a:bodyPr anchor="b">
            <a:normAutofit/>
          </a:bodyPr>
          <a:lstStyle>
            <a:lvl1pPr algn="ctr">
              <a:defRPr sz="5400">
                <a:latin typeface="Verdana" panose="020B0604030504040204" pitchFamily="34" charset="0"/>
                <a:ea typeface="Verdana" panose="020B0604030504040204" pitchFamily="34" charset="0"/>
              </a:defRPr>
            </a:lvl1pPr>
          </a:lstStyle>
          <a:p>
            <a:r>
              <a:rPr lang="es-ES" dirty="0"/>
              <a:t>Haga clic para modificar el estilo de título del patrón</a:t>
            </a:r>
            <a:endParaRPr lang="es-EC" dirty="0"/>
          </a:p>
        </p:txBody>
      </p:sp>
      <p:sp>
        <p:nvSpPr>
          <p:cNvPr id="3" name="Subtítulo 2">
            <a:extLst>
              <a:ext uri="{FF2B5EF4-FFF2-40B4-BE49-F238E27FC236}">
                <a16:creationId xmlns:a16="http://schemas.microsoft.com/office/drawing/2014/main" xmlns="" id="{994A8F48-C874-2AC4-3BC3-A29A7CA56D52}"/>
              </a:ext>
            </a:extLst>
          </p:cNvPr>
          <p:cNvSpPr>
            <a:spLocks noGrp="1"/>
          </p:cNvSpPr>
          <p:nvPr>
            <p:ph type="subTitle" idx="1"/>
          </p:nvPr>
        </p:nvSpPr>
        <p:spPr>
          <a:xfrm>
            <a:off x="2923442" y="4992660"/>
            <a:ext cx="6345116" cy="1145808"/>
          </a:xfrm>
          <a:prstGeom prst="rect">
            <a:avLst/>
          </a:prstGeom>
        </p:spPr>
        <p:txBody>
          <a:bodyPr/>
          <a:lstStyle>
            <a:lvl1pPr marL="0" indent="0" algn="ctr">
              <a:buNone/>
              <a:defRPr sz="2400">
                <a:latin typeface="Verdana" panose="020B0604030504040204" pitchFamily="34" charset="0"/>
                <a:ea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modificar el estilo de subtítulo del patrón</a:t>
            </a:r>
            <a:endParaRPr lang="es-EC" dirty="0"/>
          </a:p>
        </p:txBody>
      </p:sp>
      <p:sp>
        <p:nvSpPr>
          <p:cNvPr id="4" name="Marcador de fecha 3">
            <a:extLst>
              <a:ext uri="{FF2B5EF4-FFF2-40B4-BE49-F238E27FC236}">
                <a16:creationId xmlns:a16="http://schemas.microsoft.com/office/drawing/2014/main" xmlns="" id="{E8715452-75CB-EFDE-E714-0D090180A33C}"/>
              </a:ext>
            </a:extLst>
          </p:cNvPr>
          <p:cNvSpPr>
            <a:spLocks noGrp="1"/>
          </p:cNvSpPr>
          <p:nvPr>
            <p:ph type="dt" sz="half" idx="10"/>
          </p:nvPr>
        </p:nvSpPr>
        <p:spPr/>
        <p:txBody>
          <a:bodyPr/>
          <a:lstStyle/>
          <a:p>
            <a:fld id="{22575823-9EBA-4099-90B0-965F4AC23E8F}" type="datetimeFigureOut">
              <a:rPr lang="es-EC" smtClean="0"/>
              <a:t>23/05/2023</a:t>
            </a:fld>
            <a:endParaRPr lang="es-EC"/>
          </a:p>
        </p:txBody>
      </p:sp>
      <p:sp>
        <p:nvSpPr>
          <p:cNvPr id="5" name="Marcador de pie de página 4">
            <a:extLst>
              <a:ext uri="{FF2B5EF4-FFF2-40B4-BE49-F238E27FC236}">
                <a16:creationId xmlns:a16="http://schemas.microsoft.com/office/drawing/2014/main" xmlns="" id="{3AFAFC58-43C4-961A-20F8-6E3CB147E5FE}"/>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xmlns="" id="{6A0AB7FD-1271-B1C4-7C5B-36A9B2814F78}"/>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429857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D1A5154-2192-4CDE-84D5-A2127BB2BE8F}"/>
              </a:ext>
            </a:extLst>
          </p:cNvPr>
          <p:cNvSpPr>
            <a:spLocks noGrp="1"/>
          </p:cNvSpPr>
          <p:nvPr>
            <p:ph type="title"/>
          </p:nvPr>
        </p:nvSpPr>
        <p:spPr>
          <a:xfrm>
            <a:off x="240432" y="1386361"/>
            <a:ext cx="7741627" cy="1325563"/>
          </a:xfrm>
        </p:spPr>
        <p:txBody>
          <a:bodyPr/>
          <a:lstStyle>
            <a:lvl1pPr>
              <a:defRPr>
                <a:latin typeface="Verdana" panose="020B0604030504040204" pitchFamily="34" charset="0"/>
                <a:ea typeface="Verdana" panose="020B0604030504040204" pitchFamily="34" charset="0"/>
                <a:cs typeface="Red Hat Display" panose="02010303040201060303" pitchFamily="2" charset="0"/>
              </a:defRPr>
            </a:lvl1pPr>
          </a:lstStyle>
          <a:p>
            <a:r>
              <a:rPr lang="es-ES" dirty="0"/>
              <a:t>Haga clic para modificar el estilo de título del patrón</a:t>
            </a:r>
            <a:endParaRPr lang="es-EC" dirty="0"/>
          </a:p>
        </p:txBody>
      </p:sp>
      <p:sp>
        <p:nvSpPr>
          <p:cNvPr id="3" name="Marcador de contenido 2">
            <a:extLst>
              <a:ext uri="{FF2B5EF4-FFF2-40B4-BE49-F238E27FC236}">
                <a16:creationId xmlns:a16="http://schemas.microsoft.com/office/drawing/2014/main" xmlns="" id="{7EFB92CB-3FCF-9F5F-5D31-CE8C54264C10}"/>
              </a:ext>
            </a:extLst>
          </p:cNvPr>
          <p:cNvSpPr>
            <a:spLocks noGrp="1"/>
          </p:cNvSpPr>
          <p:nvPr>
            <p:ph idx="1"/>
          </p:nvPr>
        </p:nvSpPr>
        <p:spPr>
          <a:xfrm>
            <a:off x="334108" y="2811465"/>
            <a:ext cx="5200650" cy="2516674"/>
          </a:xfrm>
          <a:prstGeom prst="rect">
            <a:avLst/>
          </a:prstGeom>
        </p:spPr>
        <p:txBody>
          <a:bodyPr/>
          <a:lstStyle>
            <a:lvl1pPr>
              <a:defRPr>
                <a:latin typeface="Arial" panose="020B0604020202020204" pitchFamily="34" charset="0"/>
                <a:ea typeface="Open Sans" pitchFamily="2" charset="0"/>
                <a:cs typeface="Arial" panose="020B0604020202020204" pitchFamily="34" charset="0"/>
              </a:defRPr>
            </a:lvl1pPr>
            <a:lvl2pPr>
              <a:defRPr>
                <a:latin typeface="Arial" panose="020B0604020202020204" pitchFamily="34" charset="0"/>
                <a:ea typeface="Open Sans" pitchFamily="2" charset="0"/>
                <a:cs typeface="Arial" panose="020B0604020202020204" pitchFamily="34" charset="0"/>
              </a:defRPr>
            </a:lvl2pPr>
            <a:lvl3pPr>
              <a:defRPr>
                <a:latin typeface="Arial" panose="020B0604020202020204" pitchFamily="34" charset="0"/>
                <a:ea typeface="Open Sans" pitchFamily="2" charset="0"/>
                <a:cs typeface="Arial" panose="020B0604020202020204" pitchFamily="34" charset="0"/>
              </a:defRPr>
            </a:lvl3pPr>
            <a:lvl4pPr>
              <a:defRPr>
                <a:latin typeface="Arial" panose="020B0604020202020204" pitchFamily="34" charset="0"/>
                <a:ea typeface="Open Sans" pitchFamily="2" charset="0"/>
                <a:cs typeface="Arial" panose="020B0604020202020204" pitchFamily="34" charset="0"/>
              </a:defRPr>
            </a:lvl4pPr>
            <a:lvl5pPr>
              <a:defRPr>
                <a:latin typeface="Arial" panose="020B0604020202020204" pitchFamily="34" charset="0"/>
                <a:ea typeface="Open Sans" pitchFamily="2" charset="0"/>
                <a:cs typeface="Arial" panose="020B0604020202020204" pitchFamily="34" charset="0"/>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EC" dirty="0"/>
          </a:p>
        </p:txBody>
      </p:sp>
      <p:sp>
        <p:nvSpPr>
          <p:cNvPr id="4" name="Marcador de fecha 3">
            <a:extLst>
              <a:ext uri="{FF2B5EF4-FFF2-40B4-BE49-F238E27FC236}">
                <a16:creationId xmlns:a16="http://schemas.microsoft.com/office/drawing/2014/main" xmlns="" id="{788BA081-FC8E-D366-EBEA-4A737D65B569}"/>
              </a:ext>
            </a:extLst>
          </p:cNvPr>
          <p:cNvSpPr>
            <a:spLocks noGrp="1"/>
          </p:cNvSpPr>
          <p:nvPr>
            <p:ph type="dt" sz="half" idx="10"/>
          </p:nvPr>
        </p:nvSpPr>
        <p:spPr/>
        <p:txBody>
          <a:bodyPr/>
          <a:lstStyle/>
          <a:p>
            <a:fld id="{22575823-9EBA-4099-90B0-965F4AC23E8F}" type="datetimeFigureOut">
              <a:rPr lang="es-EC" smtClean="0"/>
              <a:t>23/05/2023</a:t>
            </a:fld>
            <a:endParaRPr lang="es-EC"/>
          </a:p>
        </p:txBody>
      </p:sp>
      <p:sp>
        <p:nvSpPr>
          <p:cNvPr id="5" name="Marcador de pie de página 4">
            <a:extLst>
              <a:ext uri="{FF2B5EF4-FFF2-40B4-BE49-F238E27FC236}">
                <a16:creationId xmlns:a16="http://schemas.microsoft.com/office/drawing/2014/main" xmlns="" id="{31C49E8D-42A5-6916-4BD4-4E8137A9635E}"/>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xmlns="" id="{023B12C5-8480-1E82-084B-30729FC4ED4A}"/>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2549627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79C7165-BA60-717F-003D-8516D81A7575}"/>
              </a:ext>
            </a:extLst>
          </p:cNvPr>
          <p:cNvSpPr>
            <a:spLocks noGrp="1"/>
          </p:cNvSpPr>
          <p:nvPr>
            <p:ph type="title"/>
          </p:nvPr>
        </p:nvSpPr>
        <p:spPr>
          <a:xfrm>
            <a:off x="396631" y="768350"/>
            <a:ext cx="10515600" cy="2852737"/>
          </a:xfrm>
        </p:spPr>
        <p:txBody>
          <a:bodyPr anchor="b"/>
          <a:lstStyle>
            <a:lvl1pPr>
              <a:defRPr sz="6000"/>
            </a:lvl1pPr>
          </a:lstStyle>
          <a:p>
            <a:r>
              <a:rPr lang="es-ES" dirty="0"/>
              <a:t>Haga clic para modificar el estilo de título del patrón</a:t>
            </a:r>
            <a:endParaRPr lang="es-EC" dirty="0"/>
          </a:p>
        </p:txBody>
      </p:sp>
      <p:sp>
        <p:nvSpPr>
          <p:cNvPr id="3" name="Marcador de texto 2">
            <a:extLst>
              <a:ext uri="{FF2B5EF4-FFF2-40B4-BE49-F238E27FC236}">
                <a16:creationId xmlns:a16="http://schemas.microsoft.com/office/drawing/2014/main" xmlns="" id="{29CBE04B-4422-3A6E-1897-B90E8921D33F}"/>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Haga clic para modificar los estilos de texto del patrón</a:t>
            </a:r>
          </a:p>
        </p:txBody>
      </p:sp>
      <p:sp>
        <p:nvSpPr>
          <p:cNvPr id="4" name="Marcador de fecha 3">
            <a:extLst>
              <a:ext uri="{FF2B5EF4-FFF2-40B4-BE49-F238E27FC236}">
                <a16:creationId xmlns:a16="http://schemas.microsoft.com/office/drawing/2014/main" xmlns="" id="{5230907F-2FD5-0DA1-DB9F-C9623758324C}"/>
              </a:ext>
            </a:extLst>
          </p:cNvPr>
          <p:cNvSpPr>
            <a:spLocks noGrp="1"/>
          </p:cNvSpPr>
          <p:nvPr>
            <p:ph type="dt" sz="half" idx="10"/>
          </p:nvPr>
        </p:nvSpPr>
        <p:spPr/>
        <p:txBody>
          <a:bodyPr/>
          <a:lstStyle/>
          <a:p>
            <a:fld id="{22575823-9EBA-4099-90B0-965F4AC23E8F}" type="datetimeFigureOut">
              <a:rPr lang="es-EC" smtClean="0"/>
              <a:t>23/05/2023</a:t>
            </a:fld>
            <a:endParaRPr lang="es-EC"/>
          </a:p>
        </p:txBody>
      </p:sp>
      <p:sp>
        <p:nvSpPr>
          <p:cNvPr id="5" name="Marcador de pie de página 4">
            <a:extLst>
              <a:ext uri="{FF2B5EF4-FFF2-40B4-BE49-F238E27FC236}">
                <a16:creationId xmlns:a16="http://schemas.microsoft.com/office/drawing/2014/main" xmlns="" id="{3F02DBC0-CBCF-92BA-2D91-A130DC379316}"/>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xmlns="" id="{8348C64C-0EE3-8337-9C75-881316A843B1}"/>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309792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7E05A43-2D23-40E0-A9AB-9919DCCE036F}"/>
              </a:ext>
            </a:extLst>
          </p:cNvPr>
          <p:cNvSpPr>
            <a:spLocks noGrp="1"/>
          </p:cNvSpPr>
          <p:nvPr>
            <p:ph type="title"/>
          </p:nvPr>
        </p:nvSpPr>
        <p:spPr>
          <a:xfrm>
            <a:off x="473320" y="1288375"/>
            <a:ext cx="10436468" cy="1325563"/>
          </a:xfrm>
        </p:spPr>
        <p:txBody>
          <a:bodyPr/>
          <a:lstStyle/>
          <a:p>
            <a:r>
              <a:rPr lang="es-ES" dirty="0"/>
              <a:t>Haga clic para modificar el estilo de título del patrón</a:t>
            </a:r>
            <a:endParaRPr lang="es-EC" dirty="0"/>
          </a:p>
        </p:txBody>
      </p:sp>
      <p:sp>
        <p:nvSpPr>
          <p:cNvPr id="3" name="Marcador de contenido 2">
            <a:extLst>
              <a:ext uri="{FF2B5EF4-FFF2-40B4-BE49-F238E27FC236}">
                <a16:creationId xmlns:a16="http://schemas.microsoft.com/office/drawing/2014/main" xmlns="" id="{5A4A8748-68C6-F3DB-77B5-E1DA043D31A0}"/>
              </a:ext>
            </a:extLst>
          </p:cNvPr>
          <p:cNvSpPr>
            <a:spLocks noGrp="1"/>
          </p:cNvSpPr>
          <p:nvPr>
            <p:ph sz="half" idx="1"/>
          </p:nvPr>
        </p:nvSpPr>
        <p:spPr>
          <a:xfrm>
            <a:off x="473320" y="2748480"/>
            <a:ext cx="5181600" cy="3473329"/>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EC" dirty="0"/>
          </a:p>
        </p:txBody>
      </p:sp>
      <p:sp>
        <p:nvSpPr>
          <p:cNvPr id="4" name="Marcador de contenido 3">
            <a:extLst>
              <a:ext uri="{FF2B5EF4-FFF2-40B4-BE49-F238E27FC236}">
                <a16:creationId xmlns:a16="http://schemas.microsoft.com/office/drawing/2014/main" xmlns="" id="{F2429643-5EA1-46FF-3959-9B18780FAC40}"/>
              </a:ext>
            </a:extLst>
          </p:cNvPr>
          <p:cNvSpPr>
            <a:spLocks noGrp="1"/>
          </p:cNvSpPr>
          <p:nvPr>
            <p:ph sz="half" idx="2"/>
          </p:nvPr>
        </p:nvSpPr>
        <p:spPr>
          <a:xfrm>
            <a:off x="5728188" y="2748480"/>
            <a:ext cx="5181600" cy="347332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fecha 4">
            <a:extLst>
              <a:ext uri="{FF2B5EF4-FFF2-40B4-BE49-F238E27FC236}">
                <a16:creationId xmlns:a16="http://schemas.microsoft.com/office/drawing/2014/main" xmlns="" id="{A88A3DD0-8118-92C8-85B4-353F01734A86}"/>
              </a:ext>
            </a:extLst>
          </p:cNvPr>
          <p:cNvSpPr>
            <a:spLocks noGrp="1"/>
          </p:cNvSpPr>
          <p:nvPr>
            <p:ph type="dt" sz="half" idx="10"/>
          </p:nvPr>
        </p:nvSpPr>
        <p:spPr/>
        <p:txBody>
          <a:bodyPr/>
          <a:lstStyle/>
          <a:p>
            <a:fld id="{22575823-9EBA-4099-90B0-965F4AC23E8F}" type="datetimeFigureOut">
              <a:rPr lang="es-EC" smtClean="0"/>
              <a:t>23/05/2023</a:t>
            </a:fld>
            <a:endParaRPr lang="es-EC"/>
          </a:p>
        </p:txBody>
      </p:sp>
      <p:sp>
        <p:nvSpPr>
          <p:cNvPr id="6" name="Marcador de pie de página 5">
            <a:extLst>
              <a:ext uri="{FF2B5EF4-FFF2-40B4-BE49-F238E27FC236}">
                <a16:creationId xmlns:a16="http://schemas.microsoft.com/office/drawing/2014/main" xmlns="" id="{D9B11E56-4CD9-5CF3-4CD0-25B0710DE151}"/>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xmlns="" id="{9DDFD680-C02B-BD95-C158-BFBC2254EA81}"/>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2912149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951EA7E-75F6-079F-1A4A-4A3648A203B2}"/>
              </a:ext>
            </a:extLst>
          </p:cNvPr>
          <p:cNvSpPr>
            <a:spLocks noGrp="1"/>
          </p:cNvSpPr>
          <p:nvPr>
            <p:ph type="title"/>
          </p:nvPr>
        </p:nvSpPr>
        <p:spPr>
          <a:xfrm>
            <a:off x="518869" y="1153990"/>
            <a:ext cx="10515600" cy="1325563"/>
          </a:xfrm>
        </p:spPr>
        <p:txBody>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xmlns="" id="{0C1ECDC1-82DE-6FED-03CA-FCCA3A09ABC6}"/>
              </a:ext>
            </a:extLst>
          </p:cNvPr>
          <p:cNvSpPr>
            <a:spLocks noGrp="1"/>
          </p:cNvSpPr>
          <p:nvPr>
            <p:ph type="body" idx="1"/>
          </p:nvPr>
        </p:nvSpPr>
        <p:spPr>
          <a:xfrm>
            <a:off x="518868" y="2471249"/>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los estilos de texto del patrón</a:t>
            </a:r>
          </a:p>
        </p:txBody>
      </p:sp>
      <p:sp>
        <p:nvSpPr>
          <p:cNvPr id="4" name="Marcador de contenido 3">
            <a:extLst>
              <a:ext uri="{FF2B5EF4-FFF2-40B4-BE49-F238E27FC236}">
                <a16:creationId xmlns:a16="http://schemas.microsoft.com/office/drawing/2014/main" xmlns="" id="{D845D8AC-F363-AF6D-3FEE-7CB994F6EB06}"/>
              </a:ext>
            </a:extLst>
          </p:cNvPr>
          <p:cNvSpPr>
            <a:spLocks noGrp="1"/>
          </p:cNvSpPr>
          <p:nvPr>
            <p:ph sz="half" idx="2"/>
          </p:nvPr>
        </p:nvSpPr>
        <p:spPr>
          <a:xfrm>
            <a:off x="518869" y="3332284"/>
            <a:ext cx="5157787" cy="2857378"/>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texto 4">
            <a:extLst>
              <a:ext uri="{FF2B5EF4-FFF2-40B4-BE49-F238E27FC236}">
                <a16:creationId xmlns:a16="http://schemas.microsoft.com/office/drawing/2014/main" xmlns="" id="{CDE6F7AF-3C3A-8DDF-461E-B38FBB9BC9D1}"/>
              </a:ext>
            </a:extLst>
          </p:cNvPr>
          <p:cNvSpPr>
            <a:spLocks noGrp="1"/>
          </p:cNvSpPr>
          <p:nvPr>
            <p:ph type="body" sz="quarter" idx="3"/>
          </p:nvPr>
        </p:nvSpPr>
        <p:spPr>
          <a:xfrm>
            <a:off x="5763968" y="2471249"/>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xmlns="" id="{B08B07DE-2FA6-CE59-CC99-BDD14D94D93B}"/>
              </a:ext>
            </a:extLst>
          </p:cNvPr>
          <p:cNvSpPr>
            <a:spLocks noGrp="1"/>
          </p:cNvSpPr>
          <p:nvPr>
            <p:ph sz="quarter" idx="4"/>
          </p:nvPr>
        </p:nvSpPr>
        <p:spPr>
          <a:xfrm>
            <a:off x="5776669" y="3332284"/>
            <a:ext cx="5183188" cy="2857378"/>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7" name="Marcador de fecha 6">
            <a:extLst>
              <a:ext uri="{FF2B5EF4-FFF2-40B4-BE49-F238E27FC236}">
                <a16:creationId xmlns:a16="http://schemas.microsoft.com/office/drawing/2014/main" xmlns="" id="{CA28FEEB-95DD-4963-D6AD-033ADB253A05}"/>
              </a:ext>
            </a:extLst>
          </p:cNvPr>
          <p:cNvSpPr>
            <a:spLocks noGrp="1"/>
          </p:cNvSpPr>
          <p:nvPr>
            <p:ph type="dt" sz="half" idx="10"/>
          </p:nvPr>
        </p:nvSpPr>
        <p:spPr/>
        <p:txBody>
          <a:bodyPr/>
          <a:lstStyle/>
          <a:p>
            <a:fld id="{22575823-9EBA-4099-90B0-965F4AC23E8F}" type="datetimeFigureOut">
              <a:rPr lang="es-EC" smtClean="0"/>
              <a:t>23/05/2023</a:t>
            </a:fld>
            <a:endParaRPr lang="es-EC"/>
          </a:p>
        </p:txBody>
      </p:sp>
      <p:sp>
        <p:nvSpPr>
          <p:cNvPr id="8" name="Marcador de pie de página 7">
            <a:extLst>
              <a:ext uri="{FF2B5EF4-FFF2-40B4-BE49-F238E27FC236}">
                <a16:creationId xmlns:a16="http://schemas.microsoft.com/office/drawing/2014/main" xmlns="" id="{95B47BE9-4AC1-7931-4B95-FB6E8A2F8C65}"/>
              </a:ext>
            </a:extLst>
          </p:cNvPr>
          <p:cNvSpPr>
            <a:spLocks noGrp="1"/>
          </p:cNvSpPr>
          <p:nvPr>
            <p:ph type="ftr" sz="quarter" idx="11"/>
          </p:nvPr>
        </p:nvSpPr>
        <p:spPr/>
        <p:txBody>
          <a:bodyPr/>
          <a:lstStyle/>
          <a:p>
            <a:endParaRPr lang="es-EC"/>
          </a:p>
        </p:txBody>
      </p:sp>
      <p:sp>
        <p:nvSpPr>
          <p:cNvPr id="9" name="Marcador de número de diapositiva 8">
            <a:extLst>
              <a:ext uri="{FF2B5EF4-FFF2-40B4-BE49-F238E27FC236}">
                <a16:creationId xmlns:a16="http://schemas.microsoft.com/office/drawing/2014/main" xmlns="" id="{F7A6795B-41C0-CBDD-8373-F26151362DCB}"/>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3601717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AA8EA61-DCCE-8EC4-12FD-340DECDCA6A3}"/>
              </a:ext>
            </a:extLst>
          </p:cNvPr>
          <p:cNvSpPr>
            <a:spLocks noGrp="1"/>
          </p:cNvSpPr>
          <p:nvPr>
            <p:ph type="title"/>
          </p:nvPr>
        </p:nvSpPr>
        <p:spPr>
          <a:xfrm>
            <a:off x="723900" y="1182810"/>
            <a:ext cx="10515600" cy="1325563"/>
          </a:xfrm>
        </p:spPr>
        <p:txBody>
          <a:bodyPr/>
          <a:lstStyle/>
          <a:p>
            <a:r>
              <a:rPr lang="es-ES"/>
              <a:t>Haga clic para modificar el estilo de título del patrón</a:t>
            </a:r>
            <a:endParaRPr lang="es-EC"/>
          </a:p>
        </p:txBody>
      </p:sp>
      <p:sp>
        <p:nvSpPr>
          <p:cNvPr id="3" name="Marcador de fecha 2">
            <a:extLst>
              <a:ext uri="{FF2B5EF4-FFF2-40B4-BE49-F238E27FC236}">
                <a16:creationId xmlns:a16="http://schemas.microsoft.com/office/drawing/2014/main" xmlns="" id="{FAF200FB-D759-4166-FAF8-694CD57CD755}"/>
              </a:ext>
            </a:extLst>
          </p:cNvPr>
          <p:cNvSpPr>
            <a:spLocks noGrp="1"/>
          </p:cNvSpPr>
          <p:nvPr>
            <p:ph type="dt" sz="half" idx="10"/>
          </p:nvPr>
        </p:nvSpPr>
        <p:spPr/>
        <p:txBody>
          <a:bodyPr/>
          <a:lstStyle/>
          <a:p>
            <a:fld id="{22575823-9EBA-4099-90B0-965F4AC23E8F}" type="datetimeFigureOut">
              <a:rPr lang="es-EC" smtClean="0"/>
              <a:t>23/05/2023</a:t>
            </a:fld>
            <a:endParaRPr lang="es-EC"/>
          </a:p>
        </p:txBody>
      </p:sp>
      <p:sp>
        <p:nvSpPr>
          <p:cNvPr id="4" name="Marcador de pie de página 3">
            <a:extLst>
              <a:ext uri="{FF2B5EF4-FFF2-40B4-BE49-F238E27FC236}">
                <a16:creationId xmlns:a16="http://schemas.microsoft.com/office/drawing/2014/main" xmlns="" id="{C57B4F8C-2868-A72D-B0D1-EA89751D72EA}"/>
              </a:ext>
            </a:extLst>
          </p:cNvPr>
          <p:cNvSpPr>
            <a:spLocks noGrp="1"/>
          </p:cNvSpPr>
          <p:nvPr>
            <p:ph type="ftr" sz="quarter" idx="11"/>
          </p:nvPr>
        </p:nvSpPr>
        <p:spPr/>
        <p:txBody>
          <a:bodyPr/>
          <a:lstStyle/>
          <a:p>
            <a:endParaRPr lang="es-EC"/>
          </a:p>
        </p:txBody>
      </p:sp>
      <p:sp>
        <p:nvSpPr>
          <p:cNvPr id="5" name="Marcador de número de diapositiva 4">
            <a:extLst>
              <a:ext uri="{FF2B5EF4-FFF2-40B4-BE49-F238E27FC236}">
                <a16:creationId xmlns:a16="http://schemas.microsoft.com/office/drawing/2014/main" xmlns="" id="{DCDA2D9F-DCA2-BD2F-BFA0-E259B73B591E}"/>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3611014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xmlns="" id="{B4BAC0A5-E237-742C-FCCE-FD9A665D25BC}"/>
              </a:ext>
            </a:extLst>
          </p:cNvPr>
          <p:cNvSpPr>
            <a:spLocks noGrp="1"/>
          </p:cNvSpPr>
          <p:nvPr>
            <p:ph type="dt" sz="half" idx="10"/>
          </p:nvPr>
        </p:nvSpPr>
        <p:spPr/>
        <p:txBody>
          <a:bodyPr/>
          <a:lstStyle/>
          <a:p>
            <a:fld id="{22575823-9EBA-4099-90B0-965F4AC23E8F}" type="datetimeFigureOut">
              <a:rPr lang="es-EC" smtClean="0"/>
              <a:t>23/05/2023</a:t>
            </a:fld>
            <a:endParaRPr lang="es-EC"/>
          </a:p>
        </p:txBody>
      </p:sp>
      <p:sp>
        <p:nvSpPr>
          <p:cNvPr id="3" name="Marcador de pie de página 2">
            <a:extLst>
              <a:ext uri="{FF2B5EF4-FFF2-40B4-BE49-F238E27FC236}">
                <a16:creationId xmlns:a16="http://schemas.microsoft.com/office/drawing/2014/main" xmlns="" id="{8A8E965C-9EFC-2F3A-DC33-80876FB8010B}"/>
              </a:ext>
            </a:extLst>
          </p:cNvPr>
          <p:cNvSpPr>
            <a:spLocks noGrp="1"/>
          </p:cNvSpPr>
          <p:nvPr>
            <p:ph type="ftr" sz="quarter" idx="11"/>
          </p:nvPr>
        </p:nvSpPr>
        <p:spPr/>
        <p:txBody>
          <a:bodyPr/>
          <a:lstStyle/>
          <a:p>
            <a:endParaRPr lang="es-EC"/>
          </a:p>
        </p:txBody>
      </p:sp>
      <p:sp>
        <p:nvSpPr>
          <p:cNvPr id="4" name="Marcador de número de diapositiva 3">
            <a:extLst>
              <a:ext uri="{FF2B5EF4-FFF2-40B4-BE49-F238E27FC236}">
                <a16:creationId xmlns:a16="http://schemas.microsoft.com/office/drawing/2014/main" xmlns="" id="{62D22891-1957-4E32-1EDB-8F3B8CB1AE19}"/>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493107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060A997-AE67-16CB-BBD8-86F9682F5417}"/>
              </a:ext>
            </a:extLst>
          </p:cNvPr>
          <p:cNvSpPr>
            <a:spLocks noGrp="1"/>
          </p:cNvSpPr>
          <p:nvPr>
            <p:ph type="title"/>
          </p:nvPr>
        </p:nvSpPr>
        <p:spPr>
          <a:xfrm>
            <a:off x="795826" y="1389185"/>
            <a:ext cx="3932237" cy="1600200"/>
          </a:xfrm>
        </p:spPr>
        <p:txBody>
          <a:bodyPr anchor="b"/>
          <a:lstStyle>
            <a:lvl1pPr>
              <a:defRPr sz="3200"/>
            </a:lvl1pPr>
          </a:lstStyle>
          <a:p>
            <a:r>
              <a:rPr lang="es-ES" dirty="0"/>
              <a:t>Haga clic para modificar el estilo de título del patrón</a:t>
            </a:r>
            <a:endParaRPr lang="es-EC" dirty="0"/>
          </a:p>
        </p:txBody>
      </p:sp>
      <p:sp>
        <p:nvSpPr>
          <p:cNvPr id="3" name="Marcador de contenido 2">
            <a:extLst>
              <a:ext uri="{FF2B5EF4-FFF2-40B4-BE49-F238E27FC236}">
                <a16:creationId xmlns:a16="http://schemas.microsoft.com/office/drawing/2014/main" xmlns="" id="{44219E57-BE78-D9E1-3308-7F28658B07D8}"/>
              </a:ext>
            </a:extLst>
          </p:cNvPr>
          <p:cNvSpPr>
            <a:spLocks noGrp="1"/>
          </p:cNvSpPr>
          <p:nvPr>
            <p:ph idx="1"/>
          </p:nvPr>
        </p:nvSpPr>
        <p:spPr>
          <a:xfrm>
            <a:off x="4915023" y="1389185"/>
            <a:ext cx="6172200" cy="466444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texto 3">
            <a:extLst>
              <a:ext uri="{FF2B5EF4-FFF2-40B4-BE49-F238E27FC236}">
                <a16:creationId xmlns:a16="http://schemas.microsoft.com/office/drawing/2014/main" xmlns="" id="{24D2F909-8C47-F5CA-8A53-0D978EB97335}"/>
              </a:ext>
            </a:extLst>
          </p:cNvPr>
          <p:cNvSpPr>
            <a:spLocks noGrp="1"/>
          </p:cNvSpPr>
          <p:nvPr>
            <p:ph type="body" sz="half" idx="2"/>
          </p:nvPr>
        </p:nvSpPr>
        <p:spPr>
          <a:xfrm>
            <a:off x="795825" y="3213589"/>
            <a:ext cx="3932237" cy="284003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a:t>Haga clic para modificar los estilos de texto del patrón</a:t>
            </a:r>
          </a:p>
        </p:txBody>
      </p:sp>
      <p:sp>
        <p:nvSpPr>
          <p:cNvPr id="5" name="Marcador de fecha 4">
            <a:extLst>
              <a:ext uri="{FF2B5EF4-FFF2-40B4-BE49-F238E27FC236}">
                <a16:creationId xmlns:a16="http://schemas.microsoft.com/office/drawing/2014/main" xmlns="" id="{4D368099-5184-F9A3-24AE-AF4B361FC259}"/>
              </a:ext>
            </a:extLst>
          </p:cNvPr>
          <p:cNvSpPr>
            <a:spLocks noGrp="1"/>
          </p:cNvSpPr>
          <p:nvPr>
            <p:ph type="dt" sz="half" idx="10"/>
          </p:nvPr>
        </p:nvSpPr>
        <p:spPr/>
        <p:txBody>
          <a:bodyPr/>
          <a:lstStyle/>
          <a:p>
            <a:fld id="{22575823-9EBA-4099-90B0-965F4AC23E8F}" type="datetimeFigureOut">
              <a:rPr lang="es-EC" smtClean="0"/>
              <a:t>23/05/2023</a:t>
            </a:fld>
            <a:endParaRPr lang="es-EC"/>
          </a:p>
        </p:txBody>
      </p:sp>
      <p:sp>
        <p:nvSpPr>
          <p:cNvPr id="6" name="Marcador de pie de página 5">
            <a:extLst>
              <a:ext uri="{FF2B5EF4-FFF2-40B4-BE49-F238E27FC236}">
                <a16:creationId xmlns:a16="http://schemas.microsoft.com/office/drawing/2014/main" xmlns="" id="{027E7AFB-4352-4991-0E68-B27975E05B8F}"/>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xmlns="" id="{E475DE3A-24FA-B5C0-0F86-505ECAC7F9C2}"/>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38404777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2417F33-4AEE-472E-B289-FE999238A5FB}"/>
              </a:ext>
            </a:extLst>
          </p:cNvPr>
          <p:cNvSpPr>
            <a:spLocks noGrp="1"/>
          </p:cNvSpPr>
          <p:nvPr>
            <p:ph type="title"/>
          </p:nvPr>
        </p:nvSpPr>
        <p:spPr>
          <a:xfrm>
            <a:off x="386861" y="1267924"/>
            <a:ext cx="4248883" cy="2037983"/>
          </a:xfrm>
        </p:spPr>
        <p:txBody>
          <a:bodyPr anchor="b"/>
          <a:lstStyle>
            <a:lvl1pPr>
              <a:defRPr sz="3200"/>
            </a:lvl1pPr>
          </a:lstStyle>
          <a:p>
            <a:r>
              <a:rPr lang="es-ES" dirty="0"/>
              <a:t>Haga clic para modificar el estilo de título del patrón</a:t>
            </a:r>
            <a:endParaRPr lang="es-EC" dirty="0"/>
          </a:p>
        </p:txBody>
      </p:sp>
      <p:sp>
        <p:nvSpPr>
          <p:cNvPr id="3" name="Marcador de posición de imagen 2">
            <a:extLst>
              <a:ext uri="{FF2B5EF4-FFF2-40B4-BE49-F238E27FC236}">
                <a16:creationId xmlns:a16="http://schemas.microsoft.com/office/drawing/2014/main" xmlns="" id="{0290FAD6-F216-26EE-0AEA-DDCA452A394A}"/>
              </a:ext>
            </a:extLst>
          </p:cNvPr>
          <p:cNvSpPr>
            <a:spLocks noGrp="1"/>
          </p:cNvSpPr>
          <p:nvPr>
            <p:ph type="pic" idx="1"/>
          </p:nvPr>
        </p:nvSpPr>
        <p:spPr>
          <a:xfrm>
            <a:off x="4805118" y="12679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Marcador de texto 3">
            <a:extLst>
              <a:ext uri="{FF2B5EF4-FFF2-40B4-BE49-F238E27FC236}">
                <a16:creationId xmlns:a16="http://schemas.microsoft.com/office/drawing/2014/main" xmlns="" id="{511DA7E1-2520-D697-C998-1983B22B20DE}"/>
              </a:ext>
            </a:extLst>
          </p:cNvPr>
          <p:cNvSpPr>
            <a:spLocks noGrp="1"/>
          </p:cNvSpPr>
          <p:nvPr>
            <p:ph type="body" sz="half" idx="2"/>
          </p:nvPr>
        </p:nvSpPr>
        <p:spPr>
          <a:xfrm>
            <a:off x="386862" y="3429000"/>
            <a:ext cx="4248883" cy="2712550"/>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xmlns="" id="{08732253-DA04-EE59-6D13-D7921A8F9456}"/>
              </a:ext>
            </a:extLst>
          </p:cNvPr>
          <p:cNvSpPr>
            <a:spLocks noGrp="1"/>
          </p:cNvSpPr>
          <p:nvPr>
            <p:ph type="dt" sz="half" idx="10"/>
          </p:nvPr>
        </p:nvSpPr>
        <p:spPr/>
        <p:txBody>
          <a:bodyPr/>
          <a:lstStyle/>
          <a:p>
            <a:fld id="{22575823-9EBA-4099-90B0-965F4AC23E8F}" type="datetimeFigureOut">
              <a:rPr lang="es-EC" smtClean="0"/>
              <a:t>23/05/2023</a:t>
            </a:fld>
            <a:endParaRPr lang="es-EC"/>
          </a:p>
        </p:txBody>
      </p:sp>
      <p:sp>
        <p:nvSpPr>
          <p:cNvPr id="6" name="Marcador de pie de página 5">
            <a:extLst>
              <a:ext uri="{FF2B5EF4-FFF2-40B4-BE49-F238E27FC236}">
                <a16:creationId xmlns:a16="http://schemas.microsoft.com/office/drawing/2014/main" xmlns="" id="{906AE0B5-D6D8-4DF4-ABF7-57898C0E8FB8}"/>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xmlns="" id="{13F55127-2E0A-1DA0-51DA-A4AE2B247D49}"/>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3642459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xmlns="" id="{ADDCE7B2-E66D-D6F7-2DD7-57B3365ED102}"/>
              </a:ext>
            </a:extLst>
          </p:cNvPr>
          <p:cNvSpPr>
            <a:spLocks noGrp="1"/>
          </p:cNvSpPr>
          <p:nvPr>
            <p:ph type="title"/>
          </p:nvPr>
        </p:nvSpPr>
        <p:spPr>
          <a:xfrm>
            <a:off x="2099916" y="2325308"/>
            <a:ext cx="7741627"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s-EC" dirty="0"/>
          </a:p>
        </p:txBody>
      </p:sp>
      <p:sp>
        <p:nvSpPr>
          <p:cNvPr id="4" name="Marcador de fecha 3">
            <a:extLst>
              <a:ext uri="{FF2B5EF4-FFF2-40B4-BE49-F238E27FC236}">
                <a16:creationId xmlns:a16="http://schemas.microsoft.com/office/drawing/2014/main" xmlns="" id="{2E00E947-7096-3880-661E-8E28B14CF9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575823-9EBA-4099-90B0-965F4AC23E8F}" type="datetimeFigureOut">
              <a:rPr lang="es-EC" smtClean="0"/>
              <a:t>23/05/2023</a:t>
            </a:fld>
            <a:endParaRPr lang="es-EC"/>
          </a:p>
        </p:txBody>
      </p:sp>
      <p:sp>
        <p:nvSpPr>
          <p:cNvPr id="5" name="Marcador de pie de página 4">
            <a:extLst>
              <a:ext uri="{FF2B5EF4-FFF2-40B4-BE49-F238E27FC236}">
                <a16:creationId xmlns:a16="http://schemas.microsoft.com/office/drawing/2014/main" xmlns="" id="{B731B8CF-49DA-D92D-4D69-94DB99B005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Marcador de número de diapositiva 5">
            <a:extLst>
              <a:ext uri="{FF2B5EF4-FFF2-40B4-BE49-F238E27FC236}">
                <a16:creationId xmlns:a16="http://schemas.microsoft.com/office/drawing/2014/main" xmlns="" id="{9C26B192-9345-AD73-77D2-546D864E2B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5B0F46-1AA6-425E-BC8E-4B57B97FE241}" type="slidenum">
              <a:rPr lang="es-EC" smtClean="0"/>
              <a:t>‹Nº›</a:t>
            </a:fld>
            <a:endParaRPr lang="es-EC"/>
          </a:p>
        </p:txBody>
      </p:sp>
    </p:spTree>
    <p:extLst>
      <p:ext uri="{BB962C8B-B14F-4D97-AF65-F5344CB8AC3E}">
        <p14:creationId xmlns:p14="http://schemas.microsoft.com/office/powerpoint/2010/main" val="39761805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914400"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Verdana" panose="020B06040305040402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Verdana" panose="020B0604030504040204" pitchFamily="34" charset="0"/>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tmp"/><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tmp"/><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2448950" y="3600332"/>
            <a:ext cx="2422565" cy="2660073"/>
          </a:xfrm>
          <a:prstGeom prst="rect">
            <a:avLst/>
          </a:prstGeom>
        </p:spPr>
      </p:pic>
      <p:sp>
        <p:nvSpPr>
          <p:cNvPr id="4" name="Título 1">
            <a:extLst>
              <a:ext uri="{FF2B5EF4-FFF2-40B4-BE49-F238E27FC236}">
                <a16:creationId xmlns:a16="http://schemas.microsoft.com/office/drawing/2014/main" xmlns="" id="{D9962C04-4DB9-031F-5212-A08E2896B60A}"/>
              </a:ext>
            </a:extLst>
          </p:cNvPr>
          <p:cNvSpPr txBox="1">
            <a:spLocks/>
          </p:cNvSpPr>
          <p:nvPr/>
        </p:nvSpPr>
        <p:spPr>
          <a:xfrm>
            <a:off x="3032449" y="1952111"/>
            <a:ext cx="7714720" cy="90216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MX" sz="4800" dirty="0">
                <a:latin typeface="Algerian" panose="04020705040A02060702" pitchFamily="82" charset="0"/>
                <a:ea typeface="Verdana" panose="020B0604030504040204" pitchFamily="34" charset="0"/>
                <a:cs typeface="Red Hat Display" panose="02010303040201060303" pitchFamily="2" charset="0"/>
              </a:rPr>
              <a:t>Lesión POR PRESIÓN </a:t>
            </a:r>
            <a:endParaRPr lang="es-EC" sz="4800" dirty="0">
              <a:latin typeface="Algerian" panose="04020705040A02060702" pitchFamily="82" charset="0"/>
              <a:ea typeface="Verdana" panose="020B0604030504040204" pitchFamily="34" charset="0"/>
              <a:cs typeface="Red Hat Display" panose="02010303040201060303" pitchFamily="2" charset="0"/>
            </a:endParaRPr>
          </a:p>
        </p:txBody>
      </p:sp>
      <p:pic>
        <p:nvPicPr>
          <p:cNvPr id="7" name="Imagen 6"/>
          <p:cNvPicPr>
            <a:picLocks noChangeAspect="1"/>
          </p:cNvPicPr>
          <p:nvPr/>
        </p:nvPicPr>
        <p:blipFill>
          <a:blip r:embed="rId3"/>
          <a:stretch>
            <a:fillRect/>
          </a:stretch>
        </p:blipFill>
        <p:spPr>
          <a:xfrm>
            <a:off x="5287710" y="3575949"/>
            <a:ext cx="2143125" cy="2143125"/>
          </a:xfrm>
          <a:prstGeom prst="rect">
            <a:avLst/>
          </a:prstGeom>
        </p:spPr>
      </p:pic>
      <p:pic>
        <p:nvPicPr>
          <p:cNvPr id="8" name="Imagen 7"/>
          <p:cNvPicPr>
            <a:picLocks noChangeAspect="1"/>
          </p:cNvPicPr>
          <p:nvPr/>
        </p:nvPicPr>
        <p:blipFill>
          <a:blip r:embed="rId4"/>
          <a:stretch>
            <a:fillRect/>
          </a:stretch>
        </p:blipFill>
        <p:spPr>
          <a:xfrm>
            <a:off x="7851081" y="3575949"/>
            <a:ext cx="2374111" cy="2420452"/>
          </a:xfrm>
          <a:prstGeom prst="rect">
            <a:avLst/>
          </a:prstGeom>
        </p:spPr>
      </p:pic>
    </p:spTree>
    <p:extLst>
      <p:ext uri="{BB962C8B-B14F-4D97-AF65-F5344CB8AC3E}">
        <p14:creationId xmlns:p14="http://schemas.microsoft.com/office/powerpoint/2010/main" val="26123214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88571" y="1312661"/>
            <a:ext cx="9622972" cy="4247317"/>
          </a:xfrm>
          <a:prstGeom prst="rect">
            <a:avLst/>
          </a:prstGeom>
        </p:spPr>
        <p:txBody>
          <a:bodyPr wrap="square">
            <a:spAutoFit/>
          </a:bodyPr>
          <a:lstStyle/>
          <a:p>
            <a:r>
              <a:rPr lang="es-EC" dirty="0"/>
              <a:t>4.Persona en silla/silla de ruedas</a:t>
            </a:r>
          </a:p>
          <a:p>
            <a:endParaRPr lang="es-EC" dirty="0"/>
          </a:p>
          <a:p>
            <a:endParaRPr lang="es-EC" dirty="0"/>
          </a:p>
          <a:p>
            <a:endParaRPr lang="es-EC" dirty="0"/>
          </a:p>
          <a:p>
            <a:endParaRPr lang="es-EC" dirty="0"/>
          </a:p>
          <a:p>
            <a:endParaRPr lang="es-EC" dirty="0"/>
          </a:p>
          <a:p>
            <a:r>
              <a:rPr lang="es-EC" dirty="0"/>
              <a:t>                         Omoplato </a:t>
            </a:r>
          </a:p>
          <a:p>
            <a:endParaRPr lang="es-EC" dirty="0"/>
          </a:p>
          <a:p>
            <a:endParaRPr lang="es-EC" dirty="0"/>
          </a:p>
          <a:p>
            <a:endParaRPr lang="es-EC" dirty="0"/>
          </a:p>
          <a:p>
            <a:r>
              <a:rPr lang="es-EC" dirty="0"/>
              <a:t>             Cresta iliaca sacro                                                                         Zona Poplítea</a:t>
            </a:r>
          </a:p>
          <a:p>
            <a:endParaRPr lang="es-EC" dirty="0"/>
          </a:p>
          <a:p>
            <a:endParaRPr lang="es-EC" dirty="0"/>
          </a:p>
          <a:p>
            <a:r>
              <a:rPr lang="es-EC" dirty="0"/>
              <a:t>                Trocante isquion                                                                          Pies </a:t>
            </a:r>
          </a:p>
          <a:p>
            <a:r>
              <a:rPr lang="es-EC" dirty="0"/>
              <a:t>    </a:t>
            </a:r>
          </a:p>
        </p:txBody>
      </p:sp>
      <p:pic>
        <p:nvPicPr>
          <p:cNvPr id="3074" name="Picture 2" descr="Silla de ruedas png imágenes | PNGWi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60219" y="1900400"/>
            <a:ext cx="2858098" cy="3681349"/>
          </a:xfrm>
          <a:prstGeom prst="rect">
            <a:avLst/>
          </a:prstGeom>
          <a:noFill/>
          <a:extLst>
            <a:ext uri="{909E8E84-426E-40DD-AFC4-6F175D3DCCD1}">
              <a14:hiddenFill xmlns:a14="http://schemas.microsoft.com/office/drawing/2010/main">
                <a:solidFill>
                  <a:srgbClr val="FFFFFF"/>
                </a:solidFill>
              </a14:hiddenFill>
            </a:ext>
          </a:extLst>
        </p:spPr>
      </p:pic>
      <p:cxnSp>
        <p:nvCxnSpPr>
          <p:cNvPr id="4" name="Conector recto de flecha 3"/>
          <p:cNvCxnSpPr/>
          <p:nvPr/>
        </p:nvCxnSpPr>
        <p:spPr>
          <a:xfrm flipV="1">
            <a:off x="3455719" y="3004457"/>
            <a:ext cx="1448790" cy="17813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Conector recto de flecha 5"/>
          <p:cNvCxnSpPr/>
          <p:nvPr/>
        </p:nvCxnSpPr>
        <p:spPr>
          <a:xfrm flipV="1">
            <a:off x="3740727" y="3974275"/>
            <a:ext cx="1484417" cy="285008"/>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Conector recto de flecha 6"/>
          <p:cNvCxnSpPr/>
          <p:nvPr/>
        </p:nvCxnSpPr>
        <p:spPr>
          <a:xfrm flipV="1">
            <a:off x="3693225" y="4259283"/>
            <a:ext cx="1733798" cy="814969"/>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Conector recto de flecha 7"/>
          <p:cNvCxnSpPr/>
          <p:nvPr/>
        </p:nvCxnSpPr>
        <p:spPr>
          <a:xfrm flipH="1" flipV="1">
            <a:off x="6068292" y="4168239"/>
            <a:ext cx="1246908" cy="91044"/>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p:nvPr/>
        </p:nvCxnSpPr>
        <p:spPr>
          <a:xfrm flipH="1" flipV="1">
            <a:off x="6222670" y="4864108"/>
            <a:ext cx="1215139" cy="225977"/>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30381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36204" y="418007"/>
            <a:ext cx="5335900" cy="769441"/>
          </a:xfrm>
          <a:prstGeom prst="rect">
            <a:avLst/>
          </a:prstGeom>
        </p:spPr>
        <p:txBody>
          <a:bodyPr wrap="square">
            <a:spAutoFit/>
          </a:bodyPr>
          <a:lstStyle/>
          <a:p>
            <a:pPr algn="ctr"/>
            <a:endParaRPr lang="es-EC" sz="4400" dirty="0"/>
          </a:p>
        </p:txBody>
      </p:sp>
      <p:pic>
        <p:nvPicPr>
          <p:cNvPr id="4" name="Imagen 3">
            <a:extLst>
              <a:ext uri="{FF2B5EF4-FFF2-40B4-BE49-F238E27FC236}">
                <a16:creationId xmlns:a16="http://schemas.microsoft.com/office/drawing/2014/main" xmlns="" id="{3967AF7A-56BA-43AA-BF37-2B829936C89B}"/>
              </a:ext>
            </a:extLst>
          </p:cNvPr>
          <p:cNvPicPr/>
          <p:nvPr/>
        </p:nvPicPr>
        <p:blipFill>
          <a:blip r:embed="rId2">
            <a:extLst>
              <a:ext uri="{28A0092B-C50C-407E-A947-70E740481C1C}">
                <a14:useLocalDpi xmlns:a14="http://schemas.microsoft.com/office/drawing/2010/main" val="0"/>
              </a:ext>
            </a:extLst>
          </a:blip>
          <a:stretch>
            <a:fillRect/>
          </a:stretch>
        </p:blipFill>
        <p:spPr>
          <a:xfrm>
            <a:off x="1518698" y="588397"/>
            <a:ext cx="8635118" cy="5494351"/>
          </a:xfrm>
          <a:prstGeom prst="rect">
            <a:avLst/>
          </a:prstGeom>
        </p:spPr>
      </p:pic>
    </p:spTree>
    <p:extLst>
      <p:ext uri="{BB962C8B-B14F-4D97-AF65-F5344CB8AC3E}">
        <p14:creationId xmlns:p14="http://schemas.microsoft.com/office/powerpoint/2010/main" val="23753468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xmlns="" id="{0ED13B33-76C1-4396-A0BF-E62D6E115BAD}"/>
              </a:ext>
            </a:extLst>
          </p:cNvPr>
          <p:cNvPicPr/>
          <p:nvPr/>
        </p:nvPicPr>
        <p:blipFill>
          <a:blip r:embed="rId2">
            <a:extLst>
              <a:ext uri="{28A0092B-C50C-407E-A947-70E740481C1C}">
                <a14:useLocalDpi xmlns:a14="http://schemas.microsoft.com/office/drawing/2010/main" val="0"/>
              </a:ext>
            </a:extLst>
          </a:blip>
          <a:stretch>
            <a:fillRect/>
          </a:stretch>
        </p:blipFill>
        <p:spPr>
          <a:xfrm>
            <a:off x="294198" y="906449"/>
            <a:ext cx="10750164" cy="5772647"/>
          </a:xfrm>
          <a:prstGeom prst="rect">
            <a:avLst/>
          </a:prstGeom>
        </p:spPr>
      </p:pic>
    </p:spTree>
    <p:extLst>
      <p:ext uri="{BB962C8B-B14F-4D97-AF65-F5344CB8AC3E}">
        <p14:creationId xmlns:p14="http://schemas.microsoft.com/office/powerpoint/2010/main" val="11390193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xmlns="" id="{6AA1A49C-DD1E-4D7D-ADFD-A00470282CB3}"/>
              </a:ext>
            </a:extLst>
          </p:cNvPr>
          <p:cNvSpPr txBox="1"/>
          <p:nvPr/>
        </p:nvSpPr>
        <p:spPr>
          <a:xfrm>
            <a:off x="779228" y="938254"/>
            <a:ext cx="14113565" cy="769441"/>
          </a:xfrm>
          <a:prstGeom prst="rect">
            <a:avLst/>
          </a:prstGeom>
          <a:noFill/>
        </p:spPr>
        <p:txBody>
          <a:bodyPr wrap="square" rtlCol="0">
            <a:spAutoFit/>
          </a:bodyPr>
          <a:lstStyle/>
          <a:p>
            <a:r>
              <a:rPr lang="es-ES" sz="4400" dirty="0">
                <a:solidFill>
                  <a:srgbClr val="002060"/>
                </a:solidFill>
                <a:latin typeface="Algerian" panose="04020705040A02060702" pitchFamily="82" charset="0"/>
              </a:rPr>
              <a:t>CLASIFICACION DE LLP</a:t>
            </a:r>
            <a:endParaRPr lang="es-EC" sz="4400" dirty="0">
              <a:solidFill>
                <a:srgbClr val="002060"/>
              </a:solidFill>
              <a:latin typeface="Algerian" panose="04020705040A02060702" pitchFamily="82" charset="0"/>
            </a:endParaRPr>
          </a:p>
        </p:txBody>
      </p:sp>
      <p:sp>
        <p:nvSpPr>
          <p:cNvPr id="4" name="CuadroTexto 3">
            <a:extLst>
              <a:ext uri="{FF2B5EF4-FFF2-40B4-BE49-F238E27FC236}">
                <a16:creationId xmlns:a16="http://schemas.microsoft.com/office/drawing/2014/main" xmlns="" id="{7E1A254F-7FE4-4F75-B398-E4A9999D496E}"/>
              </a:ext>
            </a:extLst>
          </p:cNvPr>
          <p:cNvSpPr txBox="1"/>
          <p:nvPr/>
        </p:nvSpPr>
        <p:spPr>
          <a:xfrm>
            <a:off x="1065474" y="1707695"/>
            <a:ext cx="9780104" cy="923330"/>
          </a:xfrm>
          <a:prstGeom prst="rect">
            <a:avLst/>
          </a:prstGeom>
          <a:noFill/>
        </p:spPr>
        <p:txBody>
          <a:bodyPr wrap="square" rtlCol="0">
            <a:spAutoFit/>
          </a:bodyPr>
          <a:lstStyle/>
          <a:p>
            <a:r>
              <a:rPr lang="es-ES" dirty="0">
                <a:latin typeface="Arial Black" panose="020B0A04020102020204" pitchFamily="34" charset="0"/>
              </a:rPr>
              <a:t>GRADO  I  </a:t>
            </a:r>
            <a:r>
              <a:rPr lang="es-EC" sz="1800" dirty="0"/>
              <a:t>Eritema cutáneo, no presenta perdida de la continuidad de la piel. </a:t>
            </a:r>
          </a:p>
          <a:p>
            <a:endParaRPr lang="es-EC" sz="1800" dirty="0"/>
          </a:p>
          <a:p>
            <a:endParaRPr lang="es-EC" dirty="0">
              <a:latin typeface="Arial Black" panose="020B0A04020102020204" pitchFamily="34" charset="0"/>
            </a:endParaRPr>
          </a:p>
        </p:txBody>
      </p:sp>
      <p:pic>
        <p:nvPicPr>
          <p:cNvPr id="6" name="Imagen 5">
            <a:extLst>
              <a:ext uri="{FF2B5EF4-FFF2-40B4-BE49-F238E27FC236}">
                <a16:creationId xmlns:a16="http://schemas.microsoft.com/office/drawing/2014/main" xmlns="" id="{EA4410AD-3EE9-4E70-8765-C77991655B79}"/>
              </a:ext>
            </a:extLst>
          </p:cNvPr>
          <p:cNvPicPr>
            <a:picLocks noChangeAspect="1"/>
          </p:cNvPicPr>
          <p:nvPr/>
        </p:nvPicPr>
        <p:blipFill>
          <a:blip r:embed="rId2"/>
          <a:stretch>
            <a:fillRect/>
          </a:stretch>
        </p:blipFill>
        <p:spPr>
          <a:xfrm>
            <a:off x="3049325" y="2902226"/>
            <a:ext cx="7462299" cy="3180522"/>
          </a:xfrm>
          <a:prstGeom prst="rect">
            <a:avLst/>
          </a:prstGeom>
        </p:spPr>
      </p:pic>
    </p:spTree>
    <p:extLst>
      <p:ext uri="{BB962C8B-B14F-4D97-AF65-F5344CB8AC3E}">
        <p14:creationId xmlns:p14="http://schemas.microsoft.com/office/powerpoint/2010/main" val="8982120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8B7EACE1-DBB4-42CE-8117-FC38CD0C793E}"/>
              </a:ext>
            </a:extLst>
          </p:cNvPr>
          <p:cNvSpPr txBox="1"/>
          <p:nvPr/>
        </p:nvSpPr>
        <p:spPr>
          <a:xfrm>
            <a:off x="1645919" y="1081377"/>
            <a:ext cx="7784327" cy="1200329"/>
          </a:xfrm>
          <a:prstGeom prst="rect">
            <a:avLst/>
          </a:prstGeom>
          <a:noFill/>
        </p:spPr>
        <p:txBody>
          <a:bodyPr wrap="square" rtlCol="0">
            <a:spAutoFit/>
          </a:bodyPr>
          <a:lstStyle/>
          <a:p>
            <a:r>
              <a:rPr lang="es-ES" b="1" dirty="0"/>
              <a:t>GRADO II  </a:t>
            </a:r>
            <a:r>
              <a:rPr lang="es-ES" b="0" i="0" dirty="0">
                <a:effectLst/>
                <a:latin typeface="Source Sans Pro" panose="020B0503030403020204" pitchFamily="34" charset="0"/>
              </a:rPr>
              <a:t>La pérdida de espesor parcial de la dermis se presenta como una úlcera abierta poco profunda con un lecho de la herida entre rosado y rojizo, sin esfácelos</a:t>
            </a:r>
            <a:endParaRPr lang="es-EC" sz="1800" dirty="0"/>
          </a:p>
          <a:p>
            <a:endParaRPr lang="es-EC" sz="1800" dirty="0"/>
          </a:p>
          <a:p>
            <a:endParaRPr lang="es-EC" dirty="0"/>
          </a:p>
        </p:txBody>
      </p:sp>
      <p:pic>
        <p:nvPicPr>
          <p:cNvPr id="4" name="Imagen 3">
            <a:extLst>
              <a:ext uri="{FF2B5EF4-FFF2-40B4-BE49-F238E27FC236}">
                <a16:creationId xmlns:a16="http://schemas.microsoft.com/office/drawing/2014/main" xmlns="" id="{56DB4017-D520-4F93-91FF-C4531B251776}"/>
              </a:ext>
            </a:extLst>
          </p:cNvPr>
          <p:cNvPicPr>
            <a:picLocks noChangeAspect="1"/>
          </p:cNvPicPr>
          <p:nvPr/>
        </p:nvPicPr>
        <p:blipFill>
          <a:blip r:embed="rId2"/>
          <a:stretch>
            <a:fillRect/>
          </a:stretch>
        </p:blipFill>
        <p:spPr>
          <a:xfrm>
            <a:off x="1880482" y="2558705"/>
            <a:ext cx="7315200" cy="3638550"/>
          </a:xfrm>
          <a:prstGeom prst="rect">
            <a:avLst/>
          </a:prstGeom>
        </p:spPr>
      </p:pic>
    </p:spTree>
    <p:extLst>
      <p:ext uri="{BB962C8B-B14F-4D97-AF65-F5344CB8AC3E}">
        <p14:creationId xmlns:p14="http://schemas.microsoft.com/office/powerpoint/2010/main" val="26695920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530CF256-D58D-43DA-89B1-1013EAED29CD}"/>
              </a:ext>
            </a:extLst>
          </p:cNvPr>
          <p:cNvSpPr txBox="1"/>
          <p:nvPr/>
        </p:nvSpPr>
        <p:spPr>
          <a:xfrm>
            <a:off x="900486" y="1545391"/>
            <a:ext cx="9244054" cy="646331"/>
          </a:xfrm>
          <a:prstGeom prst="rect">
            <a:avLst/>
          </a:prstGeom>
          <a:noFill/>
        </p:spPr>
        <p:txBody>
          <a:bodyPr wrap="square">
            <a:spAutoFit/>
          </a:bodyPr>
          <a:lstStyle/>
          <a:p>
            <a:r>
              <a:rPr lang="es-EC" sz="1800" dirty="0"/>
              <a:t> </a:t>
            </a:r>
            <a:r>
              <a:rPr lang="es-EC" sz="1800" b="1" dirty="0"/>
              <a:t>GRADO III  </a:t>
            </a:r>
            <a:r>
              <a:rPr lang="es-ES" b="0" i="0" dirty="0">
                <a:effectLst/>
                <a:latin typeface="Source Sans Pro" panose="020B0503030403020204" pitchFamily="34" charset="0"/>
              </a:rPr>
              <a:t>Pérdida completa del grosor del tejido. La grasa subcutánea puede resultar visible, pero los huesos, tendones o músculos no se encuentran expuestos. Pueden aparecer esfácelos. </a:t>
            </a:r>
            <a:endParaRPr lang="es-EC" sz="1800" dirty="0"/>
          </a:p>
        </p:txBody>
      </p:sp>
      <p:pic>
        <p:nvPicPr>
          <p:cNvPr id="4" name="Imagen 3">
            <a:extLst>
              <a:ext uri="{FF2B5EF4-FFF2-40B4-BE49-F238E27FC236}">
                <a16:creationId xmlns:a16="http://schemas.microsoft.com/office/drawing/2014/main" xmlns="" id="{9BE09222-B848-4E0B-B8AA-AE8A53784A28}"/>
              </a:ext>
            </a:extLst>
          </p:cNvPr>
          <p:cNvPicPr>
            <a:picLocks noChangeAspect="1"/>
          </p:cNvPicPr>
          <p:nvPr/>
        </p:nvPicPr>
        <p:blipFill>
          <a:blip r:embed="rId2"/>
          <a:stretch>
            <a:fillRect/>
          </a:stretch>
        </p:blipFill>
        <p:spPr>
          <a:xfrm>
            <a:off x="2286000" y="2711394"/>
            <a:ext cx="8368748" cy="3578087"/>
          </a:xfrm>
          <a:prstGeom prst="rect">
            <a:avLst/>
          </a:prstGeom>
        </p:spPr>
      </p:pic>
    </p:spTree>
    <p:extLst>
      <p:ext uri="{BB962C8B-B14F-4D97-AF65-F5344CB8AC3E}">
        <p14:creationId xmlns:p14="http://schemas.microsoft.com/office/powerpoint/2010/main" val="15241534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xmlns="" id="{98BC9854-DBC2-406F-96E3-54BDA544724B}"/>
              </a:ext>
            </a:extLst>
          </p:cNvPr>
          <p:cNvSpPr txBox="1"/>
          <p:nvPr/>
        </p:nvSpPr>
        <p:spPr>
          <a:xfrm>
            <a:off x="1335819" y="1431235"/>
            <a:ext cx="7474226" cy="2031325"/>
          </a:xfrm>
          <a:prstGeom prst="rect">
            <a:avLst/>
          </a:prstGeom>
          <a:noFill/>
        </p:spPr>
        <p:txBody>
          <a:bodyPr wrap="square" rtlCol="0">
            <a:spAutoFit/>
          </a:bodyPr>
          <a:lstStyle/>
          <a:p>
            <a:r>
              <a:rPr lang="es-EC" sz="1800" b="1" dirty="0"/>
              <a:t>GRADO IV   </a:t>
            </a:r>
            <a:r>
              <a:rPr lang="es-ES" b="0" i="0" dirty="0">
                <a:solidFill>
                  <a:srgbClr val="333333"/>
                </a:solidFill>
                <a:effectLst/>
                <a:latin typeface="Source Sans Pro" panose="020B0503030403020204" pitchFamily="34" charset="0"/>
              </a:rPr>
              <a:t>Pérdida total del espesor del tejido con hueso, tendón o músculo expuestos. Pueden aparecer esfácelos o escaras. Incluye a menudo cavitaciones y tunelizaciones. Otras características: La profundidad de la lesión por presión de categoría/estadio IV varía según su localización en la anatomía del paciente. </a:t>
            </a:r>
            <a:endParaRPr lang="es-EC" dirty="0"/>
          </a:p>
          <a:p>
            <a:endParaRPr lang="es-EC" dirty="0"/>
          </a:p>
          <a:p>
            <a:endParaRPr lang="es-EC" dirty="0"/>
          </a:p>
        </p:txBody>
      </p:sp>
      <p:pic>
        <p:nvPicPr>
          <p:cNvPr id="1026" name="Picture 2" descr="Clasificacion lesiones por presión">
            <a:extLst>
              <a:ext uri="{FF2B5EF4-FFF2-40B4-BE49-F238E27FC236}">
                <a16:creationId xmlns:a16="http://schemas.microsoft.com/office/drawing/2014/main" xmlns="" id="{D0923112-BDBE-4EE9-B9C5-C339A215A9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4519" y="3053301"/>
            <a:ext cx="7620000" cy="3525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25376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xmlns="" id="{6ED66A33-3CD6-4384-B74D-4CBF891D777E}"/>
              </a:ext>
            </a:extLst>
          </p:cNvPr>
          <p:cNvSpPr txBox="1"/>
          <p:nvPr/>
        </p:nvSpPr>
        <p:spPr>
          <a:xfrm>
            <a:off x="1645921" y="1248355"/>
            <a:ext cx="9056536" cy="2031325"/>
          </a:xfrm>
          <a:prstGeom prst="rect">
            <a:avLst/>
          </a:prstGeom>
          <a:noFill/>
        </p:spPr>
        <p:txBody>
          <a:bodyPr wrap="square" rtlCol="0">
            <a:spAutoFit/>
          </a:bodyPr>
          <a:lstStyle/>
          <a:p>
            <a:pPr algn="l"/>
            <a:r>
              <a:rPr lang="es-ES" b="1" i="0" dirty="0">
                <a:solidFill>
                  <a:srgbClr val="333333"/>
                </a:solidFill>
                <a:effectLst/>
                <a:latin typeface="Source Sans Pro" panose="020B0503030403020204" pitchFamily="34" charset="0"/>
              </a:rPr>
              <a:t>NO ESTADIABLE: PROFUNDIDAD DESCONOCIDA</a:t>
            </a:r>
          </a:p>
          <a:p>
            <a:pPr algn="l"/>
            <a:r>
              <a:rPr lang="es-ES" b="0" i="0" dirty="0">
                <a:solidFill>
                  <a:srgbClr val="333333"/>
                </a:solidFill>
                <a:effectLst/>
                <a:latin typeface="Source Sans Pro" panose="020B0503030403020204" pitchFamily="34" charset="0"/>
              </a:rPr>
              <a:t>Pérdida del espesor total de los tejidos donde la base de la úlcera está completamente cubierta por esfacelos (amarillos, canela, grises, verdes o marrones) y/o escaras (canela, marrón o negro) en el lecho de la herida. Hasta que se hayan retirado suficientes esfacelos y/o la escara para exponer la base de la herida, la verdadera profundidad, y por tanto la categoría/estadio no se puede determinar</a:t>
            </a:r>
            <a:r>
              <a:rPr lang="es-ES" dirty="0"/>
              <a:t/>
            </a:r>
            <a:br>
              <a:rPr lang="es-ES" dirty="0"/>
            </a:br>
            <a:endParaRPr lang="es-EC" dirty="0"/>
          </a:p>
        </p:txBody>
      </p:sp>
      <p:pic>
        <p:nvPicPr>
          <p:cNvPr id="3" name="Imagen 2">
            <a:extLst>
              <a:ext uri="{FF2B5EF4-FFF2-40B4-BE49-F238E27FC236}">
                <a16:creationId xmlns:a16="http://schemas.microsoft.com/office/drawing/2014/main" xmlns="" id="{4EC4D071-A232-4F62-BED7-719B184D1932}"/>
              </a:ext>
            </a:extLst>
          </p:cNvPr>
          <p:cNvPicPr>
            <a:picLocks noChangeAspect="1"/>
          </p:cNvPicPr>
          <p:nvPr/>
        </p:nvPicPr>
        <p:blipFill>
          <a:blip r:embed="rId2"/>
          <a:stretch>
            <a:fillRect/>
          </a:stretch>
        </p:blipFill>
        <p:spPr>
          <a:xfrm>
            <a:off x="1582310" y="3428999"/>
            <a:ext cx="8706678" cy="2757115"/>
          </a:xfrm>
          <a:prstGeom prst="rect">
            <a:avLst/>
          </a:prstGeom>
        </p:spPr>
      </p:pic>
    </p:spTree>
    <p:extLst>
      <p:ext uri="{BB962C8B-B14F-4D97-AF65-F5344CB8AC3E}">
        <p14:creationId xmlns:p14="http://schemas.microsoft.com/office/powerpoint/2010/main" val="31178488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39C298BF-85F2-49E9-9BDC-585898EE65F5}"/>
              </a:ext>
            </a:extLst>
          </p:cNvPr>
          <p:cNvSpPr txBox="1"/>
          <p:nvPr/>
        </p:nvSpPr>
        <p:spPr>
          <a:xfrm>
            <a:off x="1129085" y="874644"/>
            <a:ext cx="9390492" cy="2585323"/>
          </a:xfrm>
          <a:prstGeom prst="rect">
            <a:avLst/>
          </a:prstGeom>
          <a:noFill/>
        </p:spPr>
        <p:txBody>
          <a:bodyPr wrap="square" rtlCol="0">
            <a:spAutoFit/>
          </a:bodyPr>
          <a:lstStyle/>
          <a:p>
            <a:pPr algn="l"/>
            <a:r>
              <a:rPr lang="es-ES" b="1" i="0" dirty="0">
                <a:solidFill>
                  <a:srgbClr val="333333"/>
                </a:solidFill>
                <a:effectLst/>
                <a:latin typeface="Source Sans Pro" panose="020B0503030403020204" pitchFamily="34" charset="0"/>
              </a:rPr>
              <a:t>SOSPECHA DE LESIÓN DE TEJIDOS PROFUNDOS – PROFUNDIDAD DESCONOCIDA</a:t>
            </a:r>
          </a:p>
          <a:p>
            <a:pPr algn="l"/>
            <a:r>
              <a:rPr lang="es-ES" b="0" i="0" dirty="0">
                <a:solidFill>
                  <a:srgbClr val="333333"/>
                </a:solidFill>
                <a:effectLst/>
                <a:latin typeface="Source Sans Pro" panose="020B0503030403020204" pitchFamily="34" charset="0"/>
              </a:rPr>
              <a:t>Área localizada de color púrpura o marrón de piel decolorada o ampolla llena de sangre debido al daño de los tejidos blandos subyacentes por la presión y/o la cizalla. El área puede ir precedida por un tejido que es doloroso, firme o blando, más caliente o más frío en comparación con los tejidos adyacentes. La lesión de los tejidos profundos puede ser difícil de detectar en personas con tonos de piel oscura. La evolución puede incluir una ampolla fina sobre un lecho de la herida oscuro. La herida puede evolucionar y convertirse una escara delgada. </a:t>
            </a:r>
          </a:p>
          <a:p>
            <a:r>
              <a:rPr lang="es-ES" dirty="0"/>
              <a:t/>
            </a:r>
            <a:br>
              <a:rPr lang="es-ES" dirty="0"/>
            </a:br>
            <a:endParaRPr lang="es-EC" dirty="0"/>
          </a:p>
        </p:txBody>
      </p:sp>
      <p:pic>
        <p:nvPicPr>
          <p:cNvPr id="4" name="Imagen 3">
            <a:extLst>
              <a:ext uri="{FF2B5EF4-FFF2-40B4-BE49-F238E27FC236}">
                <a16:creationId xmlns:a16="http://schemas.microsoft.com/office/drawing/2014/main" xmlns="" id="{09484D35-C457-489F-8DA8-D378CE4637CD}"/>
              </a:ext>
            </a:extLst>
          </p:cNvPr>
          <p:cNvPicPr>
            <a:picLocks noChangeAspect="1"/>
          </p:cNvPicPr>
          <p:nvPr/>
        </p:nvPicPr>
        <p:blipFill>
          <a:blip r:embed="rId2"/>
          <a:stretch>
            <a:fillRect/>
          </a:stretch>
        </p:blipFill>
        <p:spPr>
          <a:xfrm>
            <a:off x="1611464" y="3005593"/>
            <a:ext cx="7691562" cy="3552618"/>
          </a:xfrm>
          <a:prstGeom prst="rect">
            <a:avLst/>
          </a:prstGeom>
        </p:spPr>
      </p:pic>
    </p:spTree>
    <p:extLst>
      <p:ext uri="{BB962C8B-B14F-4D97-AF65-F5344CB8AC3E}">
        <p14:creationId xmlns:p14="http://schemas.microsoft.com/office/powerpoint/2010/main" val="12510276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15637" y="1116281"/>
            <a:ext cx="9773392" cy="400110"/>
          </a:xfrm>
          <a:prstGeom prst="rect">
            <a:avLst/>
          </a:prstGeom>
        </p:spPr>
        <p:txBody>
          <a:bodyPr wrap="square">
            <a:spAutoFit/>
          </a:bodyPr>
          <a:lstStyle/>
          <a:p>
            <a:endParaRPr lang="es-EC" sz="2000" dirty="0"/>
          </a:p>
        </p:txBody>
      </p:sp>
      <p:pic>
        <p:nvPicPr>
          <p:cNvPr id="3" name="Imagen 2"/>
          <p:cNvPicPr>
            <a:picLocks noChangeAspect="1"/>
          </p:cNvPicPr>
          <p:nvPr/>
        </p:nvPicPr>
        <p:blipFill>
          <a:blip r:embed="rId2"/>
          <a:stretch>
            <a:fillRect/>
          </a:stretch>
        </p:blipFill>
        <p:spPr>
          <a:xfrm>
            <a:off x="3072246" y="475013"/>
            <a:ext cx="6916890" cy="4841823"/>
          </a:xfrm>
          <a:prstGeom prst="rect">
            <a:avLst/>
          </a:prstGeom>
        </p:spPr>
      </p:pic>
    </p:spTree>
    <p:extLst>
      <p:ext uri="{BB962C8B-B14F-4D97-AF65-F5344CB8AC3E}">
        <p14:creationId xmlns:p14="http://schemas.microsoft.com/office/powerpoint/2010/main" val="6171768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9FE56BF-6AFD-EE44-5A3D-4BA642ED878D}"/>
              </a:ext>
            </a:extLst>
          </p:cNvPr>
          <p:cNvSpPr>
            <a:spLocks noGrp="1"/>
          </p:cNvSpPr>
          <p:nvPr>
            <p:ph type="title"/>
          </p:nvPr>
        </p:nvSpPr>
        <p:spPr>
          <a:xfrm>
            <a:off x="488487" y="911414"/>
            <a:ext cx="7885653" cy="1056903"/>
          </a:xfrm>
        </p:spPr>
        <p:txBody>
          <a:bodyPr/>
          <a:lstStyle/>
          <a:p>
            <a:r>
              <a:rPr lang="es-EC" dirty="0">
                <a:solidFill>
                  <a:srgbClr val="002060"/>
                </a:solidFill>
                <a:latin typeface="Algerian" panose="04020705040A02060702" pitchFamily="82" charset="0"/>
              </a:rPr>
              <a:t>Introducción</a:t>
            </a:r>
            <a:r>
              <a:rPr lang="es-EC" dirty="0">
                <a:latin typeface="Algerian" panose="04020705040A02060702" pitchFamily="82" charset="0"/>
              </a:rPr>
              <a:t> </a:t>
            </a:r>
          </a:p>
        </p:txBody>
      </p:sp>
      <p:sp>
        <p:nvSpPr>
          <p:cNvPr id="7" name="Marcador de contenido 6">
            <a:extLst>
              <a:ext uri="{FF2B5EF4-FFF2-40B4-BE49-F238E27FC236}">
                <a16:creationId xmlns:a16="http://schemas.microsoft.com/office/drawing/2014/main" xmlns="" id="{5FF55586-F53B-BC05-D9EA-2F8510A7FE22}"/>
              </a:ext>
            </a:extLst>
          </p:cNvPr>
          <p:cNvSpPr>
            <a:spLocks noGrp="1"/>
          </p:cNvSpPr>
          <p:nvPr>
            <p:ph idx="1"/>
          </p:nvPr>
        </p:nvSpPr>
        <p:spPr>
          <a:xfrm>
            <a:off x="167852" y="1861439"/>
            <a:ext cx="6779211" cy="2516674"/>
          </a:xfrm>
        </p:spPr>
        <p:txBody>
          <a:bodyPr/>
          <a:lstStyle/>
          <a:p>
            <a:r>
              <a:rPr lang="es-EC" sz="1800" dirty="0"/>
              <a:t>La dimensión y el impacto que producen las LPP hace que éstas sean consideradas un problema de salud publica, social y económico; además de un generador del deterioro de la calidad de vida del paciente. </a:t>
            </a:r>
          </a:p>
          <a:p>
            <a:r>
              <a:rPr lang="es-EC" sz="1800" dirty="0"/>
              <a:t>Enfermería es a quién le corresponde tomar la iniciativa como máxima responsable en el abordaje integral de LPP, tanto en prevención como en tratamiento desde un punto de vista asistencial.</a:t>
            </a:r>
            <a:endParaRPr lang="es-EC" sz="2500" dirty="0"/>
          </a:p>
        </p:txBody>
      </p:sp>
      <p:pic>
        <p:nvPicPr>
          <p:cNvPr id="2050" name="Picture 2" descr="Enfermera png imágenes | PNGWing">
            <a:extLst>
              <a:ext uri="{FF2B5EF4-FFF2-40B4-BE49-F238E27FC236}">
                <a16:creationId xmlns:a16="http://schemas.microsoft.com/office/drawing/2014/main" xmlns="" id="{20519FC6-1514-4352-8B39-D94F30DC26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9842" y="664854"/>
            <a:ext cx="2713772" cy="37132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8624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34244" y="1902349"/>
            <a:ext cx="10010899" cy="3053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4400" dirty="0" smtClean="0">
                <a:solidFill>
                  <a:srgbClr val="002060"/>
                </a:solidFill>
                <a:latin typeface="Algerian" panose="04020705040A02060702" pitchFamily="82" charset="0"/>
              </a:rPr>
              <a:t>¿lesión </a:t>
            </a:r>
            <a:r>
              <a:rPr lang="es-EC" sz="4400" dirty="0">
                <a:solidFill>
                  <a:srgbClr val="002060"/>
                </a:solidFill>
                <a:latin typeface="Algerian" panose="04020705040A02060702" pitchFamily="82" charset="0"/>
              </a:rPr>
              <a:t>por presión?</a:t>
            </a:r>
          </a:p>
          <a:p>
            <a:pPr algn="ctr"/>
            <a:r>
              <a:rPr lang="es-EC" sz="2800" dirty="0" smtClean="0">
                <a:solidFill>
                  <a:srgbClr val="002060"/>
                </a:solidFill>
                <a:latin typeface="Algerian" panose="04020705040A02060702" pitchFamily="82" charset="0"/>
              </a:rPr>
              <a:t>DEFINICIÓN</a:t>
            </a:r>
            <a:endParaRPr lang="es-EC" sz="2800" dirty="0">
              <a:solidFill>
                <a:srgbClr val="002060"/>
              </a:solidFill>
              <a:latin typeface="Algerian" panose="04020705040A02060702" pitchFamily="82" charset="0"/>
            </a:endParaRPr>
          </a:p>
          <a:p>
            <a:pPr algn="just"/>
            <a:r>
              <a:rPr lang="es-EC" sz="2800" dirty="0">
                <a:solidFill>
                  <a:schemeClr val="tx1"/>
                </a:solidFill>
                <a:latin typeface="Source Sans Pro" panose="020B0503030403020204" pitchFamily="34" charset="0"/>
                <a:ea typeface="Source Sans Pro" panose="020B0503030403020204" pitchFamily="34" charset="0"/>
              </a:rPr>
              <a:t> Es </a:t>
            </a:r>
            <a:r>
              <a:rPr lang="es-EC" sz="2800" dirty="0" smtClean="0">
                <a:solidFill>
                  <a:schemeClr val="tx1"/>
                </a:solidFill>
                <a:latin typeface="Source Sans Pro" panose="020B0503030403020204" pitchFamily="34" charset="0"/>
                <a:ea typeface="Source Sans Pro" panose="020B0503030403020204" pitchFamily="34" charset="0"/>
              </a:rPr>
              <a:t>la </a:t>
            </a:r>
            <a:r>
              <a:rPr lang="es-EC" sz="2800" dirty="0">
                <a:solidFill>
                  <a:schemeClr val="tx1"/>
                </a:solidFill>
                <a:latin typeface="Source Sans Pro" panose="020B0503030403020204" pitchFamily="34" charset="0"/>
                <a:ea typeface="Source Sans Pro" panose="020B0503030403020204" pitchFamily="34" charset="0"/>
              </a:rPr>
              <a:t>lesión de un área  de la piel causada por presión constante durante mucho tiempo. Esta presión disminuye el flujo de sangre al área afectada, lo que produce daño y destrucción del tejido. </a:t>
            </a:r>
          </a:p>
          <a:p>
            <a:pPr algn="just"/>
            <a:r>
              <a:rPr lang="es-EC" sz="2800" dirty="0">
                <a:solidFill>
                  <a:schemeClr val="tx1"/>
                </a:solidFill>
                <a:latin typeface="Source Sans Pro" panose="020B0503030403020204" pitchFamily="34" charset="0"/>
                <a:ea typeface="Source Sans Pro" panose="020B0503030403020204" pitchFamily="34" charset="0"/>
              </a:rPr>
              <a:t>La OMS define que  son el resultado de una necrosis isquémica en el nivel de la piel, así como tejidos </a:t>
            </a:r>
            <a:r>
              <a:rPr lang="es-EC" sz="2800" dirty="0" smtClean="0">
                <a:solidFill>
                  <a:schemeClr val="tx1"/>
                </a:solidFill>
                <a:latin typeface="Source Sans Pro" panose="020B0503030403020204" pitchFamily="34" charset="0"/>
                <a:ea typeface="Source Sans Pro" panose="020B0503030403020204" pitchFamily="34" charset="0"/>
              </a:rPr>
              <a:t>subcutáneo comúnmente </a:t>
            </a:r>
            <a:r>
              <a:rPr lang="es-EC" sz="2800" dirty="0">
                <a:solidFill>
                  <a:schemeClr val="tx1"/>
                </a:solidFill>
                <a:latin typeface="Source Sans Pro" panose="020B0503030403020204" pitchFamily="34" charset="0"/>
                <a:ea typeface="Source Sans Pro" panose="020B0503030403020204" pitchFamily="34" charset="0"/>
              </a:rPr>
              <a:t>debido a la presión ejercida sobre una prominencia ósea”.</a:t>
            </a:r>
          </a:p>
          <a:p>
            <a:pPr algn="just"/>
            <a:endParaRPr lang="es-EC" sz="2800" dirty="0">
              <a:solidFill>
                <a:schemeClr val="tx1"/>
              </a:solidFill>
            </a:endParaRPr>
          </a:p>
          <a:p>
            <a:pPr algn="ctr"/>
            <a:endParaRPr lang="es-EC" sz="2800" dirty="0"/>
          </a:p>
          <a:p>
            <a:pPr algn="ctr"/>
            <a:endParaRPr lang="es-EC" sz="2800" dirty="0"/>
          </a:p>
          <a:p>
            <a:pPr algn="ctr"/>
            <a:endParaRPr lang="es-EC" sz="2800" dirty="0">
              <a:solidFill>
                <a:schemeClr val="tx1"/>
              </a:solidFill>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33238302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77C42662-1491-4FD6-A9D2-850BAE5A3B09}"/>
              </a:ext>
            </a:extLst>
          </p:cNvPr>
          <p:cNvSpPr txBox="1"/>
          <p:nvPr/>
        </p:nvSpPr>
        <p:spPr>
          <a:xfrm>
            <a:off x="429371" y="763326"/>
            <a:ext cx="9676549" cy="3785652"/>
          </a:xfrm>
          <a:prstGeom prst="rect">
            <a:avLst/>
          </a:prstGeom>
          <a:noFill/>
        </p:spPr>
        <p:txBody>
          <a:bodyPr wrap="square" rtlCol="0">
            <a:spAutoFit/>
          </a:bodyPr>
          <a:lstStyle/>
          <a:p>
            <a:pPr algn="ctr"/>
            <a:r>
              <a:rPr lang="es-ES" sz="2400" b="1" i="0" dirty="0">
                <a:solidFill>
                  <a:srgbClr val="002060"/>
                </a:solidFill>
                <a:effectLst/>
                <a:latin typeface="Algerian" panose="04020705040A02060702" pitchFamily="82" charset="0"/>
              </a:rPr>
              <a:t>Factores de riesgo extrínsecos</a:t>
            </a:r>
            <a:endParaRPr lang="es-EC" i="0" dirty="0">
              <a:solidFill>
                <a:srgbClr val="002060"/>
              </a:solidFill>
              <a:effectLst/>
              <a:latin typeface="Algerian" panose="04020705040A02060702" pitchFamily="82" charset="0"/>
            </a:endParaRPr>
          </a:p>
          <a:p>
            <a:r>
              <a:rPr lang="es-ES" b="1" i="0" dirty="0">
                <a:solidFill>
                  <a:srgbClr val="333333"/>
                </a:solidFill>
                <a:effectLst/>
                <a:latin typeface="Source Sans Pro" panose="020B0503030403020204" pitchFamily="34" charset="0"/>
              </a:rPr>
              <a:t>Presión:</a:t>
            </a:r>
            <a:r>
              <a:rPr lang="es-ES" b="0" i="0" dirty="0">
                <a:solidFill>
                  <a:srgbClr val="333333"/>
                </a:solidFill>
                <a:effectLst/>
                <a:latin typeface="Source Sans Pro" panose="020B0503030403020204" pitchFamily="34" charset="0"/>
              </a:rPr>
              <a:t> Es la fuerza perpendicular a la piel, generalmente consecuencia de la gravedad que provoca un aplastamiento tisular entre el paciente y un obstáculo externo (cama, silla, sonda). La presión genera isquemia e hipoxia.</a:t>
            </a:r>
          </a:p>
          <a:p>
            <a:endParaRPr lang="es-ES" b="0" i="0" dirty="0">
              <a:solidFill>
                <a:srgbClr val="333333"/>
              </a:solidFill>
              <a:effectLst/>
              <a:latin typeface="Source Sans Pro" panose="020B0503030403020204" pitchFamily="34" charset="0"/>
            </a:endParaRPr>
          </a:p>
          <a:p>
            <a:r>
              <a:rPr lang="es-ES" b="1" i="0" dirty="0">
                <a:solidFill>
                  <a:srgbClr val="333333"/>
                </a:solidFill>
                <a:effectLst/>
                <a:latin typeface="Source Sans Pro" panose="020B0503030403020204" pitchFamily="34" charset="0"/>
              </a:rPr>
              <a:t>Fricción</a:t>
            </a:r>
            <a:r>
              <a:rPr lang="es-ES" b="0" i="0" dirty="0">
                <a:solidFill>
                  <a:srgbClr val="333333"/>
                </a:solidFill>
                <a:effectLst/>
                <a:latin typeface="Source Sans Pro" panose="020B0503030403020204" pitchFamily="34" charset="0"/>
              </a:rPr>
              <a:t>: Es una fuerza tangencial que actúa paralelamente a la piel, produciendo roces, por movimientos o arrastres. En el paciente encamado o sentado en el roce con las sabanas o superficies rugosas produce fuerzas de fricción, sobre todo en las movilizaciones, al arrastrar al paciente.</a:t>
            </a:r>
          </a:p>
          <a:p>
            <a:endParaRPr lang="es-ES" dirty="0">
              <a:solidFill>
                <a:srgbClr val="333333"/>
              </a:solidFill>
              <a:latin typeface="Source Sans Pro" panose="020B0503030403020204" pitchFamily="34" charset="0"/>
            </a:endParaRPr>
          </a:p>
          <a:p>
            <a:r>
              <a:rPr lang="es-ES" b="1" i="0" dirty="0">
                <a:solidFill>
                  <a:srgbClr val="333333"/>
                </a:solidFill>
                <a:effectLst/>
                <a:latin typeface="Source Sans Pro" panose="020B0503030403020204" pitchFamily="34" charset="0"/>
              </a:rPr>
              <a:t>Cizallamiento</a:t>
            </a:r>
            <a:r>
              <a:rPr lang="es-ES" b="0" i="0" dirty="0">
                <a:solidFill>
                  <a:srgbClr val="333333"/>
                </a:solidFill>
                <a:effectLst/>
                <a:latin typeface="Source Sans Pro" panose="020B0503030403020204" pitchFamily="34" charset="0"/>
              </a:rPr>
              <a:t>: Combina los efectos de presión y fricción (ejemplo: posición de Fowler que produce el deslizamiento del cuerpo, puede provocar fricción en sacro y presión sobre la misma zona). </a:t>
            </a:r>
            <a:r>
              <a:rPr lang="es-EC" dirty="0"/>
              <a:t/>
            </a:r>
            <a:br>
              <a:rPr lang="es-EC" dirty="0"/>
            </a:br>
            <a:endParaRPr lang="es-ES" b="0" i="0" dirty="0">
              <a:solidFill>
                <a:srgbClr val="333333"/>
              </a:solidFill>
              <a:effectLst/>
              <a:latin typeface="Source Sans Pro" panose="020B0503030403020204" pitchFamily="34" charset="0"/>
            </a:endParaRPr>
          </a:p>
        </p:txBody>
      </p:sp>
      <p:pic>
        <p:nvPicPr>
          <p:cNvPr id="3079" name="Picture 7" descr="LPP Etiopatogenia">
            <a:extLst>
              <a:ext uri="{FF2B5EF4-FFF2-40B4-BE49-F238E27FC236}">
                <a16:creationId xmlns:a16="http://schemas.microsoft.com/office/drawing/2014/main" xmlns="" id="{7D2A69B8-47BA-49C7-95AC-C878B9AE52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835" y="4408714"/>
            <a:ext cx="9867569" cy="2039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8662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1BA4A618-A1C8-4025-B444-D4072B2615AD}"/>
              </a:ext>
            </a:extLst>
          </p:cNvPr>
          <p:cNvSpPr txBox="1"/>
          <p:nvPr/>
        </p:nvSpPr>
        <p:spPr>
          <a:xfrm>
            <a:off x="373712" y="842839"/>
            <a:ext cx="9986838" cy="1477328"/>
          </a:xfrm>
          <a:prstGeom prst="rect">
            <a:avLst/>
          </a:prstGeom>
          <a:noFill/>
        </p:spPr>
        <p:txBody>
          <a:bodyPr wrap="square" rtlCol="0">
            <a:spAutoFit/>
          </a:bodyPr>
          <a:lstStyle/>
          <a:p>
            <a:pPr algn="l"/>
            <a:r>
              <a:rPr lang="es-ES" b="1" i="0" dirty="0">
                <a:solidFill>
                  <a:srgbClr val="002060"/>
                </a:solidFill>
                <a:effectLst/>
                <a:latin typeface="Algerian" panose="04020705040A02060702" pitchFamily="82" charset="0"/>
              </a:rPr>
              <a:t>Otros factores de riesgo </a:t>
            </a:r>
            <a:endParaRPr lang="es-ES" b="0" i="0" dirty="0">
              <a:solidFill>
                <a:srgbClr val="002060"/>
              </a:solidFill>
              <a:effectLst/>
              <a:latin typeface="Algerian" panose="04020705040A02060702" pitchFamily="82" charset="0"/>
            </a:endParaRPr>
          </a:p>
          <a:p>
            <a:pPr algn="l"/>
            <a:r>
              <a:rPr lang="es-ES" b="1" dirty="0" smtClean="0">
                <a:solidFill>
                  <a:srgbClr val="002060"/>
                </a:solidFill>
                <a:latin typeface="Arial Black" panose="020B0A04020102020204" pitchFamily="34" charset="0"/>
              </a:rPr>
              <a:t>Microclima</a:t>
            </a:r>
            <a:endParaRPr lang="es-ES" b="0" i="0" dirty="0">
              <a:solidFill>
                <a:srgbClr val="002060"/>
              </a:solidFill>
              <a:effectLst/>
              <a:latin typeface="Arial Black" panose="020B0A04020102020204" pitchFamily="34" charset="0"/>
            </a:endParaRPr>
          </a:p>
          <a:p>
            <a:pPr algn="l"/>
            <a:r>
              <a:rPr lang="es-ES" b="0" i="0" dirty="0">
                <a:solidFill>
                  <a:srgbClr val="333333"/>
                </a:solidFill>
                <a:effectLst/>
                <a:latin typeface="Source Sans Pro" panose="020B0503030403020204" pitchFamily="34" charset="0"/>
              </a:rPr>
              <a:t> La humedad proveniente de cualquier fuente, orina, deposiciones, exudado de una herida, sudoración entre otras, genera cambios en el pH de la piel que es naturalmente ácido, tornándolo alcalino. Éste cambio en el pH altera la función de barrera del estrato córneo.  </a:t>
            </a:r>
          </a:p>
          <a:p>
            <a:pPr algn="l"/>
            <a:endParaRPr lang="es-ES" b="0" i="0" dirty="0">
              <a:solidFill>
                <a:srgbClr val="333333"/>
              </a:solidFill>
              <a:effectLst/>
              <a:latin typeface="Source Sans Pro" panose="020B0503030403020204" pitchFamily="34" charset="0"/>
            </a:endParaRPr>
          </a:p>
        </p:txBody>
      </p:sp>
      <p:pic>
        <p:nvPicPr>
          <p:cNvPr id="4100" name="Picture 4" descr="Qué es el pH y cuál es su importancia en el cuerpo - Meditip">
            <a:extLst>
              <a:ext uri="{FF2B5EF4-FFF2-40B4-BE49-F238E27FC236}">
                <a16:creationId xmlns:a16="http://schemas.microsoft.com/office/drawing/2014/main" xmlns="" id="{BCDB37B3-FF7A-4486-A8A1-1FA5B721BDA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7455"/>
          <a:stretch/>
        </p:blipFill>
        <p:spPr bwMode="auto">
          <a:xfrm>
            <a:off x="2710543" y="2954109"/>
            <a:ext cx="5861253" cy="33867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21652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xmlns="" id="{1023BB16-186C-4A99-9561-EA1609C4581E}"/>
              </a:ext>
            </a:extLst>
          </p:cNvPr>
          <p:cNvSpPr txBox="1"/>
          <p:nvPr/>
        </p:nvSpPr>
        <p:spPr>
          <a:xfrm>
            <a:off x="1065476" y="858741"/>
            <a:ext cx="9867569" cy="4955203"/>
          </a:xfrm>
          <a:prstGeom prst="rect">
            <a:avLst/>
          </a:prstGeom>
          <a:noFill/>
        </p:spPr>
        <p:txBody>
          <a:bodyPr wrap="square" rtlCol="0">
            <a:spAutoFit/>
          </a:bodyPr>
          <a:lstStyle/>
          <a:p>
            <a:r>
              <a:rPr lang="es-ES" sz="2400" dirty="0" smtClean="0">
                <a:solidFill>
                  <a:srgbClr val="002060"/>
                </a:solidFill>
                <a:latin typeface="Algerian" panose="04020705040A02060702" pitchFamily="82" charset="0"/>
              </a:rPr>
              <a:t>FACTORES DE RIESGOS  </a:t>
            </a:r>
            <a:r>
              <a:rPr lang="es-ES" sz="2400" dirty="0">
                <a:solidFill>
                  <a:srgbClr val="002060"/>
                </a:solidFill>
                <a:latin typeface="Algerian" panose="04020705040A02060702" pitchFamily="82" charset="0"/>
              </a:rPr>
              <a:t>intrínsecos </a:t>
            </a:r>
          </a:p>
          <a:p>
            <a:pPr marL="342900" indent="-342900">
              <a:buFont typeface="Wingdings" panose="05000000000000000000" pitchFamily="2" charset="2"/>
              <a:buChar char="Ø"/>
            </a:pPr>
            <a:endParaRPr lang="es-EC" sz="2400" dirty="0">
              <a:solidFill>
                <a:srgbClr val="002060"/>
              </a:solidFill>
              <a:latin typeface="+mj-lt"/>
            </a:endParaRPr>
          </a:p>
          <a:p>
            <a:pPr marL="342900" indent="-342900">
              <a:buFont typeface="Wingdings" panose="05000000000000000000" pitchFamily="2" charset="2"/>
              <a:buChar char="Ø"/>
            </a:pPr>
            <a:r>
              <a:rPr lang="es-EC" sz="2400" b="1" dirty="0">
                <a:latin typeface="+mj-lt"/>
              </a:rPr>
              <a:t>CONDICIÓN FÍSICA </a:t>
            </a:r>
            <a:r>
              <a:rPr lang="es-EC" sz="1600" dirty="0"/>
              <a:t>: </a:t>
            </a:r>
            <a:r>
              <a:rPr lang="es-EC" sz="1600" dirty="0"/>
              <a:t>E</a:t>
            </a:r>
            <a:r>
              <a:rPr lang="es-EC" sz="1600" dirty="0" smtClean="0"/>
              <a:t>stados </a:t>
            </a:r>
            <a:r>
              <a:rPr lang="es-EC" sz="1600" dirty="0"/>
              <a:t>y grados de inmovilidad .Es el mayor peso especifico propio, la imposibilidad o impedimento para moverse.</a:t>
            </a:r>
          </a:p>
          <a:p>
            <a:endParaRPr lang="es-EC" sz="1600" dirty="0">
              <a:latin typeface="+mj-lt"/>
            </a:endParaRPr>
          </a:p>
          <a:p>
            <a:pPr marL="342900" indent="-342900">
              <a:buFont typeface="Wingdings" panose="05000000000000000000" pitchFamily="2" charset="2"/>
              <a:buChar char="Ø"/>
            </a:pPr>
            <a:r>
              <a:rPr lang="es-EC" sz="2000" b="1" dirty="0">
                <a:latin typeface="+mj-lt"/>
              </a:rPr>
              <a:t>ALTERACIONES RESPIRATORIAS Y CIRCULATORIAS</a:t>
            </a:r>
            <a:r>
              <a:rPr lang="es-EC" sz="1600" dirty="0">
                <a:latin typeface="+mj-lt"/>
              </a:rPr>
              <a:t>: </a:t>
            </a:r>
            <a:r>
              <a:rPr lang="es-EC" sz="1600" dirty="0"/>
              <a:t>C</a:t>
            </a:r>
            <a:r>
              <a:rPr lang="es-EC" sz="1600" dirty="0" smtClean="0"/>
              <a:t>omo </a:t>
            </a:r>
            <a:r>
              <a:rPr lang="es-EC" sz="1600" dirty="0"/>
              <a:t>en el caso de las anemias, provocan un descenso de O2  y nutrientes a los tejidos .</a:t>
            </a:r>
          </a:p>
          <a:p>
            <a:endParaRPr lang="es-EC" sz="1600" dirty="0">
              <a:latin typeface="+mj-lt"/>
            </a:endParaRPr>
          </a:p>
          <a:p>
            <a:pPr marL="342900" indent="-342900">
              <a:buFont typeface="Wingdings" panose="05000000000000000000" pitchFamily="2" charset="2"/>
              <a:buChar char="Ø"/>
            </a:pPr>
            <a:r>
              <a:rPr lang="es-EC" sz="2000" b="1" dirty="0">
                <a:latin typeface="+mj-lt"/>
              </a:rPr>
              <a:t>DIABETES</a:t>
            </a:r>
            <a:r>
              <a:rPr lang="es-EC" sz="2000" dirty="0"/>
              <a:t>:</a:t>
            </a:r>
            <a:r>
              <a:rPr lang="es-EC" sz="1600" dirty="0"/>
              <a:t> </a:t>
            </a:r>
            <a:r>
              <a:rPr lang="es-EC" sz="1600" dirty="0" smtClean="0"/>
              <a:t>La </a:t>
            </a:r>
            <a:r>
              <a:rPr lang="es-EC" sz="1600" dirty="0"/>
              <a:t>insuficiencia vasomotora y </a:t>
            </a:r>
            <a:r>
              <a:rPr lang="es-EC" sz="1600" dirty="0" smtClean="0"/>
              <a:t>cardiaca.</a:t>
            </a:r>
            <a:endParaRPr lang="es-EC" sz="1600" dirty="0"/>
          </a:p>
          <a:p>
            <a:pPr marL="342900" indent="-342900">
              <a:buFont typeface="Wingdings" panose="05000000000000000000" pitchFamily="2" charset="2"/>
              <a:buChar char="Ø"/>
            </a:pPr>
            <a:endParaRPr lang="es-EC" sz="1600" dirty="0"/>
          </a:p>
          <a:p>
            <a:pPr marL="342900" indent="-342900">
              <a:buFont typeface="Wingdings" panose="05000000000000000000" pitchFamily="2" charset="2"/>
              <a:buChar char="Ø"/>
            </a:pPr>
            <a:r>
              <a:rPr lang="es-EC" sz="2000" b="1" dirty="0">
                <a:latin typeface="+mj-lt"/>
              </a:rPr>
              <a:t>MEDICACIÓN</a:t>
            </a:r>
            <a:r>
              <a:rPr lang="es-EC" sz="1600" b="1" dirty="0">
                <a:latin typeface="+mj-lt"/>
              </a:rPr>
              <a:t>: </a:t>
            </a:r>
            <a:r>
              <a:rPr lang="es-EC" sz="1600" dirty="0"/>
              <a:t>D</a:t>
            </a:r>
            <a:r>
              <a:rPr lang="es-EC" sz="1600" dirty="0" smtClean="0"/>
              <a:t>esde </a:t>
            </a:r>
            <a:r>
              <a:rPr lang="es-EC" sz="1600" dirty="0"/>
              <a:t>medicamentos que sean causantes de sedación, fármacos citotóxicos que disminuyen la inmunidad , o los corticoides que producen fragilidad capilar.</a:t>
            </a:r>
          </a:p>
          <a:p>
            <a:pPr marL="342900" indent="-342900">
              <a:buFont typeface="Wingdings" panose="05000000000000000000" pitchFamily="2" charset="2"/>
              <a:buChar char="Ø"/>
            </a:pPr>
            <a:endParaRPr lang="es-EC" sz="1600" dirty="0"/>
          </a:p>
          <a:p>
            <a:pPr marL="342900" indent="-342900">
              <a:buFont typeface="Wingdings" panose="05000000000000000000" pitchFamily="2" charset="2"/>
              <a:buChar char="Ø"/>
            </a:pPr>
            <a:r>
              <a:rPr lang="es-EC" sz="2000" b="1" dirty="0">
                <a:latin typeface="+mj-lt"/>
              </a:rPr>
              <a:t>EDAD:</a:t>
            </a:r>
            <a:r>
              <a:rPr lang="es-EC" sz="2000" dirty="0">
                <a:latin typeface="+mj-lt"/>
              </a:rPr>
              <a:t> </a:t>
            </a:r>
            <a:r>
              <a:rPr lang="es-EC" sz="1600" dirty="0"/>
              <a:t>E</a:t>
            </a:r>
            <a:r>
              <a:rPr lang="es-EC" sz="1600" dirty="0" smtClean="0"/>
              <a:t>s </a:t>
            </a:r>
            <a:r>
              <a:rPr lang="es-EC" sz="1600" dirty="0"/>
              <a:t>el factor mas contingente, la piel del anciano como perdida de la humedad , y el descenso de la regeneración capilar por la disminución del colágeno </a:t>
            </a:r>
            <a:r>
              <a:rPr lang="es-EC" sz="1600" dirty="0">
                <a:latin typeface="+mj-lt"/>
              </a:rPr>
              <a:t>.</a:t>
            </a:r>
          </a:p>
          <a:p>
            <a:endParaRPr lang="es-EC" sz="1600" dirty="0">
              <a:latin typeface="+mj-lt"/>
            </a:endParaRPr>
          </a:p>
          <a:p>
            <a:pPr marL="342900" indent="-342900">
              <a:buFont typeface="Wingdings" panose="05000000000000000000" pitchFamily="2" charset="2"/>
              <a:buChar char="Ø"/>
            </a:pPr>
            <a:r>
              <a:rPr lang="es-EC" sz="2000" b="1" dirty="0">
                <a:latin typeface="+mj-lt"/>
              </a:rPr>
              <a:t>ESTADO NUTRICIONAL</a:t>
            </a:r>
            <a:r>
              <a:rPr lang="es-EC" sz="2000" dirty="0">
                <a:latin typeface="+mj-lt"/>
              </a:rPr>
              <a:t>: </a:t>
            </a:r>
            <a:r>
              <a:rPr lang="es-EC" sz="1600" dirty="0"/>
              <a:t>L</a:t>
            </a:r>
            <a:r>
              <a:rPr lang="es-EC" sz="1600" dirty="0" smtClean="0"/>
              <a:t>a </a:t>
            </a:r>
            <a:r>
              <a:rPr lang="es-EC" sz="1600" dirty="0"/>
              <a:t>importancia del contexto nutritivo , desnutrición y obesidad.</a:t>
            </a:r>
          </a:p>
        </p:txBody>
      </p:sp>
    </p:spTree>
    <p:extLst>
      <p:ext uri="{BB962C8B-B14F-4D97-AF65-F5344CB8AC3E}">
        <p14:creationId xmlns:p14="http://schemas.microsoft.com/office/powerpoint/2010/main" val="8158396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14685" y="1262606"/>
            <a:ext cx="10806545" cy="5332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4400" dirty="0">
                <a:solidFill>
                  <a:srgbClr val="002060"/>
                </a:solidFill>
                <a:latin typeface="Algerian" panose="04020705040A02060702" pitchFamily="82" charset="0"/>
              </a:rPr>
              <a:t>LOCALIZACIONES DE LAS LPP</a:t>
            </a:r>
          </a:p>
          <a:p>
            <a:pPr algn="ctr"/>
            <a:endParaRPr lang="es-EC" sz="2000" dirty="0">
              <a:solidFill>
                <a:schemeClr val="tx1"/>
              </a:solidFill>
            </a:endParaRPr>
          </a:p>
          <a:p>
            <a:pPr algn="ctr"/>
            <a:endParaRPr lang="es-EC" dirty="0"/>
          </a:p>
          <a:p>
            <a:pPr algn="ctr"/>
            <a:endParaRPr lang="es-EC" dirty="0"/>
          </a:p>
          <a:p>
            <a:pPr algn="ctr"/>
            <a:endParaRPr lang="es-EC" dirty="0"/>
          </a:p>
          <a:p>
            <a:pPr algn="ctr"/>
            <a:r>
              <a:rPr lang="es-EC" sz="2000" dirty="0">
                <a:solidFill>
                  <a:schemeClr val="tx1"/>
                </a:solidFill>
              </a:rPr>
              <a:t>• Dependiendo de la posición que adopte el paciente, varían las zonas de riesgo. </a:t>
            </a:r>
          </a:p>
          <a:p>
            <a:pPr algn="ctr"/>
            <a:r>
              <a:rPr lang="es-EC" sz="2000" dirty="0">
                <a:solidFill>
                  <a:schemeClr val="tx1"/>
                </a:solidFill>
              </a:rPr>
              <a:t>1. Decúbito supino: occipital, omóplato, codos, sacro, talones, isquion. </a:t>
            </a:r>
          </a:p>
          <a:p>
            <a:pPr algn="ctr"/>
            <a:endParaRPr lang="es-EC" sz="2000" dirty="0">
              <a:solidFill>
                <a:schemeClr val="tx1"/>
              </a:solidFill>
            </a:endParaRPr>
          </a:p>
          <a:p>
            <a:pPr algn="ctr"/>
            <a:endParaRPr lang="es-EC" dirty="0"/>
          </a:p>
          <a:p>
            <a:pPr algn="ctr"/>
            <a:endParaRPr lang="es-EC" dirty="0"/>
          </a:p>
          <a:p>
            <a:pPr algn="ctr"/>
            <a:endParaRPr lang="es-EC" dirty="0"/>
          </a:p>
          <a:p>
            <a:pPr algn="ctr"/>
            <a:endParaRPr lang="es-EC" dirty="0"/>
          </a:p>
          <a:p>
            <a:pPr algn="ctr"/>
            <a:endParaRPr lang="es-EC" dirty="0"/>
          </a:p>
          <a:p>
            <a:pPr algn="ctr"/>
            <a:endParaRPr lang="es-EC" dirty="0"/>
          </a:p>
          <a:p>
            <a:pPr algn="ctr"/>
            <a:endParaRPr lang="es-EC" dirty="0"/>
          </a:p>
          <a:p>
            <a:pPr algn="ctr"/>
            <a:endParaRPr lang="es-EC" dirty="0"/>
          </a:p>
          <a:p>
            <a:pPr algn="ctr"/>
            <a:endParaRPr lang="es-EC" dirty="0"/>
          </a:p>
          <a:p>
            <a:pPr algn="ctr"/>
            <a:endParaRPr lang="es-EC" dirty="0"/>
          </a:p>
        </p:txBody>
      </p:sp>
      <p:pic>
        <p:nvPicPr>
          <p:cNvPr id="5" name="Imagen 4" descr="https://www.centroulcerascronicas.com/wp-content/uploads/2020/02/Tumbado.png"/>
          <p:cNvPicPr/>
          <p:nvPr/>
        </p:nvPicPr>
        <p:blipFill rotWithShape="1">
          <a:blip r:embed="rId2">
            <a:extLst>
              <a:ext uri="{28A0092B-C50C-407E-A947-70E740481C1C}">
                <a14:useLocalDpi xmlns:a14="http://schemas.microsoft.com/office/drawing/2010/main" val="0"/>
              </a:ext>
            </a:extLst>
          </a:blip>
          <a:srcRect b="72404"/>
          <a:stretch/>
        </p:blipFill>
        <p:spPr bwMode="auto">
          <a:xfrm>
            <a:off x="1246908" y="4194896"/>
            <a:ext cx="8573985" cy="156463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673749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42197" y="944091"/>
            <a:ext cx="10343407" cy="5486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C" dirty="0">
                <a:solidFill>
                  <a:schemeClr val="tx1"/>
                </a:solidFill>
              </a:rPr>
              <a:t>2. Decúbito lateral: Trocánter, orejas, costillas, cóndilos, maléolos.</a:t>
            </a:r>
          </a:p>
          <a:p>
            <a:pPr algn="ctr"/>
            <a:endParaRPr lang="es-EC" dirty="0"/>
          </a:p>
          <a:p>
            <a:pPr algn="ctr"/>
            <a:endParaRPr lang="es-EC" dirty="0"/>
          </a:p>
          <a:p>
            <a:pPr algn="ctr"/>
            <a:endParaRPr lang="es-EC" dirty="0"/>
          </a:p>
          <a:p>
            <a:pPr algn="ctr"/>
            <a:endParaRPr lang="es-EC" dirty="0"/>
          </a:p>
          <a:p>
            <a:pPr algn="ctr"/>
            <a:endParaRPr lang="es-EC" dirty="0"/>
          </a:p>
          <a:p>
            <a:pPr algn="ctr"/>
            <a:endParaRPr lang="es-EC" dirty="0"/>
          </a:p>
          <a:p>
            <a:pPr algn="ctr"/>
            <a:endParaRPr lang="es-EC" dirty="0"/>
          </a:p>
          <a:p>
            <a:pPr algn="ctr"/>
            <a:endParaRPr lang="es-EC" dirty="0"/>
          </a:p>
        </p:txBody>
      </p:sp>
      <p:pic>
        <p:nvPicPr>
          <p:cNvPr id="5" name="Imagen 4" descr="https://www.centroulcerascronicas.com/wp-content/uploads/2020/02/Tumbado.png"/>
          <p:cNvPicPr/>
          <p:nvPr/>
        </p:nvPicPr>
        <p:blipFill rotWithShape="1">
          <a:blip r:embed="rId2">
            <a:extLst>
              <a:ext uri="{28A0092B-C50C-407E-A947-70E740481C1C}">
                <a14:useLocalDpi xmlns:a14="http://schemas.microsoft.com/office/drawing/2010/main" val="0"/>
              </a:ext>
            </a:extLst>
          </a:blip>
          <a:srcRect t="26776" b="33333"/>
          <a:stretch/>
        </p:blipFill>
        <p:spPr bwMode="auto">
          <a:xfrm>
            <a:off x="109460" y="2336602"/>
            <a:ext cx="9440883" cy="1933328"/>
          </a:xfrm>
          <a:prstGeom prst="rect">
            <a:avLst/>
          </a:prstGeom>
          <a:noFill/>
          <a:ln>
            <a:noFill/>
          </a:ln>
          <a:extLst>
            <a:ext uri="{53640926-AAD7-44D8-BBD7-CCE9431645EC}">
              <a14:shadowObscured xmlns:a14="http://schemas.microsoft.com/office/drawing/2010/main"/>
            </a:ext>
          </a:extLst>
        </p:spPr>
      </p:pic>
      <p:sp>
        <p:nvSpPr>
          <p:cNvPr id="3" name="CuadroTexto 2">
            <a:extLst>
              <a:ext uri="{FF2B5EF4-FFF2-40B4-BE49-F238E27FC236}">
                <a16:creationId xmlns:a16="http://schemas.microsoft.com/office/drawing/2014/main" xmlns="" id="{CB50612D-997D-4096-B664-CF7C5268FC64}"/>
              </a:ext>
            </a:extLst>
          </p:cNvPr>
          <p:cNvSpPr txBox="1"/>
          <p:nvPr/>
        </p:nvSpPr>
        <p:spPr>
          <a:xfrm>
            <a:off x="182880" y="1463040"/>
            <a:ext cx="7680960" cy="646331"/>
          </a:xfrm>
          <a:prstGeom prst="rect">
            <a:avLst/>
          </a:prstGeom>
          <a:noFill/>
        </p:spPr>
        <p:txBody>
          <a:bodyPr wrap="square" rtlCol="0">
            <a:spAutoFit/>
          </a:bodyPr>
          <a:lstStyle/>
          <a:p>
            <a:r>
              <a:rPr lang="es-EC" dirty="0">
                <a:solidFill>
                  <a:schemeClr val="tx1"/>
                </a:solidFill>
              </a:rPr>
              <a:t>2. Decúbito lateral: Trocánter, orejas, costillas, cóndilos, maléolos.</a:t>
            </a:r>
          </a:p>
          <a:p>
            <a:endParaRPr lang="es-EC" dirty="0"/>
          </a:p>
        </p:txBody>
      </p:sp>
    </p:spTree>
    <p:extLst>
      <p:ext uri="{BB962C8B-B14F-4D97-AF65-F5344CB8AC3E}">
        <p14:creationId xmlns:p14="http://schemas.microsoft.com/office/powerpoint/2010/main" val="10622182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41618" y="1076604"/>
            <a:ext cx="9880270" cy="3416320"/>
          </a:xfrm>
          <a:prstGeom prst="rect">
            <a:avLst/>
          </a:prstGeom>
        </p:spPr>
        <p:txBody>
          <a:bodyPr wrap="square">
            <a:spAutoFit/>
          </a:bodyPr>
          <a:lstStyle/>
          <a:p>
            <a:r>
              <a:rPr lang="es-EC" dirty="0"/>
              <a:t>3.Decúbito prono: dedos pies, rodillas, órganos genitales masculinos, mamas (♀), acromion, mejillas y orejas.</a:t>
            </a:r>
          </a:p>
          <a:p>
            <a:endParaRPr lang="es-EC" dirty="0"/>
          </a:p>
          <a:p>
            <a:endParaRPr lang="es-EC" dirty="0"/>
          </a:p>
          <a:p>
            <a:endParaRPr lang="es-EC" dirty="0"/>
          </a:p>
          <a:p>
            <a:endParaRPr lang="es-EC" dirty="0"/>
          </a:p>
          <a:p>
            <a:endParaRPr lang="es-EC" dirty="0"/>
          </a:p>
          <a:p>
            <a:endParaRPr lang="es-EC" dirty="0"/>
          </a:p>
          <a:p>
            <a:endParaRPr lang="es-EC" dirty="0"/>
          </a:p>
          <a:p>
            <a:endParaRPr lang="es-EC" dirty="0"/>
          </a:p>
          <a:p>
            <a:endParaRPr lang="es-EC" dirty="0"/>
          </a:p>
          <a:p>
            <a:endParaRPr lang="es-EC" dirty="0"/>
          </a:p>
        </p:txBody>
      </p:sp>
      <p:pic>
        <p:nvPicPr>
          <p:cNvPr id="3" name="Imagen 2" descr="https://www.centroulcerascronicas.com/wp-content/uploads/2020/02/Tumbado.png"/>
          <p:cNvPicPr/>
          <p:nvPr/>
        </p:nvPicPr>
        <p:blipFill rotWithShape="1">
          <a:blip r:embed="rId2">
            <a:extLst>
              <a:ext uri="{28A0092B-C50C-407E-A947-70E740481C1C}">
                <a14:useLocalDpi xmlns:a14="http://schemas.microsoft.com/office/drawing/2010/main" val="0"/>
              </a:ext>
            </a:extLst>
          </a:blip>
          <a:srcRect t="65847" b="4372"/>
          <a:stretch/>
        </p:blipFill>
        <p:spPr bwMode="auto">
          <a:xfrm>
            <a:off x="577244" y="2141069"/>
            <a:ext cx="9844644" cy="209619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7106976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1231</TotalTime>
  <Words>694</Words>
  <Application>Microsoft Office PowerPoint</Application>
  <PresentationFormat>Panorámica</PresentationFormat>
  <Paragraphs>90</Paragraphs>
  <Slides>19</Slides>
  <Notes>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19</vt:i4>
      </vt:variant>
    </vt:vector>
  </HeadingPairs>
  <TitlesOfParts>
    <vt:vector size="30" baseType="lpstr">
      <vt:lpstr>Algerian</vt:lpstr>
      <vt:lpstr>Arial</vt:lpstr>
      <vt:lpstr>Arial Black</vt:lpstr>
      <vt:lpstr>Calibri</vt:lpstr>
      <vt:lpstr>Calibri Light</vt:lpstr>
      <vt:lpstr>Open Sans</vt:lpstr>
      <vt:lpstr>Red Hat Display</vt:lpstr>
      <vt:lpstr>Source Sans Pro</vt:lpstr>
      <vt:lpstr>Verdana</vt:lpstr>
      <vt:lpstr>Wingdings</vt:lpstr>
      <vt:lpstr>Tema de Office</vt:lpstr>
      <vt:lpstr>Presentación de PowerPoint</vt:lpstr>
      <vt:lpstr>Introducción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SUBTITULOS</dc:title>
  <dc:creator>Solca</dc:creator>
  <cp:lastModifiedBy>Solca</cp:lastModifiedBy>
  <cp:revision>66</cp:revision>
  <dcterms:created xsi:type="dcterms:W3CDTF">2022-07-26T19:05:49Z</dcterms:created>
  <dcterms:modified xsi:type="dcterms:W3CDTF">2023-05-23T13:36:02Z</dcterms:modified>
</cp:coreProperties>
</file>