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media/image4.jpg" ContentType="image/jpg"/>
  <Override PartName="/ppt/media/image5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66" r:id="rId4"/>
    <p:sldId id="258" r:id="rId5"/>
    <p:sldId id="267" r:id="rId6"/>
    <p:sldId id="294" r:id="rId7"/>
    <p:sldId id="268" r:id="rId8"/>
    <p:sldId id="270" r:id="rId9"/>
    <p:sldId id="271" r:id="rId10"/>
    <p:sldId id="273" r:id="rId11"/>
    <p:sldId id="274" r:id="rId12"/>
    <p:sldId id="269" r:id="rId13"/>
    <p:sldId id="295" r:id="rId14"/>
    <p:sldId id="272" r:id="rId15"/>
    <p:sldId id="296" r:id="rId16"/>
    <p:sldId id="297" r:id="rId17"/>
    <p:sldId id="298" r:id="rId18"/>
    <p:sldId id="29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9E970-0D38-496D-AAB7-D160EEB9D23A}" v="865" dt="2023-03-02T02:46:45.403"/>
    <p1510:client id="{4130A3EF-AF75-46D8-9E42-F2FE8A3E3D9F}" v="1844" dt="2023-02-27T14:43:17.864"/>
    <p1510:client id="{58A6A214-FD5E-4DA7-BD7B-BCF36EBC18BE}" v="1" dt="2023-03-03T00:17:18.589"/>
    <p1510:client id="{8B359850-A4D0-4B55-8DC7-BD1F349CACFC}" v="230" dt="2023-03-03T00:14:40.1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4B025C-5BD0-4516-815C-ACE3DB95ECB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75C8A0C-E0DB-4106-AA70-5CF77FC7F46E}" type="pres">
      <dgm:prSet presAssocID="{2E4B025C-5BD0-4516-815C-ACE3DB95ECB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</dgm:ptLst>
  <dgm:cxnLst>
    <dgm:cxn modelId="{4B035A57-C84F-45D7-9AD7-BAFA0EF0EA9A}" type="presOf" srcId="{2E4B025C-5BD0-4516-815C-ACE3DB95ECBD}" destId="{675C8A0C-E0DB-4106-AA70-5CF77FC7F46E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95AD36-6350-49B2-91E7-B959BECC99E6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CF50E16-08D7-4952-8F18-B8A6D0E4CCC0}">
      <dgm:prSet phldrT="[Texto]"/>
      <dgm:spPr/>
      <dgm:t>
        <a:bodyPr/>
        <a:lstStyle/>
        <a:p>
          <a:r>
            <a:rPr lang="es-ES" dirty="0"/>
            <a:t>T1 IN SITU </a:t>
          </a:r>
        </a:p>
      </dgm:t>
    </dgm:pt>
    <dgm:pt modelId="{9A7B3829-8129-41C7-8892-81E89F6ADB10}" type="parTrans" cxnId="{9858A2B2-CC9F-43CF-A7D3-B16026301026}">
      <dgm:prSet/>
      <dgm:spPr/>
      <dgm:t>
        <a:bodyPr/>
        <a:lstStyle/>
        <a:p>
          <a:endParaRPr lang="es-ES"/>
        </a:p>
      </dgm:t>
    </dgm:pt>
    <dgm:pt modelId="{2D0F759B-F784-4F90-9382-12298724C2E3}" type="sibTrans" cxnId="{9858A2B2-CC9F-43CF-A7D3-B16026301026}">
      <dgm:prSet/>
      <dgm:spPr/>
      <dgm:t>
        <a:bodyPr/>
        <a:lstStyle/>
        <a:p>
          <a:endParaRPr lang="es-ES"/>
        </a:p>
      </dgm:t>
    </dgm:pt>
    <dgm:pt modelId="{7D7C2E22-54FB-40F3-A5E1-E3A462CFA305}">
      <dgm:prSet phldrT="[Texto]"/>
      <dgm:spPr/>
      <dgm:t>
        <a:bodyPr/>
        <a:lstStyle/>
        <a:p>
          <a:r>
            <a:rPr lang="es-ES" dirty="0">
              <a:latin typeface="Calibri Light" panose="020F0302020204030204"/>
            </a:rPr>
            <a:t>ESICION</a:t>
          </a:r>
          <a:r>
            <a:rPr lang="es-ES" dirty="0"/>
            <a:t> </a:t>
          </a:r>
          <a:r>
            <a:rPr lang="es-ES" dirty="0">
              <a:latin typeface="Calibri Light" panose="020F0302020204030204"/>
            </a:rPr>
            <a:t>LOCAL</a:t>
          </a:r>
          <a:endParaRPr lang="es-ES" dirty="0"/>
        </a:p>
      </dgm:t>
    </dgm:pt>
    <dgm:pt modelId="{CFDFD1BD-F72A-4557-A07B-012820D139DE}" type="parTrans" cxnId="{53C9FFFE-E04F-48C8-AF1C-20F403F71123}">
      <dgm:prSet/>
      <dgm:spPr/>
      <dgm:t>
        <a:bodyPr/>
        <a:lstStyle/>
        <a:p>
          <a:endParaRPr lang="es-ES"/>
        </a:p>
      </dgm:t>
    </dgm:pt>
    <dgm:pt modelId="{AC62E2D5-E10E-4BA8-B961-1AC49ECAB242}" type="sibTrans" cxnId="{53C9FFFE-E04F-48C8-AF1C-20F403F71123}">
      <dgm:prSet/>
      <dgm:spPr/>
      <dgm:t>
        <a:bodyPr/>
        <a:lstStyle/>
        <a:p>
          <a:endParaRPr lang="es-ES"/>
        </a:p>
      </dgm:t>
    </dgm:pt>
    <dgm:pt modelId="{E77B262A-80C7-4B35-8CD0-02C5D271A664}">
      <dgm:prSet phldrT="[Texto]"/>
      <dgm:spPr/>
      <dgm:t>
        <a:bodyPr/>
        <a:lstStyle/>
        <a:p>
          <a:pPr rtl="0"/>
          <a:r>
            <a:rPr lang="es-ES" dirty="0">
              <a:latin typeface="Calibri Light" panose="020F0302020204030204"/>
            </a:rPr>
            <a:t>ESICION</a:t>
          </a:r>
          <a:r>
            <a:rPr lang="es-ES" dirty="0"/>
            <a:t> </a:t>
          </a:r>
          <a:r>
            <a:rPr lang="es-ES" dirty="0">
              <a:latin typeface="Calibri Light" panose="020F0302020204030204"/>
            </a:rPr>
            <a:t>ENDOSCOPICA</a:t>
          </a:r>
          <a:r>
            <a:rPr lang="es-ES" dirty="0"/>
            <a:t> TRANSANAL</a:t>
          </a:r>
          <a:r>
            <a:rPr lang="es-ES" dirty="0">
              <a:latin typeface="Calibri Light" panose="020F0302020204030204"/>
            </a:rPr>
            <a:t> </a:t>
          </a:r>
          <a:endParaRPr lang="es-ES" dirty="0"/>
        </a:p>
      </dgm:t>
    </dgm:pt>
    <dgm:pt modelId="{14B901F9-B1B5-400F-A615-6B998934190B}" type="parTrans" cxnId="{A19F3CE7-D339-4D17-A078-F16C31794FA1}">
      <dgm:prSet/>
      <dgm:spPr/>
      <dgm:t>
        <a:bodyPr/>
        <a:lstStyle/>
        <a:p>
          <a:endParaRPr lang="es-ES"/>
        </a:p>
      </dgm:t>
    </dgm:pt>
    <dgm:pt modelId="{5943E75F-86AE-4834-B25D-2A8C21C45428}" type="sibTrans" cxnId="{A19F3CE7-D339-4D17-A078-F16C31794FA1}">
      <dgm:prSet/>
      <dgm:spPr/>
      <dgm:t>
        <a:bodyPr/>
        <a:lstStyle/>
        <a:p>
          <a:endParaRPr lang="es-ES"/>
        </a:p>
      </dgm:t>
    </dgm:pt>
    <dgm:pt modelId="{BE520A17-045C-4749-83B2-2DFA631A8AED}">
      <dgm:prSet phldrT="[Texto]"/>
      <dgm:spPr/>
      <dgm:t>
        <a:bodyPr/>
        <a:lstStyle/>
        <a:p>
          <a:pPr rtl="0"/>
          <a:r>
            <a:rPr lang="es-ES" dirty="0"/>
            <a:t>TUMOR UB. </a:t>
          </a:r>
          <a:r>
            <a:rPr lang="es-ES" dirty="0">
              <a:latin typeface="Calibri Light" panose="020F0302020204030204"/>
            </a:rPr>
            <a:t>SUPERIOR </a:t>
          </a:r>
          <a:r>
            <a:rPr lang="es-ES" dirty="0"/>
            <a:t>Y </a:t>
          </a:r>
          <a:r>
            <a:rPr lang="es-ES" dirty="0">
              <a:latin typeface="Calibri Light" panose="020F0302020204030204"/>
            </a:rPr>
            <a:t>MEDIA </a:t>
          </a:r>
          <a:endParaRPr lang="es-ES" dirty="0"/>
        </a:p>
      </dgm:t>
    </dgm:pt>
    <dgm:pt modelId="{25C28A1A-4E81-4A83-A432-BF20389F9F5C}" type="parTrans" cxnId="{D24A36D1-36E1-40AB-AA58-1F1DE3FF816E}">
      <dgm:prSet/>
      <dgm:spPr/>
      <dgm:t>
        <a:bodyPr/>
        <a:lstStyle/>
        <a:p>
          <a:endParaRPr lang="es-ES"/>
        </a:p>
      </dgm:t>
    </dgm:pt>
    <dgm:pt modelId="{950AA257-B89D-4A4F-B980-356A2E2EC3EE}" type="sibTrans" cxnId="{D24A36D1-36E1-40AB-AA58-1F1DE3FF816E}">
      <dgm:prSet/>
      <dgm:spPr/>
      <dgm:t>
        <a:bodyPr/>
        <a:lstStyle/>
        <a:p>
          <a:endParaRPr lang="es-ES"/>
        </a:p>
      </dgm:t>
    </dgm:pt>
    <dgm:pt modelId="{04AC39F5-F762-4AF9-8616-76DDFAB628E1}">
      <dgm:prSet phldrT="[Texto]"/>
      <dgm:spPr/>
      <dgm:t>
        <a:bodyPr/>
        <a:lstStyle/>
        <a:p>
          <a:pPr rtl="0"/>
          <a:r>
            <a:rPr lang="es-ES" dirty="0">
              <a:latin typeface="Calibri Light" panose="020F0302020204030204"/>
            </a:rPr>
            <a:t>PROCEDIMIENTO CON</a:t>
          </a:r>
          <a:r>
            <a:rPr lang="es-ES" dirty="0"/>
            <a:t> </a:t>
          </a:r>
          <a:r>
            <a:rPr lang="es-ES" dirty="0">
              <a:latin typeface="Calibri Light" panose="020F0302020204030204"/>
            </a:rPr>
            <a:t>PRESERVACION DE</a:t>
          </a:r>
          <a:r>
            <a:rPr lang="es-ES" dirty="0"/>
            <a:t> </a:t>
          </a:r>
          <a:r>
            <a:rPr lang="es-ES" dirty="0">
              <a:latin typeface="Calibri Light" panose="020F0302020204030204"/>
            </a:rPr>
            <a:t>ESFINTER</a:t>
          </a:r>
          <a:r>
            <a:rPr lang="es-ES" dirty="0"/>
            <a:t>. LAR</a:t>
          </a:r>
          <a:r>
            <a:rPr lang="es-ES" dirty="0">
              <a:latin typeface="Calibri Light" panose="020F0302020204030204"/>
            </a:rPr>
            <a:t> </a:t>
          </a:r>
          <a:endParaRPr lang="es-ES" dirty="0"/>
        </a:p>
      </dgm:t>
    </dgm:pt>
    <dgm:pt modelId="{C9A51E56-1BEF-4A66-BA5B-498D933CEF5A}" type="parTrans" cxnId="{FC55F838-07EF-4D3D-83F4-AC3B41EA5FF2}">
      <dgm:prSet/>
      <dgm:spPr/>
      <dgm:t>
        <a:bodyPr/>
        <a:lstStyle/>
        <a:p>
          <a:endParaRPr lang="es-ES"/>
        </a:p>
      </dgm:t>
    </dgm:pt>
    <dgm:pt modelId="{4EFF1E4D-9CC9-4C7F-A7BA-58B994BE0646}" type="sibTrans" cxnId="{FC55F838-07EF-4D3D-83F4-AC3B41EA5FF2}">
      <dgm:prSet/>
      <dgm:spPr/>
      <dgm:t>
        <a:bodyPr/>
        <a:lstStyle/>
        <a:p>
          <a:endParaRPr lang="es-ES"/>
        </a:p>
      </dgm:t>
    </dgm:pt>
    <dgm:pt modelId="{30EBF424-E31B-43DC-BDAD-4FD27187EF7E}">
      <dgm:prSet phldrT="[Texto]"/>
      <dgm:spPr/>
      <dgm:t>
        <a:bodyPr/>
        <a:lstStyle/>
        <a:p>
          <a:pPr rtl="0"/>
          <a:r>
            <a:rPr lang="es-ES" dirty="0"/>
            <a:t>TUMOR </a:t>
          </a:r>
          <a:r>
            <a:rPr lang="es-ES" dirty="0">
              <a:latin typeface="Calibri Light" panose="020F0302020204030204"/>
            </a:rPr>
            <a:t>UB. EN RECTO INFERIOR </a:t>
          </a:r>
          <a:endParaRPr lang="es-ES" dirty="0"/>
        </a:p>
      </dgm:t>
    </dgm:pt>
    <dgm:pt modelId="{167BDD9B-7D76-4912-893C-5567F017E835}" type="parTrans" cxnId="{F8108A4B-2AD2-4D72-8B6F-9C64FC21F728}">
      <dgm:prSet/>
      <dgm:spPr/>
      <dgm:t>
        <a:bodyPr/>
        <a:lstStyle/>
        <a:p>
          <a:endParaRPr lang="es-ES"/>
        </a:p>
      </dgm:t>
    </dgm:pt>
    <dgm:pt modelId="{7F991778-8E05-4497-85DC-D74AAE384386}" type="sibTrans" cxnId="{F8108A4B-2AD2-4D72-8B6F-9C64FC21F728}">
      <dgm:prSet/>
      <dgm:spPr/>
      <dgm:t>
        <a:bodyPr/>
        <a:lstStyle/>
        <a:p>
          <a:endParaRPr lang="es-ES"/>
        </a:p>
      </dgm:t>
    </dgm:pt>
    <dgm:pt modelId="{24A264F3-568A-406F-90FF-72E4874B8D0B}">
      <dgm:prSet phldrT="[Texto]"/>
      <dgm:spPr/>
      <dgm:t>
        <a:bodyPr/>
        <a:lstStyle/>
        <a:p>
          <a:pPr rtl="0"/>
          <a:r>
            <a:rPr lang="es-ES" dirty="0">
              <a:latin typeface="Calibri Light" panose="020F0302020204030204"/>
            </a:rPr>
            <a:t>CIRUGIA DE MILES</a:t>
          </a:r>
          <a:r>
            <a:rPr lang="es-ES" dirty="0"/>
            <a:t> </a:t>
          </a:r>
          <a:r>
            <a:rPr lang="es-ES" dirty="0">
              <a:latin typeface="Calibri Light" panose="020F0302020204030204"/>
            </a:rPr>
            <a:t>(</a:t>
          </a:r>
          <a:r>
            <a:rPr lang="es-ES" dirty="0"/>
            <a:t> Abdominoperineal resection</a:t>
          </a:r>
          <a:r>
            <a:rPr lang="es-ES" dirty="0">
              <a:latin typeface="Calibri Light" panose="020F0302020204030204"/>
            </a:rPr>
            <a:t> )</a:t>
          </a:r>
          <a:endParaRPr lang="es-ES" dirty="0"/>
        </a:p>
      </dgm:t>
    </dgm:pt>
    <dgm:pt modelId="{93D5C99C-2200-485D-8934-5C352AD1123D}" type="parTrans" cxnId="{BF9DE797-A8B0-45FF-95C8-4DB4949E7C4E}">
      <dgm:prSet/>
      <dgm:spPr/>
      <dgm:t>
        <a:bodyPr/>
        <a:lstStyle/>
        <a:p>
          <a:endParaRPr lang="es-ES"/>
        </a:p>
      </dgm:t>
    </dgm:pt>
    <dgm:pt modelId="{42A376F8-FAA0-4AE9-A56F-F3C316687F12}" type="sibTrans" cxnId="{BF9DE797-A8B0-45FF-95C8-4DB4949E7C4E}">
      <dgm:prSet/>
      <dgm:spPr/>
      <dgm:t>
        <a:bodyPr/>
        <a:lstStyle/>
        <a:p>
          <a:endParaRPr lang="es-ES"/>
        </a:p>
      </dgm:t>
    </dgm:pt>
    <dgm:pt modelId="{AF5A6952-0148-4EFD-ABE3-6A20C16BE9D8}">
      <dgm:prSet phldrT="[Texto]"/>
      <dgm:spPr/>
      <dgm:t>
        <a:bodyPr/>
        <a:lstStyle/>
        <a:p>
          <a:pPr rtl="0"/>
          <a:r>
            <a:rPr lang="es-ES" dirty="0">
              <a:latin typeface="Calibri Light" panose="020F0302020204030204"/>
            </a:rPr>
            <a:t>TUMORES  DE </a:t>
          </a:r>
          <a:r>
            <a:rPr lang="es-ES" dirty="0"/>
            <a:t>MAYOR TAMAÑO O MASIVOS</a:t>
          </a:r>
          <a:r>
            <a:rPr lang="es-ES" dirty="0">
              <a:latin typeface="Calibri Light" panose="020F0302020204030204"/>
            </a:rPr>
            <a:t> </a:t>
          </a:r>
          <a:endParaRPr lang="es-ES" dirty="0"/>
        </a:p>
      </dgm:t>
    </dgm:pt>
    <dgm:pt modelId="{C88F88A4-A6A7-4148-9CCF-7BA126D7A226}" type="parTrans" cxnId="{F1B5D50E-90AE-40AD-BF48-9D88B47AE657}">
      <dgm:prSet/>
      <dgm:spPr/>
      <dgm:t>
        <a:bodyPr/>
        <a:lstStyle/>
        <a:p>
          <a:endParaRPr lang="es-ES"/>
        </a:p>
      </dgm:t>
    </dgm:pt>
    <dgm:pt modelId="{C4F33D50-4AC1-41A6-82EA-872AD05075C2}" type="sibTrans" cxnId="{F1B5D50E-90AE-40AD-BF48-9D88B47AE657}">
      <dgm:prSet/>
      <dgm:spPr/>
      <dgm:t>
        <a:bodyPr/>
        <a:lstStyle/>
        <a:p>
          <a:endParaRPr lang="es-ES"/>
        </a:p>
      </dgm:t>
    </dgm:pt>
    <dgm:pt modelId="{B5086A21-141F-4C08-B86D-F250E2C437E3}">
      <dgm:prSet/>
      <dgm:spPr/>
      <dgm:t>
        <a:bodyPr/>
        <a:lstStyle/>
        <a:p>
          <a:r>
            <a:rPr lang="es-ES" dirty="0"/>
            <a:t>RT</a:t>
          </a:r>
        </a:p>
      </dgm:t>
    </dgm:pt>
    <dgm:pt modelId="{C955EF16-9440-4648-89C5-541B1F258B2A}" type="parTrans" cxnId="{58B568BC-147E-4D91-A6BB-9AEB8978AC32}">
      <dgm:prSet/>
      <dgm:spPr/>
      <dgm:t>
        <a:bodyPr/>
        <a:lstStyle/>
        <a:p>
          <a:endParaRPr lang="es-ES"/>
        </a:p>
      </dgm:t>
    </dgm:pt>
    <dgm:pt modelId="{396A050A-A729-4CEB-ADC2-3FB22A0DB50E}" type="sibTrans" cxnId="{58B568BC-147E-4D91-A6BB-9AEB8978AC32}">
      <dgm:prSet/>
      <dgm:spPr/>
      <dgm:t>
        <a:bodyPr/>
        <a:lstStyle/>
        <a:p>
          <a:endParaRPr lang="es-ES"/>
        </a:p>
      </dgm:t>
    </dgm:pt>
    <dgm:pt modelId="{3BF08C99-5E42-4D84-A72C-A1CCBB4ACD51}">
      <dgm:prSet/>
      <dgm:spPr/>
      <dgm:t>
        <a:bodyPr/>
        <a:lstStyle/>
        <a:p>
          <a:pPr rtl="0"/>
          <a:r>
            <a:rPr lang="es-ES" dirty="0">
              <a:latin typeface="Calibri Light" panose="020F0302020204030204"/>
            </a:rPr>
            <a:t>CRT NEOAYUVANTE </a:t>
          </a:r>
          <a:endParaRPr lang="es-ES" dirty="0"/>
        </a:p>
      </dgm:t>
    </dgm:pt>
    <dgm:pt modelId="{912EA0CA-9601-468E-B84F-EECBF039E0FB}" type="parTrans" cxnId="{80267924-0BD9-468B-9BE3-CBBAEEE109D6}">
      <dgm:prSet/>
      <dgm:spPr/>
      <dgm:t>
        <a:bodyPr/>
        <a:lstStyle/>
        <a:p>
          <a:endParaRPr lang="es-ES"/>
        </a:p>
      </dgm:t>
    </dgm:pt>
    <dgm:pt modelId="{65F71D04-A34B-4A37-9B24-32AE92116C6D}" type="sibTrans" cxnId="{80267924-0BD9-468B-9BE3-CBBAEEE109D6}">
      <dgm:prSet/>
      <dgm:spPr/>
      <dgm:t>
        <a:bodyPr/>
        <a:lstStyle/>
        <a:p>
          <a:endParaRPr lang="es-ES"/>
        </a:p>
      </dgm:t>
    </dgm:pt>
    <dgm:pt modelId="{912D15ED-317B-4077-AE01-6B1557AD948A}" type="pres">
      <dgm:prSet presAssocID="{1395AD36-6350-49B2-91E7-B959BECC99E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6C1761A2-E42E-44DB-B018-895BA4822AA8}" type="pres">
      <dgm:prSet presAssocID="{9CF50E16-08D7-4952-8F18-B8A6D0E4CCC0}" presName="compNode" presStyleCnt="0"/>
      <dgm:spPr/>
    </dgm:pt>
    <dgm:pt modelId="{685BD8CB-F27C-4416-A652-1ABF5A2B52B4}" type="pres">
      <dgm:prSet presAssocID="{9CF50E16-08D7-4952-8F18-B8A6D0E4CCC0}" presName="noGeometry" presStyleCnt="0"/>
      <dgm:spPr/>
    </dgm:pt>
    <dgm:pt modelId="{30FE174A-F8B8-4FBB-8078-37D1DAB966B4}" type="pres">
      <dgm:prSet presAssocID="{9CF50E16-08D7-4952-8F18-B8A6D0E4CCC0}" presName="childTextVisible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E486C33-E8F4-47AB-AC9F-6B5DF7212EFA}" type="pres">
      <dgm:prSet presAssocID="{9CF50E16-08D7-4952-8F18-B8A6D0E4CCC0}" presName="childTextHidden" presStyleLbl="bgAccFollowNode1" presStyleIdx="0" presStyleCnt="4"/>
      <dgm:spPr/>
      <dgm:t>
        <a:bodyPr/>
        <a:lstStyle/>
        <a:p>
          <a:endParaRPr lang="es-EC"/>
        </a:p>
      </dgm:t>
    </dgm:pt>
    <dgm:pt modelId="{77F432F5-5660-43A1-B106-E5FB34249369}" type="pres">
      <dgm:prSet presAssocID="{9CF50E16-08D7-4952-8F18-B8A6D0E4CCC0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69A3659-C7B9-446D-9721-C3F9C78C08C1}" type="pres">
      <dgm:prSet presAssocID="{9CF50E16-08D7-4952-8F18-B8A6D0E4CCC0}" presName="aSpace" presStyleCnt="0"/>
      <dgm:spPr/>
    </dgm:pt>
    <dgm:pt modelId="{41A0905B-E68A-4C24-978B-FC8B20E746E9}" type="pres">
      <dgm:prSet presAssocID="{BE520A17-045C-4749-83B2-2DFA631A8AED}" presName="compNode" presStyleCnt="0"/>
      <dgm:spPr/>
    </dgm:pt>
    <dgm:pt modelId="{D9220D25-3880-4F70-87CB-5A75400DB5D0}" type="pres">
      <dgm:prSet presAssocID="{BE520A17-045C-4749-83B2-2DFA631A8AED}" presName="noGeometry" presStyleCnt="0"/>
      <dgm:spPr/>
    </dgm:pt>
    <dgm:pt modelId="{5AA7BF13-DCF6-4294-B737-78082F17EE0D}" type="pres">
      <dgm:prSet presAssocID="{BE520A17-045C-4749-83B2-2DFA631A8AED}" presName="childTextVisible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4BD0AC0-14F2-44CF-9511-200DAB552490}" type="pres">
      <dgm:prSet presAssocID="{BE520A17-045C-4749-83B2-2DFA631A8AED}" presName="childTextHidden" presStyleLbl="bgAccFollowNode1" presStyleIdx="1" presStyleCnt="4"/>
      <dgm:spPr/>
      <dgm:t>
        <a:bodyPr/>
        <a:lstStyle/>
        <a:p>
          <a:endParaRPr lang="es-EC"/>
        </a:p>
      </dgm:t>
    </dgm:pt>
    <dgm:pt modelId="{E181D133-5EC1-4A3F-B3CE-6E70A3B67873}" type="pres">
      <dgm:prSet presAssocID="{BE520A17-045C-4749-83B2-2DFA631A8AED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9E2698C-FF71-4549-826C-045E4E6842C8}" type="pres">
      <dgm:prSet presAssocID="{BE520A17-045C-4749-83B2-2DFA631A8AED}" presName="aSpace" presStyleCnt="0"/>
      <dgm:spPr/>
    </dgm:pt>
    <dgm:pt modelId="{C0FD180B-B8A4-465C-AC43-D3DC50076332}" type="pres">
      <dgm:prSet presAssocID="{30EBF424-E31B-43DC-BDAD-4FD27187EF7E}" presName="compNode" presStyleCnt="0"/>
      <dgm:spPr/>
    </dgm:pt>
    <dgm:pt modelId="{C64E18D4-396D-42DC-9735-09079F58F296}" type="pres">
      <dgm:prSet presAssocID="{30EBF424-E31B-43DC-BDAD-4FD27187EF7E}" presName="noGeometry" presStyleCnt="0"/>
      <dgm:spPr/>
    </dgm:pt>
    <dgm:pt modelId="{B616A5AF-353E-4143-A0A5-57EFDAB7DC23}" type="pres">
      <dgm:prSet presAssocID="{30EBF424-E31B-43DC-BDAD-4FD27187EF7E}" presName="childTextVisible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3685BC2-EC0B-4A55-9A81-68580E2AB798}" type="pres">
      <dgm:prSet presAssocID="{30EBF424-E31B-43DC-BDAD-4FD27187EF7E}" presName="childTextHidden" presStyleLbl="bgAccFollowNode1" presStyleIdx="2" presStyleCnt="4"/>
      <dgm:spPr/>
      <dgm:t>
        <a:bodyPr/>
        <a:lstStyle/>
        <a:p>
          <a:endParaRPr lang="es-EC"/>
        </a:p>
      </dgm:t>
    </dgm:pt>
    <dgm:pt modelId="{CD05C00D-1343-46A3-A730-E3ECB96E2827}" type="pres">
      <dgm:prSet presAssocID="{30EBF424-E31B-43DC-BDAD-4FD27187EF7E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20510AA-740F-4C19-83EF-83C773E57A74}" type="pres">
      <dgm:prSet presAssocID="{30EBF424-E31B-43DC-BDAD-4FD27187EF7E}" presName="aSpace" presStyleCnt="0"/>
      <dgm:spPr/>
    </dgm:pt>
    <dgm:pt modelId="{22276651-15BA-4A2E-80A6-6C1E6F711A2D}" type="pres">
      <dgm:prSet presAssocID="{AF5A6952-0148-4EFD-ABE3-6A20C16BE9D8}" presName="compNode" presStyleCnt="0"/>
      <dgm:spPr/>
    </dgm:pt>
    <dgm:pt modelId="{85FE10AE-3591-4EE3-808C-39E8ACF47231}" type="pres">
      <dgm:prSet presAssocID="{AF5A6952-0148-4EFD-ABE3-6A20C16BE9D8}" presName="noGeometry" presStyleCnt="0"/>
      <dgm:spPr/>
    </dgm:pt>
    <dgm:pt modelId="{F9682BD1-13D4-432C-91AB-E44A073B5602}" type="pres">
      <dgm:prSet presAssocID="{AF5A6952-0148-4EFD-ABE3-6A20C16BE9D8}" presName="childTextVisible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C40C5ED-BBEC-4935-AFF6-81C9D95D42BE}" type="pres">
      <dgm:prSet presAssocID="{AF5A6952-0148-4EFD-ABE3-6A20C16BE9D8}" presName="childTextHidden" presStyleLbl="bgAccFollowNode1" presStyleIdx="3" presStyleCnt="4"/>
      <dgm:spPr/>
      <dgm:t>
        <a:bodyPr/>
        <a:lstStyle/>
        <a:p>
          <a:endParaRPr lang="es-EC"/>
        </a:p>
      </dgm:t>
    </dgm:pt>
    <dgm:pt modelId="{82BBEC2F-3C1D-47E2-BB6B-4C64F1343712}" type="pres">
      <dgm:prSet presAssocID="{AF5A6952-0148-4EFD-ABE3-6A20C16BE9D8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8BA67D3C-F787-403A-9E63-16206A64AA9A}" type="presOf" srcId="{04AC39F5-F762-4AF9-8616-76DDFAB628E1}" destId="{5AA7BF13-DCF6-4294-B737-78082F17EE0D}" srcOrd="0" destOrd="0" presId="urn:microsoft.com/office/officeart/2005/8/layout/hProcess6"/>
    <dgm:cxn modelId="{8A320DAA-24C6-4D43-94BB-181CAB437218}" type="presOf" srcId="{7D7C2E22-54FB-40F3-A5E1-E3A462CFA305}" destId="{30FE174A-F8B8-4FBB-8078-37D1DAB966B4}" srcOrd="0" destOrd="0" presId="urn:microsoft.com/office/officeart/2005/8/layout/hProcess6"/>
    <dgm:cxn modelId="{F6C3C02F-E307-4EC1-AFCE-2791A5856128}" type="presOf" srcId="{24A264F3-568A-406F-90FF-72E4874B8D0B}" destId="{B616A5AF-353E-4143-A0A5-57EFDAB7DC23}" srcOrd="0" destOrd="0" presId="urn:microsoft.com/office/officeart/2005/8/layout/hProcess6"/>
    <dgm:cxn modelId="{58B568BC-147E-4D91-A6BB-9AEB8978AC32}" srcId="{AF5A6952-0148-4EFD-ABE3-6A20C16BE9D8}" destId="{B5086A21-141F-4C08-B86D-F250E2C437E3}" srcOrd="0" destOrd="0" parTransId="{C955EF16-9440-4648-89C5-541B1F258B2A}" sibTransId="{396A050A-A729-4CEB-ADC2-3FB22A0DB50E}"/>
    <dgm:cxn modelId="{580C96D5-D798-4240-9715-BFDB91AF53BD}" type="presOf" srcId="{24A264F3-568A-406F-90FF-72E4874B8D0B}" destId="{B3685BC2-EC0B-4A55-9A81-68580E2AB798}" srcOrd="1" destOrd="0" presId="urn:microsoft.com/office/officeart/2005/8/layout/hProcess6"/>
    <dgm:cxn modelId="{5AE507CA-7EE0-4A5D-89D9-9D72C237383E}" type="presOf" srcId="{B5086A21-141F-4C08-B86D-F250E2C437E3}" destId="{F9682BD1-13D4-432C-91AB-E44A073B5602}" srcOrd="0" destOrd="0" presId="urn:microsoft.com/office/officeart/2005/8/layout/hProcess6"/>
    <dgm:cxn modelId="{A0C82FBE-392B-46DA-821B-8EAAA1FC2AD5}" type="presOf" srcId="{BE520A17-045C-4749-83B2-2DFA631A8AED}" destId="{E181D133-5EC1-4A3F-B3CE-6E70A3B67873}" srcOrd="0" destOrd="0" presId="urn:microsoft.com/office/officeart/2005/8/layout/hProcess6"/>
    <dgm:cxn modelId="{53C9FFFE-E04F-48C8-AF1C-20F403F71123}" srcId="{9CF50E16-08D7-4952-8F18-B8A6D0E4CCC0}" destId="{7D7C2E22-54FB-40F3-A5E1-E3A462CFA305}" srcOrd="0" destOrd="0" parTransId="{CFDFD1BD-F72A-4557-A07B-012820D139DE}" sibTransId="{AC62E2D5-E10E-4BA8-B961-1AC49ECAB242}"/>
    <dgm:cxn modelId="{D24A36D1-36E1-40AB-AA58-1F1DE3FF816E}" srcId="{1395AD36-6350-49B2-91E7-B959BECC99E6}" destId="{BE520A17-045C-4749-83B2-2DFA631A8AED}" srcOrd="1" destOrd="0" parTransId="{25C28A1A-4E81-4A83-A432-BF20389F9F5C}" sibTransId="{950AA257-B89D-4A4F-B980-356A2E2EC3EE}"/>
    <dgm:cxn modelId="{6AFC04C1-60DF-485A-A7B8-DB51AAF1D117}" type="presOf" srcId="{9CF50E16-08D7-4952-8F18-B8A6D0E4CCC0}" destId="{77F432F5-5660-43A1-B106-E5FB34249369}" srcOrd="0" destOrd="0" presId="urn:microsoft.com/office/officeart/2005/8/layout/hProcess6"/>
    <dgm:cxn modelId="{C5DCE0F8-D52A-40B3-88AD-973991D47B45}" type="presOf" srcId="{30EBF424-E31B-43DC-BDAD-4FD27187EF7E}" destId="{CD05C00D-1343-46A3-A730-E3ECB96E2827}" srcOrd="0" destOrd="0" presId="urn:microsoft.com/office/officeart/2005/8/layout/hProcess6"/>
    <dgm:cxn modelId="{32A46214-CEE4-4201-BA2D-F44A1A8B81D0}" type="presOf" srcId="{1395AD36-6350-49B2-91E7-B959BECC99E6}" destId="{912D15ED-317B-4077-AE01-6B1557AD948A}" srcOrd="0" destOrd="0" presId="urn:microsoft.com/office/officeart/2005/8/layout/hProcess6"/>
    <dgm:cxn modelId="{FC55F838-07EF-4D3D-83F4-AC3B41EA5FF2}" srcId="{BE520A17-045C-4749-83B2-2DFA631A8AED}" destId="{04AC39F5-F762-4AF9-8616-76DDFAB628E1}" srcOrd="0" destOrd="0" parTransId="{C9A51E56-1BEF-4A66-BA5B-498D933CEF5A}" sibTransId="{4EFF1E4D-9CC9-4C7F-A7BA-58B994BE0646}"/>
    <dgm:cxn modelId="{E3710B73-4141-45DF-82C6-B611744BC687}" type="presOf" srcId="{3BF08C99-5E42-4D84-A72C-A1CCBB4ACD51}" destId="{8C40C5ED-BBEC-4935-AFF6-81C9D95D42BE}" srcOrd="1" destOrd="1" presId="urn:microsoft.com/office/officeart/2005/8/layout/hProcess6"/>
    <dgm:cxn modelId="{9858A2B2-CC9F-43CF-A7D3-B16026301026}" srcId="{1395AD36-6350-49B2-91E7-B959BECC99E6}" destId="{9CF50E16-08D7-4952-8F18-B8A6D0E4CCC0}" srcOrd="0" destOrd="0" parTransId="{9A7B3829-8129-41C7-8892-81E89F6ADB10}" sibTransId="{2D0F759B-F784-4F90-9382-12298724C2E3}"/>
    <dgm:cxn modelId="{1F4F0BA3-EACF-49D3-973B-67FE65CCE61C}" type="presOf" srcId="{3BF08C99-5E42-4D84-A72C-A1CCBB4ACD51}" destId="{F9682BD1-13D4-432C-91AB-E44A073B5602}" srcOrd="0" destOrd="1" presId="urn:microsoft.com/office/officeart/2005/8/layout/hProcess6"/>
    <dgm:cxn modelId="{DAEDF5E3-96C6-473F-88E4-B8855B66BBBE}" type="presOf" srcId="{E77B262A-80C7-4B35-8CD0-02C5D271A664}" destId="{2E486C33-E8F4-47AB-AC9F-6B5DF7212EFA}" srcOrd="1" destOrd="1" presId="urn:microsoft.com/office/officeart/2005/8/layout/hProcess6"/>
    <dgm:cxn modelId="{3ECB5EB4-0A46-411E-A3EB-1122729AFA9B}" type="presOf" srcId="{7D7C2E22-54FB-40F3-A5E1-E3A462CFA305}" destId="{2E486C33-E8F4-47AB-AC9F-6B5DF7212EFA}" srcOrd="1" destOrd="0" presId="urn:microsoft.com/office/officeart/2005/8/layout/hProcess6"/>
    <dgm:cxn modelId="{BF9DE797-A8B0-45FF-95C8-4DB4949E7C4E}" srcId="{30EBF424-E31B-43DC-BDAD-4FD27187EF7E}" destId="{24A264F3-568A-406F-90FF-72E4874B8D0B}" srcOrd="0" destOrd="0" parTransId="{93D5C99C-2200-485D-8934-5C352AD1123D}" sibTransId="{42A376F8-FAA0-4AE9-A56F-F3C316687F12}"/>
    <dgm:cxn modelId="{9A41B2ED-BAAF-4C7B-9563-E175B95DB15B}" type="presOf" srcId="{AF5A6952-0148-4EFD-ABE3-6A20C16BE9D8}" destId="{82BBEC2F-3C1D-47E2-BB6B-4C64F1343712}" srcOrd="0" destOrd="0" presId="urn:microsoft.com/office/officeart/2005/8/layout/hProcess6"/>
    <dgm:cxn modelId="{F1B5D50E-90AE-40AD-BF48-9D88B47AE657}" srcId="{1395AD36-6350-49B2-91E7-B959BECC99E6}" destId="{AF5A6952-0148-4EFD-ABE3-6A20C16BE9D8}" srcOrd="3" destOrd="0" parTransId="{C88F88A4-A6A7-4148-9CCF-7BA126D7A226}" sibTransId="{C4F33D50-4AC1-41A6-82EA-872AD05075C2}"/>
    <dgm:cxn modelId="{A19F3CE7-D339-4D17-A078-F16C31794FA1}" srcId="{9CF50E16-08D7-4952-8F18-B8A6D0E4CCC0}" destId="{E77B262A-80C7-4B35-8CD0-02C5D271A664}" srcOrd="1" destOrd="0" parTransId="{14B901F9-B1B5-400F-A615-6B998934190B}" sibTransId="{5943E75F-86AE-4834-B25D-2A8C21C45428}"/>
    <dgm:cxn modelId="{4492342F-1038-465D-B7E1-12BDF85E2C97}" type="presOf" srcId="{E77B262A-80C7-4B35-8CD0-02C5D271A664}" destId="{30FE174A-F8B8-4FBB-8078-37D1DAB966B4}" srcOrd="0" destOrd="1" presId="urn:microsoft.com/office/officeart/2005/8/layout/hProcess6"/>
    <dgm:cxn modelId="{BF4B3AFC-AD6A-438F-80D5-F917274D53F0}" type="presOf" srcId="{B5086A21-141F-4C08-B86D-F250E2C437E3}" destId="{8C40C5ED-BBEC-4935-AFF6-81C9D95D42BE}" srcOrd="1" destOrd="0" presId="urn:microsoft.com/office/officeart/2005/8/layout/hProcess6"/>
    <dgm:cxn modelId="{CC24AEED-A5A7-4F1C-B237-BA566D843E25}" type="presOf" srcId="{04AC39F5-F762-4AF9-8616-76DDFAB628E1}" destId="{84BD0AC0-14F2-44CF-9511-200DAB552490}" srcOrd="1" destOrd="0" presId="urn:microsoft.com/office/officeart/2005/8/layout/hProcess6"/>
    <dgm:cxn modelId="{F8108A4B-2AD2-4D72-8B6F-9C64FC21F728}" srcId="{1395AD36-6350-49B2-91E7-B959BECC99E6}" destId="{30EBF424-E31B-43DC-BDAD-4FD27187EF7E}" srcOrd="2" destOrd="0" parTransId="{167BDD9B-7D76-4912-893C-5567F017E835}" sibTransId="{7F991778-8E05-4497-85DC-D74AAE384386}"/>
    <dgm:cxn modelId="{80267924-0BD9-468B-9BE3-CBBAEEE109D6}" srcId="{AF5A6952-0148-4EFD-ABE3-6A20C16BE9D8}" destId="{3BF08C99-5E42-4D84-A72C-A1CCBB4ACD51}" srcOrd="1" destOrd="0" parTransId="{912EA0CA-9601-468E-B84F-EECBF039E0FB}" sibTransId="{65F71D04-A34B-4A37-9B24-32AE92116C6D}"/>
    <dgm:cxn modelId="{8915759F-A3F8-4C9F-A380-289DEE3CE130}" type="presParOf" srcId="{912D15ED-317B-4077-AE01-6B1557AD948A}" destId="{6C1761A2-E42E-44DB-B018-895BA4822AA8}" srcOrd="0" destOrd="0" presId="urn:microsoft.com/office/officeart/2005/8/layout/hProcess6"/>
    <dgm:cxn modelId="{529B0AA3-A44F-4F9D-BE6D-6B626BF7E5B8}" type="presParOf" srcId="{6C1761A2-E42E-44DB-B018-895BA4822AA8}" destId="{685BD8CB-F27C-4416-A652-1ABF5A2B52B4}" srcOrd="0" destOrd="0" presId="urn:microsoft.com/office/officeart/2005/8/layout/hProcess6"/>
    <dgm:cxn modelId="{2DFDE3EE-017B-47EA-8CB1-4208BF46427A}" type="presParOf" srcId="{6C1761A2-E42E-44DB-B018-895BA4822AA8}" destId="{30FE174A-F8B8-4FBB-8078-37D1DAB966B4}" srcOrd="1" destOrd="0" presId="urn:microsoft.com/office/officeart/2005/8/layout/hProcess6"/>
    <dgm:cxn modelId="{2E552C10-36E5-4C75-888B-553251A2C27E}" type="presParOf" srcId="{6C1761A2-E42E-44DB-B018-895BA4822AA8}" destId="{2E486C33-E8F4-47AB-AC9F-6B5DF7212EFA}" srcOrd="2" destOrd="0" presId="urn:microsoft.com/office/officeart/2005/8/layout/hProcess6"/>
    <dgm:cxn modelId="{A835B838-C96A-4DF9-B49A-8F86E8391F7B}" type="presParOf" srcId="{6C1761A2-E42E-44DB-B018-895BA4822AA8}" destId="{77F432F5-5660-43A1-B106-E5FB34249369}" srcOrd="3" destOrd="0" presId="urn:microsoft.com/office/officeart/2005/8/layout/hProcess6"/>
    <dgm:cxn modelId="{224B2099-E1C2-4111-A147-9037BA8919D9}" type="presParOf" srcId="{912D15ED-317B-4077-AE01-6B1557AD948A}" destId="{E69A3659-C7B9-446D-9721-C3F9C78C08C1}" srcOrd="1" destOrd="0" presId="urn:microsoft.com/office/officeart/2005/8/layout/hProcess6"/>
    <dgm:cxn modelId="{36DF6254-0135-422F-9915-57B9BD8FDFF2}" type="presParOf" srcId="{912D15ED-317B-4077-AE01-6B1557AD948A}" destId="{41A0905B-E68A-4C24-978B-FC8B20E746E9}" srcOrd="2" destOrd="0" presId="urn:microsoft.com/office/officeart/2005/8/layout/hProcess6"/>
    <dgm:cxn modelId="{F4EEB72E-0A42-4AD5-B824-B8B456262439}" type="presParOf" srcId="{41A0905B-E68A-4C24-978B-FC8B20E746E9}" destId="{D9220D25-3880-4F70-87CB-5A75400DB5D0}" srcOrd="0" destOrd="0" presId="urn:microsoft.com/office/officeart/2005/8/layout/hProcess6"/>
    <dgm:cxn modelId="{8A2B2D7A-20E5-4A6F-BF9F-9DD2D9BBDD02}" type="presParOf" srcId="{41A0905B-E68A-4C24-978B-FC8B20E746E9}" destId="{5AA7BF13-DCF6-4294-B737-78082F17EE0D}" srcOrd="1" destOrd="0" presId="urn:microsoft.com/office/officeart/2005/8/layout/hProcess6"/>
    <dgm:cxn modelId="{BFB5B366-3C83-4AE3-8FDF-46784BD5943B}" type="presParOf" srcId="{41A0905B-E68A-4C24-978B-FC8B20E746E9}" destId="{84BD0AC0-14F2-44CF-9511-200DAB552490}" srcOrd="2" destOrd="0" presId="urn:microsoft.com/office/officeart/2005/8/layout/hProcess6"/>
    <dgm:cxn modelId="{41B26E10-57FC-42B0-88BE-284CCB26D39E}" type="presParOf" srcId="{41A0905B-E68A-4C24-978B-FC8B20E746E9}" destId="{E181D133-5EC1-4A3F-B3CE-6E70A3B67873}" srcOrd="3" destOrd="0" presId="urn:microsoft.com/office/officeart/2005/8/layout/hProcess6"/>
    <dgm:cxn modelId="{5F66FFAE-A6D0-47FC-AB98-1D9A9D7AB7ED}" type="presParOf" srcId="{912D15ED-317B-4077-AE01-6B1557AD948A}" destId="{A9E2698C-FF71-4549-826C-045E4E6842C8}" srcOrd="3" destOrd="0" presId="urn:microsoft.com/office/officeart/2005/8/layout/hProcess6"/>
    <dgm:cxn modelId="{1ACE4452-F64A-4EAC-BA0C-C371C61D089A}" type="presParOf" srcId="{912D15ED-317B-4077-AE01-6B1557AD948A}" destId="{C0FD180B-B8A4-465C-AC43-D3DC50076332}" srcOrd="4" destOrd="0" presId="urn:microsoft.com/office/officeart/2005/8/layout/hProcess6"/>
    <dgm:cxn modelId="{197E3968-0AA8-4E6A-9744-697B52037457}" type="presParOf" srcId="{C0FD180B-B8A4-465C-AC43-D3DC50076332}" destId="{C64E18D4-396D-42DC-9735-09079F58F296}" srcOrd="0" destOrd="0" presId="urn:microsoft.com/office/officeart/2005/8/layout/hProcess6"/>
    <dgm:cxn modelId="{70F77A4E-0F4F-4C9F-8FC7-3F829FF1C231}" type="presParOf" srcId="{C0FD180B-B8A4-465C-AC43-D3DC50076332}" destId="{B616A5AF-353E-4143-A0A5-57EFDAB7DC23}" srcOrd="1" destOrd="0" presId="urn:microsoft.com/office/officeart/2005/8/layout/hProcess6"/>
    <dgm:cxn modelId="{ACE3CFA7-9E98-46D9-B2E7-0EB568B0FFB9}" type="presParOf" srcId="{C0FD180B-B8A4-465C-AC43-D3DC50076332}" destId="{B3685BC2-EC0B-4A55-9A81-68580E2AB798}" srcOrd="2" destOrd="0" presId="urn:microsoft.com/office/officeart/2005/8/layout/hProcess6"/>
    <dgm:cxn modelId="{AAE9854F-3C51-4585-9162-7BF312F94647}" type="presParOf" srcId="{C0FD180B-B8A4-465C-AC43-D3DC50076332}" destId="{CD05C00D-1343-46A3-A730-E3ECB96E2827}" srcOrd="3" destOrd="0" presId="urn:microsoft.com/office/officeart/2005/8/layout/hProcess6"/>
    <dgm:cxn modelId="{43851DF4-8AC8-45E6-AC4B-71A116E030E3}" type="presParOf" srcId="{912D15ED-317B-4077-AE01-6B1557AD948A}" destId="{520510AA-740F-4C19-83EF-83C773E57A74}" srcOrd="5" destOrd="0" presId="urn:microsoft.com/office/officeart/2005/8/layout/hProcess6"/>
    <dgm:cxn modelId="{A144FAD7-F60A-46FD-8016-7215B964215F}" type="presParOf" srcId="{912D15ED-317B-4077-AE01-6B1557AD948A}" destId="{22276651-15BA-4A2E-80A6-6C1E6F711A2D}" srcOrd="6" destOrd="0" presId="urn:microsoft.com/office/officeart/2005/8/layout/hProcess6"/>
    <dgm:cxn modelId="{6B6DE243-2357-4568-BB20-C747EEB354F5}" type="presParOf" srcId="{22276651-15BA-4A2E-80A6-6C1E6F711A2D}" destId="{85FE10AE-3591-4EE3-808C-39E8ACF47231}" srcOrd="0" destOrd="0" presId="urn:microsoft.com/office/officeart/2005/8/layout/hProcess6"/>
    <dgm:cxn modelId="{FB513639-C5D9-4710-A856-447F99EACFDC}" type="presParOf" srcId="{22276651-15BA-4A2E-80A6-6C1E6F711A2D}" destId="{F9682BD1-13D4-432C-91AB-E44A073B5602}" srcOrd="1" destOrd="0" presId="urn:microsoft.com/office/officeart/2005/8/layout/hProcess6"/>
    <dgm:cxn modelId="{F63D9F8F-5A77-4215-8A01-F30EF4144FC1}" type="presParOf" srcId="{22276651-15BA-4A2E-80A6-6C1E6F711A2D}" destId="{8C40C5ED-BBEC-4935-AFF6-81C9D95D42BE}" srcOrd="2" destOrd="0" presId="urn:microsoft.com/office/officeart/2005/8/layout/hProcess6"/>
    <dgm:cxn modelId="{B3B84CD1-595D-4253-913C-03B29E5A0928}" type="presParOf" srcId="{22276651-15BA-4A2E-80A6-6C1E6F711A2D}" destId="{82BBEC2F-3C1D-47E2-BB6B-4C64F1343712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FE174A-F8B8-4FBB-8078-37D1DAB966B4}">
      <dsp:nvSpPr>
        <dsp:cNvPr id="0" name=""/>
        <dsp:cNvSpPr/>
      </dsp:nvSpPr>
      <dsp:spPr>
        <a:xfrm>
          <a:off x="494337" y="1853998"/>
          <a:ext cx="1957007" cy="1710670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1016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800" kern="1200" dirty="0">
              <a:latin typeface="Calibri Light" panose="020F0302020204030204"/>
            </a:rPr>
            <a:t>ESICION</a:t>
          </a:r>
          <a:r>
            <a:rPr lang="es-ES" sz="800" kern="1200" dirty="0"/>
            <a:t> </a:t>
          </a:r>
          <a:r>
            <a:rPr lang="es-ES" sz="800" kern="1200" dirty="0">
              <a:latin typeface="Calibri Light" panose="020F0302020204030204"/>
            </a:rPr>
            <a:t>LOCAL</a:t>
          </a:r>
          <a:endParaRPr lang="es-ES" sz="800" kern="1200" dirty="0"/>
        </a:p>
        <a:p>
          <a:pPr marL="57150" lvl="1" indent="-57150" algn="l" defTabSz="355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800" kern="1200" dirty="0">
              <a:latin typeface="Calibri Light" panose="020F0302020204030204"/>
            </a:rPr>
            <a:t>ESICION</a:t>
          </a:r>
          <a:r>
            <a:rPr lang="es-ES" sz="800" kern="1200" dirty="0"/>
            <a:t> </a:t>
          </a:r>
          <a:r>
            <a:rPr lang="es-ES" sz="800" kern="1200" dirty="0">
              <a:latin typeface="Calibri Light" panose="020F0302020204030204"/>
            </a:rPr>
            <a:t>ENDOSCOPICA</a:t>
          </a:r>
          <a:r>
            <a:rPr lang="es-ES" sz="800" kern="1200" dirty="0"/>
            <a:t> TRANSANAL</a:t>
          </a:r>
          <a:r>
            <a:rPr lang="es-ES" sz="800" kern="1200" dirty="0">
              <a:latin typeface="Calibri Light" panose="020F0302020204030204"/>
            </a:rPr>
            <a:t> </a:t>
          </a:r>
          <a:endParaRPr lang="es-ES" sz="800" kern="1200" dirty="0"/>
        </a:p>
      </dsp:txBody>
      <dsp:txXfrm>
        <a:off x="983589" y="2110599"/>
        <a:ext cx="954041" cy="1197469"/>
      </dsp:txXfrm>
    </dsp:sp>
    <dsp:sp modelId="{77F432F5-5660-43A1-B106-E5FB34249369}">
      <dsp:nvSpPr>
        <dsp:cNvPr id="0" name=""/>
        <dsp:cNvSpPr/>
      </dsp:nvSpPr>
      <dsp:spPr>
        <a:xfrm>
          <a:off x="5086" y="2220081"/>
          <a:ext cx="978503" cy="9785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/>
            <a:t>T1 IN SITU </a:t>
          </a:r>
        </a:p>
      </dsp:txBody>
      <dsp:txXfrm>
        <a:off x="148384" y="2363379"/>
        <a:ext cx="691907" cy="691907"/>
      </dsp:txXfrm>
    </dsp:sp>
    <dsp:sp modelId="{5AA7BF13-DCF6-4294-B737-78082F17EE0D}">
      <dsp:nvSpPr>
        <dsp:cNvPr id="0" name=""/>
        <dsp:cNvSpPr/>
      </dsp:nvSpPr>
      <dsp:spPr>
        <a:xfrm>
          <a:off x="3062909" y="1853998"/>
          <a:ext cx="1957007" cy="1710670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10160" bIns="508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>
              <a:latin typeface="Calibri Light" panose="020F0302020204030204"/>
            </a:rPr>
            <a:t>PROCEDIMIENTO CON</a:t>
          </a:r>
          <a:r>
            <a:rPr lang="es-ES" sz="800" kern="1200" dirty="0"/>
            <a:t> </a:t>
          </a:r>
          <a:r>
            <a:rPr lang="es-ES" sz="800" kern="1200" dirty="0">
              <a:latin typeface="Calibri Light" panose="020F0302020204030204"/>
            </a:rPr>
            <a:t>PRESERVACION DE</a:t>
          </a:r>
          <a:r>
            <a:rPr lang="es-ES" sz="800" kern="1200" dirty="0"/>
            <a:t> </a:t>
          </a:r>
          <a:r>
            <a:rPr lang="es-ES" sz="800" kern="1200" dirty="0">
              <a:latin typeface="Calibri Light" panose="020F0302020204030204"/>
            </a:rPr>
            <a:t>ESFINTER</a:t>
          </a:r>
          <a:r>
            <a:rPr lang="es-ES" sz="800" kern="1200" dirty="0"/>
            <a:t>. LAR</a:t>
          </a:r>
          <a:r>
            <a:rPr lang="es-ES" sz="800" kern="1200" dirty="0">
              <a:latin typeface="Calibri Light" panose="020F0302020204030204"/>
            </a:rPr>
            <a:t> </a:t>
          </a:r>
          <a:endParaRPr lang="es-ES" sz="800" kern="1200" dirty="0"/>
        </a:p>
      </dsp:txBody>
      <dsp:txXfrm>
        <a:off x="3552161" y="2110599"/>
        <a:ext cx="954041" cy="1197469"/>
      </dsp:txXfrm>
    </dsp:sp>
    <dsp:sp modelId="{E181D133-5EC1-4A3F-B3CE-6E70A3B67873}">
      <dsp:nvSpPr>
        <dsp:cNvPr id="0" name=""/>
        <dsp:cNvSpPr/>
      </dsp:nvSpPr>
      <dsp:spPr>
        <a:xfrm>
          <a:off x="2573658" y="2220081"/>
          <a:ext cx="978503" cy="9785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/>
            <a:t>TUMOR UB. </a:t>
          </a:r>
          <a:r>
            <a:rPr lang="es-ES" sz="900" kern="1200" dirty="0">
              <a:latin typeface="Calibri Light" panose="020F0302020204030204"/>
            </a:rPr>
            <a:t>SUPERIOR </a:t>
          </a:r>
          <a:r>
            <a:rPr lang="es-ES" sz="900" kern="1200" dirty="0"/>
            <a:t>Y </a:t>
          </a:r>
          <a:r>
            <a:rPr lang="es-ES" sz="900" kern="1200" dirty="0">
              <a:latin typeface="Calibri Light" panose="020F0302020204030204"/>
            </a:rPr>
            <a:t>MEDIA </a:t>
          </a:r>
          <a:endParaRPr lang="es-ES" sz="900" kern="1200" dirty="0"/>
        </a:p>
      </dsp:txBody>
      <dsp:txXfrm>
        <a:off x="2716956" y="2363379"/>
        <a:ext cx="691907" cy="691907"/>
      </dsp:txXfrm>
    </dsp:sp>
    <dsp:sp modelId="{B616A5AF-353E-4143-A0A5-57EFDAB7DC23}">
      <dsp:nvSpPr>
        <dsp:cNvPr id="0" name=""/>
        <dsp:cNvSpPr/>
      </dsp:nvSpPr>
      <dsp:spPr>
        <a:xfrm>
          <a:off x="5631481" y="1853998"/>
          <a:ext cx="1957007" cy="1710670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10160" bIns="508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>
              <a:latin typeface="Calibri Light" panose="020F0302020204030204"/>
            </a:rPr>
            <a:t>CIRUGIA DE MILES</a:t>
          </a:r>
          <a:r>
            <a:rPr lang="es-ES" sz="800" kern="1200" dirty="0"/>
            <a:t> </a:t>
          </a:r>
          <a:r>
            <a:rPr lang="es-ES" sz="800" kern="1200" dirty="0">
              <a:latin typeface="Calibri Light" panose="020F0302020204030204"/>
            </a:rPr>
            <a:t>(</a:t>
          </a:r>
          <a:r>
            <a:rPr lang="es-ES" sz="800" kern="1200" dirty="0"/>
            <a:t> Abdominoperineal resection</a:t>
          </a:r>
          <a:r>
            <a:rPr lang="es-ES" sz="800" kern="1200" dirty="0">
              <a:latin typeface="Calibri Light" panose="020F0302020204030204"/>
            </a:rPr>
            <a:t> )</a:t>
          </a:r>
          <a:endParaRPr lang="es-ES" sz="800" kern="1200" dirty="0"/>
        </a:p>
      </dsp:txBody>
      <dsp:txXfrm>
        <a:off x="6120733" y="2110599"/>
        <a:ext cx="954041" cy="1197469"/>
      </dsp:txXfrm>
    </dsp:sp>
    <dsp:sp modelId="{CD05C00D-1343-46A3-A730-E3ECB96E2827}">
      <dsp:nvSpPr>
        <dsp:cNvPr id="0" name=""/>
        <dsp:cNvSpPr/>
      </dsp:nvSpPr>
      <dsp:spPr>
        <a:xfrm>
          <a:off x="5142229" y="2220081"/>
          <a:ext cx="978503" cy="9785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/>
            <a:t>TUMOR </a:t>
          </a:r>
          <a:r>
            <a:rPr lang="es-ES" sz="900" kern="1200" dirty="0">
              <a:latin typeface="Calibri Light" panose="020F0302020204030204"/>
            </a:rPr>
            <a:t>UB. EN RECTO INFERIOR </a:t>
          </a:r>
          <a:endParaRPr lang="es-ES" sz="900" kern="1200" dirty="0"/>
        </a:p>
      </dsp:txBody>
      <dsp:txXfrm>
        <a:off x="5285527" y="2363379"/>
        <a:ext cx="691907" cy="691907"/>
      </dsp:txXfrm>
    </dsp:sp>
    <dsp:sp modelId="{F9682BD1-13D4-432C-91AB-E44A073B5602}">
      <dsp:nvSpPr>
        <dsp:cNvPr id="0" name=""/>
        <dsp:cNvSpPr/>
      </dsp:nvSpPr>
      <dsp:spPr>
        <a:xfrm>
          <a:off x="8200053" y="1853998"/>
          <a:ext cx="1957007" cy="1710670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1016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800" kern="1200" dirty="0"/>
            <a:t>RT</a:t>
          </a:r>
        </a:p>
        <a:p>
          <a:pPr marL="57150" lvl="1" indent="-57150" algn="l" defTabSz="355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800" kern="1200" dirty="0">
              <a:latin typeface="Calibri Light" panose="020F0302020204030204"/>
            </a:rPr>
            <a:t>CRT NEOAYUVANTE </a:t>
          </a:r>
          <a:endParaRPr lang="es-ES" sz="800" kern="1200" dirty="0"/>
        </a:p>
      </dsp:txBody>
      <dsp:txXfrm>
        <a:off x="8689305" y="2110599"/>
        <a:ext cx="954041" cy="1197469"/>
      </dsp:txXfrm>
    </dsp:sp>
    <dsp:sp modelId="{82BBEC2F-3C1D-47E2-BB6B-4C64F1343712}">
      <dsp:nvSpPr>
        <dsp:cNvPr id="0" name=""/>
        <dsp:cNvSpPr/>
      </dsp:nvSpPr>
      <dsp:spPr>
        <a:xfrm>
          <a:off x="7710801" y="2220081"/>
          <a:ext cx="978503" cy="9785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>
              <a:latin typeface="Calibri Light" panose="020F0302020204030204"/>
            </a:rPr>
            <a:t>TUMORES  DE </a:t>
          </a:r>
          <a:r>
            <a:rPr lang="es-ES" sz="900" kern="1200" dirty="0"/>
            <a:t>MAYOR TAMAÑO O MASIVOS</a:t>
          </a:r>
          <a:r>
            <a:rPr lang="es-ES" sz="900" kern="1200" dirty="0">
              <a:latin typeface="Calibri Light" panose="020F0302020204030204"/>
            </a:rPr>
            <a:t> </a:t>
          </a:r>
          <a:endParaRPr lang="es-ES" sz="900" kern="1200" dirty="0"/>
        </a:p>
      </dsp:txBody>
      <dsp:txXfrm>
        <a:off x="7854099" y="2363379"/>
        <a:ext cx="691907" cy="6919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3/3/2023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3589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3/3/2023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150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3/3/2023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499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3/3/2023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7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3/3/2023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4751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3/3/2023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17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3/3/2023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53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3/3/2023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991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3/3/2023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327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3/3/2023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22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3/3/2023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92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3/3/2023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230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>
            <a:extLst>
              <a:ext uri="{FF2B5EF4-FFF2-40B4-BE49-F238E27FC236}">
                <a16:creationId xmlns:a16="http://schemas.microsoft.com/office/drawing/2014/main" xmlns="" id="{7D379150-F6B4-45C8-BE10-6B278AD400E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xmlns="" id="{5FFCF544-A370-4A5D-A95F-CA6E0E7191E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" name="Straight Connector 12">
            <a:extLst>
              <a:ext uri="{FF2B5EF4-FFF2-40B4-BE49-F238E27FC236}">
                <a16:creationId xmlns:a16="http://schemas.microsoft.com/office/drawing/2014/main" xmlns="" id="{6EEB3B97-A638-498B-8083-54191CE71E0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0" name="Rectangle 14">
            <a:extLst>
              <a:ext uri="{FF2B5EF4-FFF2-40B4-BE49-F238E27FC236}">
                <a16:creationId xmlns:a16="http://schemas.microsoft.com/office/drawing/2014/main" xmlns="" id="{52ABB703-2B0E-4C3B-B4A2-F3973548E56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8E93DD0-F9A2-D54B-BD63-1A3BE3F761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1685" y="634946"/>
            <a:ext cx="5127171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>
                <a:solidFill>
                  <a:schemeClr val="tx1"/>
                </a:solidFill>
              </a:rPr>
              <a:t>CANCER DE RECTO</a:t>
            </a:r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CA6F82B7-A070-CBB3-FA37-956EF181D6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192" y="2158210"/>
            <a:ext cx="5451627" cy="2221538"/>
          </a:xfrm>
          <a:prstGeom prst="rect">
            <a:avLst/>
          </a:prstGeom>
        </p:spPr>
      </p:pic>
      <p:cxnSp>
        <p:nvCxnSpPr>
          <p:cNvPr id="12" name="Straight Connector 16">
            <a:extLst>
              <a:ext uri="{FF2B5EF4-FFF2-40B4-BE49-F238E27FC236}">
                <a16:creationId xmlns:a16="http://schemas.microsoft.com/office/drawing/2014/main" xmlns="" id="{9C21570E-E159-49A6-9891-FA397B7A92D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6411684" y="2086188"/>
            <a:ext cx="474880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DCE8ABB7-7B23-2771-6C88-95E86BCDED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1684" y="2198914"/>
            <a:ext cx="5127172" cy="3670180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"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Generalidades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del 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Tratamiento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Sistémico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"</a:t>
            </a:r>
            <a:endParaRPr lang="en-US" dirty="0">
              <a:solidFill>
                <a:schemeClr val="tx1"/>
              </a:solidFill>
              <a:latin typeface="+mn-lt"/>
              <a:cs typeface="Calibri"/>
            </a:endParaRPr>
          </a:p>
          <a:p>
            <a:endParaRPr lang="en-US" dirty="0">
              <a:solidFill>
                <a:schemeClr val="tx1"/>
              </a:solidFill>
              <a:latin typeface="+mn-lt"/>
              <a:cs typeface="Calibri"/>
            </a:endParaRPr>
          </a:p>
          <a:p>
            <a:r>
              <a:rPr lang="en-US" dirty="0" err="1">
                <a:solidFill>
                  <a:schemeClr val="tx1"/>
                </a:solidFill>
                <a:latin typeface="+mn-lt"/>
              </a:rPr>
              <a:t>Expositora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: Md. Viviana Dávila -Medico 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Residente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</a:t>
            </a:r>
            <a:endParaRPr lang="en-US" dirty="0">
              <a:solidFill>
                <a:schemeClr val="tx1"/>
              </a:solidFill>
              <a:latin typeface="+mn-lt"/>
              <a:cs typeface="Calibri"/>
            </a:endParaRPr>
          </a:p>
          <a:p>
            <a:r>
              <a:rPr lang="en-US" dirty="0">
                <a:solidFill>
                  <a:schemeClr val="tx1"/>
                </a:solidFill>
                <a:latin typeface="+mn-lt"/>
              </a:rPr>
              <a:t>Tutor: Dr. Pablo Moreno- 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Oncólogo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Clínico</a:t>
            </a:r>
            <a:endParaRPr lang="en-US" dirty="0" err="1">
              <a:solidFill>
                <a:schemeClr val="tx1"/>
              </a:solidFill>
              <a:latin typeface="+mn-lt"/>
              <a:cs typeface="Calibri"/>
            </a:endParaRPr>
          </a:p>
        </p:txBody>
      </p:sp>
      <p:sp>
        <p:nvSpPr>
          <p:cNvPr id="14" name="Rectangle 18">
            <a:extLst>
              <a:ext uri="{FF2B5EF4-FFF2-40B4-BE49-F238E27FC236}">
                <a16:creationId xmlns:a16="http://schemas.microsoft.com/office/drawing/2014/main" xmlns="" id="{E95DA498-D9A2-4DA9-B9DA-B3776E08CF7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20">
            <a:extLst>
              <a:ext uri="{FF2B5EF4-FFF2-40B4-BE49-F238E27FC236}">
                <a16:creationId xmlns:a16="http://schemas.microsoft.com/office/drawing/2014/main" xmlns="" id="{82A73093-4B9D-420D-B17E-52293703A1D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30717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95165" y="6340246"/>
            <a:ext cx="506920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0" dirty="0">
                <a:solidFill>
                  <a:srgbClr val="585858"/>
                </a:solidFill>
                <a:latin typeface="Arial MT"/>
                <a:cs typeface="Arial MT"/>
              </a:rPr>
              <a:t>Content</a:t>
            </a:r>
            <a:r>
              <a:rPr sz="1050" spc="-7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of</a:t>
            </a:r>
            <a:r>
              <a:rPr sz="1050" spc="-5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this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presentation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is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copyright</a:t>
            </a:r>
            <a:r>
              <a:rPr sz="1050" spc="-8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110" dirty="0">
                <a:solidFill>
                  <a:srgbClr val="585858"/>
                </a:solidFill>
                <a:latin typeface="Arial MT"/>
                <a:cs typeface="Arial MT"/>
              </a:rPr>
              <a:t>and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85" dirty="0">
                <a:solidFill>
                  <a:srgbClr val="585858"/>
                </a:solidFill>
                <a:latin typeface="Arial MT"/>
                <a:cs typeface="Arial MT"/>
              </a:rPr>
              <a:t>responsibility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 of</a:t>
            </a:r>
            <a:r>
              <a:rPr sz="1050" spc="-6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the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author.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5" dirty="0">
                <a:solidFill>
                  <a:srgbClr val="585858"/>
                </a:solidFill>
                <a:latin typeface="Arial MT"/>
                <a:cs typeface="Arial MT"/>
              </a:rPr>
              <a:t>Permission</a:t>
            </a:r>
            <a:r>
              <a:rPr sz="1050" spc="-10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is</a:t>
            </a:r>
            <a:r>
              <a:rPr sz="1050" spc="-5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required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75" dirty="0">
                <a:solidFill>
                  <a:srgbClr val="585858"/>
                </a:solidFill>
                <a:latin typeface="Arial MT"/>
                <a:cs typeface="Arial MT"/>
              </a:rPr>
              <a:t>for</a:t>
            </a:r>
            <a:r>
              <a:rPr sz="1050" spc="-6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5" dirty="0">
                <a:solidFill>
                  <a:srgbClr val="585858"/>
                </a:solidFill>
                <a:latin typeface="Arial MT"/>
                <a:cs typeface="Arial MT"/>
              </a:rPr>
              <a:t>re-use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8340" y="537336"/>
            <a:ext cx="5876290" cy="960119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17145">
              <a:lnSpc>
                <a:spcPct val="100000"/>
              </a:lnSpc>
              <a:spcBef>
                <a:spcPts val="695"/>
              </a:spcBef>
            </a:pPr>
            <a:r>
              <a:rPr spc="-360" dirty="0"/>
              <a:t>REC</a:t>
            </a:r>
            <a:r>
              <a:rPr spc="-470" dirty="0"/>
              <a:t>T</a:t>
            </a:r>
            <a:r>
              <a:rPr spc="-340" dirty="0"/>
              <a:t>AL</a:t>
            </a:r>
            <a:r>
              <a:rPr spc="-150" dirty="0"/>
              <a:t> </a:t>
            </a:r>
            <a:r>
              <a:rPr spc="-370" dirty="0"/>
              <a:t>CA</a:t>
            </a:r>
            <a:r>
              <a:rPr spc="-365" dirty="0"/>
              <a:t>N</a:t>
            </a:r>
            <a:r>
              <a:rPr spc="-360" dirty="0"/>
              <a:t>CER</a:t>
            </a:r>
          </a:p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400" b="0" spc="-290" dirty="0">
                <a:latin typeface="Arial MT"/>
                <a:cs typeface="Arial MT"/>
              </a:rPr>
              <a:t>P</a:t>
            </a:r>
            <a:r>
              <a:rPr sz="2400" b="0" spc="-330" dirty="0">
                <a:latin typeface="Arial MT"/>
                <a:cs typeface="Arial MT"/>
              </a:rPr>
              <a:t>R</a:t>
            </a:r>
            <a:r>
              <a:rPr sz="2400" b="0" spc="-280" dirty="0">
                <a:latin typeface="Arial MT"/>
                <a:cs typeface="Arial MT"/>
              </a:rPr>
              <a:t>ODIG</a:t>
            </a:r>
            <a:r>
              <a:rPr sz="2400" b="0" spc="-290" dirty="0">
                <a:latin typeface="Arial MT"/>
                <a:cs typeface="Arial MT"/>
              </a:rPr>
              <a:t>Y</a:t>
            </a:r>
            <a:r>
              <a:rPr sz="2400" b="0" spc="-135" dirty="0">
                <a:latin typeface="Arial MT"/>
                <a:cs typeface="Arial MT"/>
              </a:rPr>
              <a:t> </a:t>
            </a:r>
            <a:r>
              <a:rPr sz="2400" b="0" spc="-220" dirty="0">
                <a:latin typeface="Arial MT"/>
                <a:cs typeface="Arial MT"/>
              </a:rPr>
              <a:t>Stu</a:t>
            </a:r>
            <a:r>
              <a:rPr sz="2400" b="0" spc="-250" dirty="0">
                <a:latin typeface="Arial MT"/>
                <a:cs typeface="Arial MT"/>
              </a:rPr>
              <a:t>d</a:t>
            </a:r>
            <a:r>
              <a:rPr sz="2400" b="0" spc="-215" dirty="0">
                <a:latin typeface="Arial MT"/>
                <a:cs typeface="Arial MT"/>
              </a:rPr>
              <a:t>y</a:t>
            </a:r>
            <a:r>
              <a:rPr sz="2400" b="0" spc="-90" dirty="0">
                <a:latin typeface="Arial MT"/>
                <a:cs typeface="Arial MT"/>
              </a:rPr>
              <a:t> </a:t>
            </a:r>
            <a:r>
              <a:rPr sz="2400" b="0" spc="-240" dirty="0">
                <a:latin typeface="Arial MT"/>
                <a:cs typeface="Arial MT"/>
              </a:rPr>
              <a:t>–</a:t>
            </a:r>
            <a:r>
              <a:rPr sz="2400" b="0" spc="-110" dirty="0">
                <a:latin typeface="Arial MT"/>
                <a:cs typeface="Arial MT"/>
              </a:rPr>
              <a:t> </a:t>
            </a:r>
            <a:r>
              <a:rPr sz="2400" b="0" spc="-240" dirty="0">
                <a:latin typeface="Arial MT"/>
                <a:cs typeface="Arial MT"/>
              </a:rPr>
              <a:t>“TN</a:t>
            </a:r>
            <a:r>
              <a:rPr sz="2400" b="0" spc="-275" dirty="0">
                <a:latin typeface="Arial MT"/>
                <a:cs typeface="Arial MT"/>
              </a:rPr>
              <a:t>T</a:t>
            </a:r>
            <a:r>
              <a:rPr sz="2400" b="0" spc="-145" dirty="0">
                <a:latin typeface="Arial MT"/>
                <a:cs typeface="Arial MT"/>
              </a:rPr>
              <a:t>”</a:t>
            </a:r>
            <a:r>
              <a:rPr sz="2400" b="0" spc="-160" dirty="0">
                <a:latin typeface="Arial MT"/>
                <a:cs typeface="Arial MT"/>
              </a:rPr>
              <a:t> </a:t>
            </a:r>
            <a:r>
              <a:rPr sz="2400" b="0" spc="-484" dirty="0">
                <a:latin typeface="Arial MT"/>
                <a:cs typeface="Arial MT"/>
              </a:rPr>
              <a:t>T</a:t>
            </a:r>
            <a:r>
              <a:rPr sz="2400" b="0" spc="-204" dirty="0">
                <a:latin typeface="Arial MT"/>
                <a:cs typeface="Arial MT"/>
              </a:rPr>
              <a:t>ota</a:t>
            </a:r>
            <a:r>
              <a:rPr sz="2400" b="0" spc="-100" dirty="0">
                <a:latin typeface="Arial MT"/>
                <a:cs typeface="Arial MT"/>
              </a:rPr>
              <a:t>l</a:t>
            </a:r>
            <a:r>
              <a:rPr sz="2400" b="0" spc="-110" dirty="0">
                <a:latin typeface="Arial MT"/>
                <a:cs typeface="Arial MT"/>
              </a:rPr>
              <a:t> </a:t>
            </a:r>
            <a:r>
              <a:rPr sz="2400" b="0" spc="-315" dirty="0">
                <a:latin typeface="Arial MT"/>
                <a:cs typeface="Arial MT"/>
              </a:rPr>
              <a:t>N</a:t>
            </a:r>
            <a:r>
              <a:rPr sz="2400" b="0" spc="-250" dirty="0">
                <a:latin typeface="Arial MT"/>
                <a:cs typeface="Arial MT"/>
              </a:rPr>
              <a:t>e</a:t>
            </a:r>
            <a:r>
              <a:rPr sz="2400" b="0" spc="-245" dirty="0">
                <a:latin typeface="Arial MT"/>
                <a:cs typeface="Arial MT"/>
              </a:rPr>
              <a:t>oa</a:t>
            </a:r>
            <a:r>
              <a:rPr sz="2400" b="0" spc="-250" dirty="0">
                <a:latin typeface="Arial MT"/>
                <a:cs typeface="Arial MT"/>
              </a:rPr>
              <a:t>d</a:t>
            </a:r>
            <a:r>
              <a:rPr sz="2400" b="0" spc="-105" dirty="0">
                <a:latin typeface="Arial MT"/>
                <a:cs typeface="Arial MT"/>
              </a:rPr>
              <a:t>j</a:t>
            </a:r>
            <a:r>
              <a:rPr sz="2400" b="0" spc="-250" dirty="0">
                <a:latin typeface="Arial MT"/>
                <a:cs typeface="Arial MT"/>
              </a:rPr>
              <a:t>u</a:t>
            </a:r>
            <a:r>
              <a:rPr sz="2400" b="0" spc="-220" dirty="0">
                <a:latin typeface="Arial MT"/>
                <a:cs typeface="Arial MT"/>
              </a:rPr>
              <a:t>v</a:t>
            </a:r>
            <a:r>
              <a:rPr sz="2400" b="0" spc="-240" dirty="0">
                <a:latin typeface="Arial MT"/>
                <a:cs typeface="Arial MT"/>
              </a:rPr>
              <a:t>a</a:t>
            </a:r>
            <a:r>
              <a:rPr sz="2400" b="0" spc="-245" dirty="0">
                <a:latin typeface="Arial MT"/>
                <a:cs typeface="Arial MT"/>
              </a:rPr>
              <a:t>n</a:t>
            </a:r>
            <a:r>
              <a:rPr sz="2400" b="0" spc="-120" dirty="0">
                <a:latin typeface="Arial MT"/>
                <a:cs typeface="Arial MT"/>
              </a:rPr>
              <a:t>t</a:t>
            </a:r>
            <a:r>
              <a:rPr sz="2400" b="0" spc="-90" dirty="0">
                <a:latin typeface="Arial MT"/>
                <a:cs typeface="Arial MT"/>
              </a:rPr>
              <a:t> </a:t>
            </a:r>
            <a:r>
              <a:rPr sz="2400" b="0" spc="-254" dirty="0">
                <a:latin typeface="Arial MT"/>
                <a:cs typeface="Arial MT"/>
              </a:rPr>
              <a:t>Th</a:t>
            </a:r>
            <a:r>
              <a:rPr sz="2400" b="0" spc="-250" dirty="0">
                <a:latin typeface="Arial MT"/>
                <a:cs typeface="Arial MT"/>
              </a:rPr>
              <a:t>e</a:t>
            </a:r>
            <a:r>
              <a:rPr sz="2400" b="0" spc="-210" dirty="0">
                <a:latin typeface="Arial MT"/>
                <a:cs typeface="Arial MT"/>
              </a:rPr>
              <a:t>rapy</a:t>
            </a:r>
            <a:endParaRPr sz="2400">
              <a:latin typeface="Arial MT"/>
              <a:cs typeface="Arial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524000" y="1773935"/>
            <a:ext cx="9144000" cy="4823460"/>
            <a:chOff x="1524000" y="1773935"/>
            <a:chExt cx="9144000" cy="4823460"/>
          </a:xfrm>
        </p:grpSpPr>
        <p:sp>
          <p:nvSpPr>
            <p:cNvPr id="5" name="object 5"/>
            <p:cNvSpPr/>
            <p:nvPr/>
          </p:nvSpPr>
          <p:spPr>
            <a:xfrm>
              <a:off x="3736848" y="6312407"/>
              <a:ext cx="5427345" cy="285115"/>
            </a:xfrm>
            <a:custGeom>
              <a:avLst/>
              <a:gdLst/>
              <a:ahLst/>
              <a:cxnLst/>
              <a:rect l="l" t="t" r="r" b="b"/>
              <a:pathLst>
                <a:path w="5427345" h="285115">
                  <a:moveTo>
                    <a:pt x="5426963" y="0"/>
                  </a:moveTo>
                  <a:lnTo>
                    <a:pt x="0" y="0"/>
                  </a:lnTo>
                  <a:lnTo>
                    <a:pt x="0" y="284987"/>
                  </a:lnTo>
                  <a:lnTo>
                    <a:pt x="5426963" y="284987"/>
                  </a:lnTo>
                  <a:lnTo>
                    <a:pt x="542696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24000" y="1773935"/>
              <a:ext cx="9144000" cy="4639056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682244" y="6506431"/>
            <a:ext cx="2571115" cy="200660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1200" b="1" spc="-145" dirty="0">
                <a:latin typeface="Arial"/>
                <a:cs typeface="Arial"/>
              </a:rPr>
              <a:t>Co</a:t>
            </a:r>
            <a:r>
              <a:rPr sz="1200" b="1" spc="-140" dirty="0">
                <a:latin typeface="Arial"/>
                <a:cs typeface="Arial"/>
              </a:rPr>
              <a:t>n</a:t>
            </a:r>
            <a:r>
              <a:rPr sz="1200" b="1" spc="-114" dirty="0">
                <a:latin typeface="Arial"/>
                <a:cs typeface="Arial"/>
              </a:rPr>
              <a:t>roy</a:t>
            </a:r>
            <a:r>
              <a:rPr sz="1200" b="1" spc="-60" dirty="0">
                <a:latin typeface="Arial"/>
                <a:cs typeface="Arial"/>
              </a:rPr>
              <a:t> </a:t>
            </a:r>
            <a:r>
              <a:rPr sz="1200" b="1" spc="-120" dirty="0">
                <a:latin typeface="Arial"/>
                <a:cs typeface="Arial"/>
              </a:rPr>
              <a:t>e</a:t>
            </a:r>
            <a:r>
              <a:rPr sz="1200" b="1" spc="-75" dirty="0">
                <a:latin typeface="Arial"/>
                <a:cs typeface="Arial"/>
              </a:rPr>
              <a:t>t</a:t>
            </a:r>
            <a:r>
              <a:rPr sz="1200" b="1" spc="-60" dirty="0">
                <a:latin typeface="Arial"/>
                <a:cs typeface="Arial"/>
              </a:rPr>
              <a:t> </a:t>
            </a:r>
            <a:r>
              <a:rPr sz="1200" b="1" spc="-125" dirty="0">
                <a:latin typeface="Arial"/>
                <a:cs typeface="Arial"/>
              </a:rPr>
              <a:t>a</a:t>
            </a:r>
            <a:r>
              <a:rPr sz="1200" b="1" spc="-60" dirty="0">
                <a:latin typeface="Arial"/>
                <a:cs typeface="Arial"/>
              </a:rPr>
              <a:t>l.</a:t>
            </a:r>
            <a:r>
              <a:rPr sz="1200" b="1" spc="-50" dirty="0">
                <a:latin typeface="Arial"/>
                <a:cs typeface="Arial"/>
              </a:rPr>
              <a:t> </a:t>
            </a:r>
            <a:r>
              <a:rPr sz="1200" i="1" spc="-125" dirty="0">
                <a:latin typeface="Arial"/>
                <a:cs typeface="Arial"/>
              </a:rPr>
              <a:t>Lan</a:t>
            </a:r>
            <a:r>
              <a:rPr sz="1200" i="1" spc="-114" dirty="0">
                <a:latin typeface="Arial"/>
                <a:cs typeface="Arial"/>
              </a:rPr>
              <a:t>c</a:t>
            </a:r>
            <a:r>
              <a:rPr sz="1200" i="1" spc="-120" dirty="0">
                <a:latin typeface="Arial"/>
                <a:cs typeface="Arial"/>
              </a:rPr>
              <a:t>e</a:t>
            </a:r>
            <a:r>
              <a:rPr sz="1200" i="1" spc="-60" dirty="0">
                <a:latin typeface="Arial"/>
                <a:cs typeface="Arial"/>
              </a:rPr>
              <a:t>t</a:t>
            </a:r>
            <a:r>
              <a:rPr sz="1200" i="1" spc="-70" dirty="0">
                <a:latin typeface="Arial"/>
                <a:cs typeface="Arial"/>
              </a:rPr>
              <a:t> </a:t>
            </a:r>
            <a:r>
              <a:rPr sz="1200" i="1" spc="-175" dirty="0">
                <a:latin typeface="Arial"/>
                <a:cs typeface="Arial"/>
              </a:rPr>
              <a:t>O</a:t>
            </a:r>
            <a:r>
              <a:rPr sz="1200" i="1" spc="-114" dirty="0">
                <a:latin typeface="Arial"/>
                <a:cs typeface="Arial"/>
              </a:rPr>
              <a:t>nc</a:t>
            </a:r>
            <a:r>
              <a:rPr sz="1200" i="1" spc="-120" dirty="0">
                <a:latin typeface="Arial"/>
                <a:cs typeface="Arial"/>
              </a:rPr>
              <a:t>o</a:t>
            </a:r>
            <a:r>
              <a:rPr sz="1200" i="1" spc="-50" dirty="0">
                <a:latin typeface="Arial"/>
                <a:cs typeface="Arial"/>
              </a:rPr>
              <a:t>l</a:t>
            </a:r>
            <a:r>
              <a:rPr sz="1200" i="1" spc="-80" dirty="0">
                <a:latin typeface="Arial"/>
                <a:cs typeface="Arial"/>
              </a:rPr>
              <a:t> </a:t>
            </a:r>
            <a:r>
              <a:rPr sz="1200" spc="-125" dirty="0">
                <a:latin typeface="Arial MT"/>
                <a:cs typeface="Arial MT"/>
              </a:rPr>
              <a:t>2021</a:t>
            </a:r>
            <a:r>
              <a:rPr sz="1200" spc="-60" dirty="0">
                <a:latin typeface="Arial MT"/>
                <a:cs typeface="Arial MT"/>
              </a:rPr>
              <a:t>;</a:t>
            </a:r>
            <a:r>
              <a:rPr sz="1200" spc="-70" dirty="0">
                <a:latin typeface="Arial MT"/>
                <a:cs typeface="Arial MT"/>
              </a:rPr>
              <a:t> </a:t>
            </a:r>
            <a:r>
              <a:rPr sz="1200" spc="-125" dirty="0">
                <a:latin typeface="Arial MT"/>
                <a:cs typeface="Arial MT"/>
              </a:rPr>
              <a:t>22</a:t>
            </a:r>
            <a:r>
              <a:rPr sz="1200" spc="-60" dirty="0">
                <a:latin typeface="Arial MT"/>
                <a:cs typeface="Arial MT"/>
              </a:rPr>
              <a:t>: </a:t>
            </a:r>
            <a:r>
              <a:rPr sz="1200" spc="-125" dirty="0">
                <a:latin typeface="Arial MT"/>
                <a:cs typeface="Arial MT"/>
              </a:rPr>
              <a:t>70</a:t>
            </a:r>
            <a:r>
              <a:rPr sz="1200" spc="-110" dirty="0">
                <a:latin typeface="Arial MT"/>
                <a:cs typeface="Arial MT"/>
              </a:rPr>
              <a:t>2</a:t>
            </a:r>
            <a:r>
              <a:rPr sz="1200" spc="-125" dirty="0">
                <a:latin typeface="Arial MT"/>
                <a:cs typeface="Arial MT"/>
              </a:rPr>
              <a:t>–15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82244" y="3678777"/>
            <a:ext cx="1893531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dirty="0"/>
              <a:t>SOBREVIVENCIA LIBRE DE  LA ENFERMEDAD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95165" y="6340246"/>
            <a:ext cx="506920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0" dirty="0">
                <a:solidFill>
                  <a:srgbClr val="585858"/>
                </a:solidFill>
                <a:latin typeface="Arial MT"/>
                <a:cs typeface="Arial MT"/>
              </a:rPr>
              <a:t>Content</a:t>
            </a:r>
            <a:r>
              <a:rPr sz="1050" spc="-7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of</a:t>
            </a:r>
            <a:r>
              <a:rPr sz="1050" spc="-5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this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presentation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is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copyright</a:t>
            </a:r>
            <a:r>
              <a:rPr sz="1050" spc="-8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110" dirty="0">
                <a:solidFill>
                  <a:srgbClr val="585858"/>
                </a:solidFill>
                <a:latin typeface="Arial MT"/>
                <a:cs typeface="Arial MT"/>
              </a:rPr>
              <a:t>and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85" dirty="0">
                <a:solidFill>
                  <a:srgbClr val="585858"/>
                </a:solidFill>
                <a:latin typeface="Arial MT"/>
                <a:cs typeface="Arial MT"/>
              </a:rPr>
              <a:t>responsibility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 of</a:t>
            </a:r>
            <a:r>
              <a:rPr sz="1050" spc="-6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the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author.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5" dirty="0">
                <a:solidFill>
                  <a:srgbClr val="585858"/>
                </a:solidFill>
                <a:latin typeface="Arial MT"/>
                <a:cs typeface="Arial MT"/>
              </a:rPr>
              <a:t>Permission</a:t>
            </a:r>
            <a:r>
              <a:rPr sz="1050" spc="-10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is</a:t>
            </a:r>
            <a:r>
              <a:rPr sz="1050" spc="-5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required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75" dirty="0">
                <a:solidFill>
                  <a:srgbClr val="585858"/>
                </a:solidFill>
                <a:latin typeface="Arial MT"/>
                <a:cs typeface="Arial MT"/>
              </a:rPr>
              <a:t>for</a:t>
            </a:r>
            <a:r>
              <a:rPr sz="1050" spc="-6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5" dirty="0">
                <a:solidFill>
                  <a:srgbClr val="585858"/>
                </a:solidFill>
                <a:latin typeface="Arial MT"/>
                <a:cs typeface="Arial MT"/>
              </a:rPr>
              <a:t>re-use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8340" y="537336"/>
            <a:ext cx="3881754" cy="960119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17145">
              <a:lnSpc>
                <a:spcPct val="100000"/>
              </a:lnSpc>
              <a:spcBef>
                <a:spcPts val="695"/>
              </a:spcBef>
            </a:pPr>
            <a:r>
              <a:rPr spc="-360" dirty="0"/>
              <a:t>REC</a:t>
            </a:r>
            <a:r>
              <a:rPr spc="-470" dirty="0"/>
              <a:t>T</a:t>
            </a:r>
            <a:r>
              <a:rPr spc="-340" dirty="0"/>
              <a:t>AL</a:t>
            </a:r>
            <a:r>
              <a:rPr spc="-150" dirty="0"/>
              <a:t> </a:t>
            </a:r>
            <a:r>
              <a:rPr spc="-370" dirty="0"/>
              <a:t>CA</a:t>
            </a:r>
            <a:r>
              <a:rPr spc="-365" dirty="0"/>
              <a:t>N</a:t>
            </a:r>
            <a:r>
              <a:rPr spc="-360" dirty="0"/>
              <a:t>CER</a:t>
            </a:r>
          </a:p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400" b="0" spc="-484" dirty="0">
                <a:latin typeface="Arial MT"/>
                <a:cs typeface="Arial MT"/>
              </a:rPr>
              <a:t>T</a:t>
            </a:r>
            <a:r>
              <a:rPr sz="2400" b="0" spc="-204" dirty="0">
                <a:latin typeface="Arial MT"/>
                <a:cs typeface="Arial MT"/>
              </a:rPr>
              <a:t>ota</a:t>
            </a:r>
            <a:r>
              <a:rPr sz="2400" b="0" spc="-100" dirty="0">
                <a:latin typeface="Arial MT"/>
                <a:cs typeface="Arial MT"/>
              </a:rPr>
              <a:t>l</a:t>
            </a:r>
            <a:r>
              <a:rPr sz="2400" b="0" spc="-110" dirty="0">
                <a:latin typeface="Arial MT"/>
                <a:cs typeface="Arial MT"/>
              </a:rPr>
              <a:t> </a:t>
            </a:r>
            <a:r>
              <a:rPr sz="2400" b="0" spc="-315" dirty="0">
                <a:latin typeface="Arial MT"/>
                <a:cs typeface="Arial MT"/>
              </a:rPr>
              <a:t>N</a:t>
            </a:r>
            <a:r>
              <a:rPr sz="2400" b="0" spc="-250" dirty="0">
                <a:latin typeface="Arial MT"/>
                <a:cs typeface="Arial MT"/>
              </a:rPr>
              <a:t>e</a:t>
            </a:r>
            <a:r>
              <a:rPr sz="2400" b="0" spc="-245" dirty="0">
                <a:latin typeface="Arial MT"/>
                <a:cs typeface="Arial MT"/>
              </a:rPr>
              <a:t>oa</a:t>
            </a:r>
            <a:r>
              <a:rPr sz="2400" b="0" spc="-250" dirty="0">
                <a:latin typeface="Arial MT"/>
                <a:cs typeface="Arial MT"/>
              </a:rPr>
              <a:t>d</a:t>
            </a:r>
            <a:r>
              <a:rPr sz="2400" b="0" spc="-105" dirty="0">
                <a:latin typeface="Arial MT"/>
                <a:cs typeface="Arial MT"/>
              </a:rPr>
              <a:t>j</a:t>
            </a:r>
            <a:r>
              <a:rPr sz="2400" b="0" spc="-250" dirty="0">
                <a:latin typeface="Arial MT"/>
                <a:cs typeface="Arial MT"/>
              </a:rPr>
              <a:t>u</a:t>
            </a:r>
            <a:r>
              <a:rPr sz="2400" b="0" spc="-210" dirty="0">
                <a:latin typeface="Arial MT"/>
                <a:cs typeface="Arial MT"/>
              </a:rPr>
              <a:t>v</a:t>
            </a:r>
            <a:r>
              <a:rPr sz="2400" b="0" spc="-245" dirty="0">
                <a:latin typeface="Arial MT"/>
                <a:cs typeface="Arial MT"/>
              </a:rPr>
              <a:t>an</a:t>
            </a:r>
            <a:r>
              <a:rPr sz="2400" b="0" spc="-120" dirty="0">
                <a:latin typeface="Arial MT"/>
                <a:cs typeface="Arial MT"/>
              </a:rPr>
              <a:t>t</a:t>
            </a:r>
            <a:r>
              <a:rPr sz="2400" b="0" spc="-95" dirty="0">
                <a:latin typeface="Arial MT"/>
                <a:cs typeface="Arial MT"/>
              </a:rPr>
              <a:t> </a:t>
            </a:r>
            <a:r>
              <a:rPr sz="2400" b="0" spc="-254" dirty="0">
                <a:latin typeface="Arial MT"/>
                <a:cs typeface="Arial MT"/>
              </a:rPr>
              <a:t>Th</a:t>
            </a:r>
            <a:r>
              <a:rPr sz="2400" b="0" spc="-250" dirty="0">
                <a:latin typeface="Arial MT"/>
                <a:cs typeface="Arial MT"/>
              </a:rPr>
              <a:t>e</a:t>
            </a:r>
            <a:r>
              <a:rPr sz="2400" b="0" spc="-220" dirty="0">
                <a:latin typeface="Arial MT"/>
                <a:cs typeface="Arial MT"/>
              </a:rPr>
              <a:t>rapay</a:t>
            </a:r>
            <a:r>
              <a:rPr sz="2400" b="0" spc="-90" dirty="0">
                <a:latin typeface="Arial MT"/>
                <a:cs typeface="Arial MT"/>
              </a:rPr>
              <a:t> </a:t>
            </a:r>
            <a:r>
              <a:rPr sz="2400" b="0" spc="-240" dirty="0">
                <a:latin typeface="Arial MT"/>
                <a:cs typeface="Arial MT"/>
              </a:rPr>
              <a:t>“TN</a:t>
            </a:r>
            <a:r>
              <a:rPr sz="2400" b="0" spc="-275" dirty="0">
                <a:latin typeface="Arial MT"/>
                <a:cs typeface="Arial MT"/>
              </a:rPr>
              <a:t>T</a:t>
            </a:r>
            <a:r>
              <a:rPr sz="2400" b="0" spc="-145" dirty="0">
                <a:latin typeface="Arial MT"/>
                <a:cs typeface="Arial MT"/>
              </a:rPr>
              <a:t>”</a:t>
            </a:r>
            <a:endParaRPr sz="2400">
              <a:latin typeface="Arial MT"/>
              <a:cs typeface="Arial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91274" y="1694688"/>
            <a:ext cx="11769725" cy="4932045"/>
            <a:chOff x="291274" y="1694688"/>
            <a:chExt cx="11769725" cy="493204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4003" y="1694688"/>
              <a:ext cx="10465308" cy="4931664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305561" y="4668773"/>
              <a:ext cx="11741150" cy="541020"/>
            </a:xfrm>
            <a:custGeom>
              <a:avLst/>
              <a:gdLst/>
              <a:ahLst/>
              <a:cxnLst/>
              <a:rect l="l" t="t" r="r" b="b"/>
              <a:pathLst>
                <a:path w="11741150" h="541020">
                  <a:moveTo>
                    <a:pt x="0" y="90169"/>
                  </a:moveTo>
                  <a:lnTo>
                    <a:pt x="7086" y="55078"/>
                  </a:lnTo>
                  <a:lnTo>
                    <a:pt x="26411" y="26415"/>
                  </a:lnTo>
                  <a:lnTo>
                    <a:pt x="55072" y="7088"/>
                  </a:lnTo>
                  <a:lnTo>
                    <a:pt x="90170" y="0"/>
                  </a:lnTo>
                  <a:lnTo>
                    <a:pt x="11650726" y="0"/>
                  </a:lnTo>
                  <a:lnTo>
                    <a:pt x="11685817" y="7088"/>
                  </a:lnTo>
                  <a:lnTo>
                    <a:pt x="11714480" y="26415"/>
                  </a:lnTo>
                  <a:lnTo>
                    <a:pt x="11733807" y="55078"/>
                  </a:lnTo>
                  <a:lnTo>
                    <a:pt x="11740896" y="90169"/>
                  </a:lnTo>
                  <a:lnTo>
                    <a:pt x="11740896" y="450850"/>
                  </a:lnTo>
                  <a:lnTo>
                    <a:pt x="11733807" y="485941"/>
                  </a:lnTo>
                  <a:lnTo>
                    <a:pt x="11714480" y="514604"/>
                  </a:lnTo>
                  <a:lnTo>
                    <a:pt x="11685817" y="533931"/>
                  </a:lnTo>
                  <a:lnTo>
                    <a:pt x="11650726" y="541019"/>
                  </a:lnTo>
                  <a:lnTo>
                    <a:pt x="90170" y="541019"/>
                  </a:lnTo>
                  <a:lnTo>
                    <a:pt x="55072" y="533931"/>
                  </a:lnTo>
                  <a:lnTo>
                    <a:pt x="26411" y="514604"/>
                  </a:lnTo>
                  <a:lnTo>
                    <a:pt x="7086" y="485941"/>
                  </a:lnTo>
                  <a:lnTo>
                    <a:pt x="0" y="450850"/>
                  </a:lnTo>
                  <a:lnTo>
                    <a:pt x="0" y="90169"/>
                  </a:lnTo>
                  <a:close/>
                </a:path>
              </a:pathLst>
            </a:custGeom>
            <a:ln w="28575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874775" y="3168395"/>
            <a:ext cx="1464945" cy="368935"/>
          </a:xfrm>
          <a:prstGeom prst="rect">
            <a:avLst/>
          </a:prstGeom>
          <a:solidFill>
            <a:srgbClr val="DCDFEB"/>
          </a:solidFill>
        </p:spPr>
        <p:txBody>
          <a:bodyPr vert="horz" wrap="square" lIns="0" tIns="31114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44"/>
              </a:spcBef>
            </a:pPr>
            <a:r>
              <a:rPr sz="1800" spc="-30" dirty="0">
                <a:latin typeface="Calibri"/>
                <a:cs typeface="Calibri"/>
              </a:rPr>
              <a:t>Tumors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4775" y="4047744"/>
            <a:ext cx="1464945" cy="368935"/>
          </a:xfrm>
          <a:prstGeom prst="rect">
            <a:avLst/>
          </a:prstGeom>
          <a:solidFill>
            <a:srgbClr val="DCDFEB"/>
          </a:solidFill>
        </p:spPr>
        <p:txBody>
          <a:bodyPr vert="horz" wrap="square" lIns="0" tIns="31114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44"/>
              </a:spcBef>
            </a:pPr>
            <a:r>
              <a:rPr sz="1800" spc="-10" dirty="0">
                <a:latin typeface="Calibri"/>
                <a:cs typeface="Calibri"/>
              </a:rPr>
              <a:t>Patients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(n)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74775" y="5920740"/>
            <a:ext cx="2182495" cy="646430"/>
          </a:xfrm>
          <a:prstGeom prst="rect">
            <a:avLst/>
          </a:prstGeom>
          <a:solidFill>
            <a:srgbClr val="DCDFEB"/>
          </a:solidFill>
        </p:spPr>
        <p:txBody>
          <a:bodyPr vert="horz" wrap="square" lIns="0" tIns="31115" rIns="0" bIns="0" rtlCol="0">
            <a:spAutoFit/>
          </a:bodyPr>
          <a:lstStyle/>
          <a:p>
            <a:pPr marL="91440" marR="458470">
              <a:lnSpc>
                <a:spcPct val="100000"/>
              </a:lnSpc>
              <a:spcBef>
                <a:spcPts val="245"/>
              </a:spcBef>
            </a:pPr>
            <a:r>
              <a:rPr sz="1800" spc="-10" dirty="0">
                <a:latin typeface="Calibri"/>
                <a:cs typeface="Calibri"/>
              </a:rPr>
              <a:t>Local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relapse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rate </a:t>
            </a:r>
            <a:r>
              <a:rPr sz="1800" spc="-39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TNT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vs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standard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422006" y="537336"/>
            <a:ext cx="2993325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dirty="0"/>
              <a:t>DESAPARICION TOTAL O CASI TOTAL DEL  TUMOR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761352" y="489397"/>
            <a:ext cx="10637949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dirty="0"/>
              <a:t> TERAPIA NEOADYUVANTE ES IMPORTANTE, YA QUE: </a:t>
            </a:r>
            <a:endParaRPr lang="en-US"/>
          </a:p>
          <a:p>
            <a:endParaRPr lang="es-ES" dirty="0">
              <a:cs typeface="Calibri"/>
            </a:endParaRPr>
          </a:p>
          <a:p>
            <a:pPr algn="just"/>
            <a:r>
              <a:rPr lang="es-ES" dirty="0"/>
              <a:t>1.-SE HA DEMOSTRADO QUE  LA PROBABILIDAD DE MARGENES  POSITIVOS EN EL MOMENTO DE  LA QX DISMINUYE. </a:t>
            </a:r>
            <a:endParaRPr lang="es-ES" dirty="0">
              <a:cs typeface="Calibri"/>
            </a:endParaRPr>
          </a:p>
          <a:p>
            <a:pPr algn="just"/>
            <a:r>
              <a:rPr lang="es-ES" dirty="0"/>
              <a:t>2.-EXISTE MAYOR POSIBILIDAD DE COMPLETAR LA QT SI ES  ANTES DEL PROCEDIMIENTO QX POR LA MORBILIDAD  Y TOXICIDAD AL  TRATAMIENTO QUE PODRIA PRESENTARSE  </a:t>
            </a:r>
            <a:endParaRPr lang="es-ES" dirty="0">
              <a:cs typeface="Calibri"/>
            </a:endParaRPr>
          </a:p>
        </p:txBody>
      </p:sp>
      <p:sp>
        <p:nvSpPr>
          <p:cNvPr id="3" name="Estrella de 5 puntas 2"/>
          <p:cNvSpPr/>
          <p:nvPr/>
        </p:nvSpPr>
        <p:spPr>
          <a:xfrm>
            <a:off x="3586631" y="2676972"/>
            <a:ext cx="5769735" cy="3902298"/>
          </a:xfrm>
          <a:prstGeom prst="star5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dirty="0"/>
              <a:t>CIRUGIA </a:t>
            </a:r>
          </a:p>
        </p:txBody>
      </p:sp>
    </p:spTree>
    <p:extLst>
      <p:ext uri="{BB962C8B-B14F-4D97-AF65-F5344CB8AC3E}">
        <p14:creationId xmlns:p14="http://schemas.microsoft.com/office/powerpoint/2010/main" val="80027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81825" y="618186"/>
            <a:ext cx="5937161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sz="2400" b="1" dirty="0"/>
              <a:t>TRATAMIENTO ADYUVANTE </a:t>
            </a:r>
          </a:p>
        </p:txBody>
      </p:sp>
      <p:sp>
        <p:nvSpPr>
          <p:cNvPr id="3" name="Cinta perforada 2"/>
          <p:cNvSpPr/>
          <p:nvPr/>
        </p:nvSpPr>
        <p:spPr>
          <a:xfrm>
            <a:off x="1837419" y="3843628"/>
            <a:ext cx="8126569" cy="2021983"/>
          </a:xfrm>
          <a:prstGeom prst="flowChartPunchedTap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sz="2800" b="1" dirty="0">
                <a:solidFill>
                  <a:schemeClr val="tx1"/>
                </a:solidFill>
              </a:rPr>
              <a:t>ESQUEMA FOLFOX POR 4-6 M</a:t>
            </a:r>
            <a:r>
              <a:rPr lang="es-ES" sz="2800" b="1" dirty="0"/>
              <a:t> </a:t>
            </a:r>
            <a:endParaRPr lang="es-ES" sz="2800" b="1">
              <a:cs typeface="Calibri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442434" y="1192076"/>
            <a:ext cx="8925059" cy="14773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dirty="0"/>
              <a:t>GUIAS ESMO RECOMIENDA: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s-ES" dirty="0"/>
              <a:t>  POSTERIOR AL TRATAMIENTO QUIRURGUICO  PROCEDER  CON QT ADYUVANTE CON ESQUEMA FOLFOX POR 4-6 MESES EN PACIENTES  QUE FUERON ESTADIFICADOS CON TUMOR T3 O SUPERIOR Y GANGLIOS POSITIVOS O EN PACIENTES QUE  RECIBIERON RT SOLA. SEGÚN LAS NECESIDADES INDIVIDUALES DE CADA CASO.  </a:t>
            </a:r>
            <a:endParaRPr lang="es-ES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3839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191909" y="407865"/>
            <a:ext cx="7263685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sz="2800" b="1" dirty="0"/>
              <a:t>TRATAMIENTO METASTÁSICO 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125848" y="1047907"/>
            <a:ext cx="7781350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dirty="0"/>
              <a:t>METASTASIS A DISTANCIA PRESENTE RESECABLE O IRRESECABLES </a:t>
            </a:r>
          </a:p>
          <a:p>
            <a:pPr marL="342900" indent="-342900">
              <a:buAutoNum type="arabicPeriod"/>
            </a:pPr>
            <a:r>
              <a:rPr lang="es-ES" dirty="0"/>
              <a:t>METASTASIS  RESECABLES </a:t>
            </a:r>
            <a:endParaRPr lang="es-ES" dirty="0">
              <a:cs typeface="Calibri"/>
            </a:endParaRPr>
          </a:p>
          <a:p>
            <a:pPr marL="342900" indent="-342900">
              <a:buAutoNum type="arabicPeriod"/>
            </a:pPr>
            <a:r>
              <a:rPr lang="es-ES" dirty="0"/>
              <a:t>METASTASIS IRRESECABLES TUMOR PRIMARIO  SINTOMATICO O NO </a:t>
            </a:r>
            <a:endParaRPr lang="es-ES" dirty="0">
              <a:cs typeface="Calibri" panose="020F0502020204030204"/>
            </a:endParaRPr>
          </a:p>
        </p:txBody>
      </p:sp>
      <p:sp>
        <p:nvSpPr>
          <p:cNvPr id="4" name="Elipse 3"/>
          <p:cNvSpPr/>
          <p:nvPr/>
        </p:nvSpPr>
        <p:spPr>
          <a:xfrm>
            <a:off x="1300766" y="2537138"/>
            <a:ext cx="2215166" cy="13265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1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3937938" y="2263361"/>
            <a:ext cx="6465194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dirty="0"/>
              <a:t>ENFERMEDAD METASTASICA RESECABLES A DISTANCIA </a:t>
            </a:r>
          </a:p>
          <a:p>
            <a:endParaRPr lang="es-ES" dirty="0"/>
          </a:p>
        </p:txBody>
      </p:sp>
      <p:sp>
        <p:nvSpPr>
          <p:cNvPr id="6" name="Flecha derecha 5"/>
          <p:cNvSpPr/>
          <p:nvPr/>
        </p:nvSpPr>
        <p:spPr>
          <a:xfrm>
            <a:off x="4232654" y="2349507"/>
            <a:ext cx="5801203" cy="16302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 .QT SITEMICA+ RT  DE CORTA  DURACION SEGUIDDO DE PROCEDIMIENTO QUIRURGUICO DEL PRIMARIO Y METASTASIS </a:t>
            </a:r>
          </a:p>
        </p:txBody>
      </p:sp>
      <p:sp>
        <p:nvSpPr>
          <p:cNvPr id="7" name="Flecha derecha 6"/>
          <p:cNvSpPr/>
          <p:nvPr/>
        </p:nvSpPr>
        <p:spPr>
          <a:xfrm>
            <a:off x="4227268" y="4138507"/>
            <a:ext cx="5576552" cy="11075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2. QT+ RT  DE CORTA DURACION SEGUIDO DE TRT QUIRURGICO DEL PRIMARIO </a:t>
            </a:r>
          </a:p>
        </p:txBody>
      </p:sp>
      <p:sp>
        <p:nvSpPr>
          <p:cNvPr id="8" name="Flecha derecha 7"/>
          <p:cNvSpPr/>
          <p:nvPr/>
        </p:nvSpPr>
        <p:spPr>
          <a:xfrm>
            <a:off x="4274625" y="5659730"/>
            <a:ext cx="5576552" cy="11075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3.CTR SEGUIDO DE CIRUGIA SI EXISTE  LA POSIBILIDAD</a:t>
            </a:r>
            <a:r>
              <a:rPr lang="es-E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7214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1687132" y="682580"/>
            <a:ext cx="2459865" cy="20348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2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4391696" y="850006"/>
            <a:ext cx="479094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dirty="0"/>
              <a:t>METASTASIS IRRESECABLES </a:t>
            </a:r>
          </a:p>
        </p:txBody>
      </p:sp>
      <p:sp>
        <p:nvSpPr>
          <p:cNvPr id="4" name="Rectángulo redondeado 3"/>
          <p:cNvSpPr/>
          <p:nvPr/>
        </p:nvSpPr>
        <p:spPr>
          <a:xfrm>
            <a:off x="4250028" y="2183582"/>
            <a:ext cx="2884868" cy="16484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TUMOR PRIMARIO RECTAL SINTOMATICO</a:t>
            </a:r>
            <a:endParaRPr lang="es-ES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7880303" y="2231963"/>
            <a:ext cx="3309870" cy="17257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TUMOR PRIMARIO RECTA</a:t>
            </a:r>
            <a:r>
              <a:rPr lang="es-ES" dirty="0"/>
              <a:t>L  ASINTOMATICO </a:t>
            </a:r>
          </a:p>
        </p:txBody>
      </p:sp>
      <p:sp>
        <p:nvSpPr>
          <p:cNvPr id="6" name="Rectángulo 5"/>
          <p:cNvSpPr/>
          <p:nvPr/>
        </p:nvSpPr>
        <p:spPr>
          <a:xfrm>
            <a:off x="4149386" y="4160605"/>
            <a:ext cx="3087649" cy="23919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342900" indent="-342900">
              <a:buAutoNum type="arabicPeriod"/>
            </a:pPr>
            <a:r>
              <a:rPr lang="es-ES" dirty="0">
                <a:solidFill>
                  <a:schemeClr val="tx1"/>
                </a:solidFill>
              </a:rPr>
              <a:t>CREACION  DE ESTOMA DE DERIVACION </a:t>
            </a:r>
            <a:endParaRPr lang="en-US">
              <a:solidFill>
                <a:schemeClr val="tx1"/>
              </a:solidFill>
              <a:cs typeface="Calibri"/>
            </a:endParaRPr>
          </a:p>
          <a:p>
            <a:pPr marL="342900" indent="-342900">
              <a:buAutoNum type="arabicPeriod"/>
            </a:pPr>
            <a:r>
              <a:rPr lang="es-ES" dirty="0">
                <a:solidFill>
                  <a:schemeClr val="tx1"/>
                </a:solidFill>
              </a:rPr>
              <a:t>RESECCION PALITIVA (OBTRUCION INMINENTE).</a:t>
            </a:r>
            <a:endParaRPr lang="es-ES">
              <a:solidFill>
                <a:schemeClr val="tx1"/>
              </a:solidFill>
              <a:cs typeface="Calibri" panose="020F0502020204030204"/>
            </a:endParaRPr>
          </a:p>
          <a:p>
            <a:pPr marL="342900" indent="-342900">
              <a:buAutoNum type="arabicPeriod"/>
            </a:pPr>
            <a:r>
              <a:rPr lang="es-ES" dirty="0">
                <a:solidFill>
                  <a:schemeClr val="tx1"/>
                </a:solidFill>
              </a:rPr>
              <a:t>ABLACION LASER </a:t>
            </a:r>
            <a:endParaRPr lang="es-ES">
              <a:solidFill>
                <a:schemeClr val="tx1"/>
              </a:solidFill>
              <a:cs typeface="Calibri" panose="020F0502020204030204"/>
            </a:endParaRPr>
          </a:p>
          <a:p>
            <a:pPr marL="342900" indent="-342900">
              <a:buAutoNum type="arabicPeriod"/>
            </a:pPr>
            <a:r>
              <a:rPr lang="es-ES" dirty="0">
                <a:solidFill>
                  <a:schemeClr val="tx1"/>
                </a:solidFill>
              </a:rPr>
              <a:t>TRATAMIENTO PALIATIVO </a:t>
            </a:r>
            <a:endParaRPr lang="es-ES" dirty="0">
              <a:solidFill>
                <a:schemeClr val="tx1"/>
              </a:solidFill>
              <a:cs typeface="Calibri" panose="020F0502020204030204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881870" y="4533363"/>
            <a:ext cx="3387144" cy="12234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1. QUIMIOTERAPIA SISTEMICA</a:t>
            </a:r>
            <a:r>
              <a:rPr lang="es-E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527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9AABFEB-BA0D-70BF-1E1F-4A1FE5EAF644}"/>
              </a:ext>
            </a:extLst>
          </p:cNvPr>
          <p:cNvSpPr txBox="1"/>
          <p:nvPr/>
        </p:nvSpPr>
        <p:spPr>
          <a:xfrm>
            <a:off x="1390952" y="544285"/>
            <a:ext cx="445104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Calibri"/>
              </a:rPr>
              <a:t>FARMACOS BIOLOGICOS </a:t>
            </a:r>
            <a:endParaRPr lang="en-US" dirty="0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xmlns="" id="{D26A505B-5AC9-8BF9-9AA9-AA232DCEBA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975" t="14953" r="35377" b="12461"/>
          <a:stretch/>
        </p:blipFill>
        <p:spPr>
          <a:xfrm>
            <a:off x="5648793" y="171606"/>
            <a:ext cx="4924076" cy="65289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214A6BB-A2FE-8BAE-D237-0ADB2F4AC960}"/>
              </a:ext>
            </a:extLst>
          </p:cNvPr>
          <p:cNvSpPr txBox="1"/>
          <p:nvPr/>
        </p:nvSpPr>
        <p:spPr>
          <a:xfrm>
            <a:off x="637082" y="5309017"/>
            <a:ext cx="434714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Calibri"/>
              </a:rPr>
              <a:t>GRAFICO OBTENIDO: MOLECULAR ONCOLOGY 2017. 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F1BC90F-F032-E07E-0EDB-A4048FDF8D47}"/>
              </a:ext>
            </a:extLst>
          </p:cNvPr>
          <p:cNvSpPr txBox="1"/>
          <p:nvPr/>
        </p:nvSpPr>
        <p:spPr>
          <a:xfrm>
            <a:off x="637082" y="1673901"/>
            <a:ext cx="429718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Calibri"/>
              </a:rPr>
              <a:t>NO MUTADO: CETUXIMAB </a:t>
            </a:r>
          </a:p>
          <a:p>
            <a:r>
              <a:rPr lang="en-US" dirty="0">
                <a:cs typeface="Calibri"/>
              </a:rPr>
              <a:t>MUTADO: BEVACIZUMAB </a:t>
            </a:r>
          </a:p>
        </p:txBody>
      </p:sp>
    </p:spTree>
    <p:extLst>
      <p:ext uri="{BB962C8B-B14F-4D97-AF65-F5344CB8AC3E}">
        <p14:creationId xmlns:p14="http://schemas.microsoft.com/office/powerpoint/2010/main" val="161517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EE61666-4721-9164-1539-3B69AB86AEB0}"/>
              </a:ext>
            </a:extLst>
          </p:cNvPr>
          <p:cNvSpPr txBox="1"/>
          <p:nvPr/>
        </p:nvSpPr>
        <p:spPr>
          <a:xfrm>
            <a:off x="587115" y="562130"/>
            <a:ext cx="253583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Calibri"/>
              </a:rPr>
              <a:t>BIBLIOGRAFIA: 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8DFC0F9-13D8-F73D-5CFE-4F9FE24D84F5}"/>
              </a:ext>
            </a:extLst>
          </p:cNvPr>
          <p:cNvSpPr txBox="1"/>
          <p:nvPr/>
        </p:nvSpPr>
        <p:spPr>
          <a:xfrm>
            <a:off x="687049" y="1249180"/>
            <a:ext cx="9543737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US" dirty="0"/>
              <a:t> Glynne-Jones R, </a:t>
            </a:r>
            <a:r>
              <a:rPr lang="en-US" dirty="0" err="1"/>
              <a:t>Wyrwicz</a:t>
            </a:r>
            <a:r>
              <a:rPr lang="en-US" dirty="0"/>
              <a:t> L, </a:t>
            </a:r>
            <a:r>
              <a:rPr lang="en-US" dirty="0" err="1"/>
              <a:t>Tiret</a:t>
            </a:r>
            <a:r>
              <a:rPr lang="en-US" dirty="0"/>
              <a:t> E, et al. </a:t>
            </a:r>
            <a:r>
              <a:rPr lang="en-US" dirty="0" err="1"/>
              <a:t>Cáncer</a:t>
            </a:r>
            <a:r>
              <a:rPr lang="en-US" dirty="0"/>
              <a:t> de recto: Directrices de </a:t>
            </a:r>
            <a:r>
              <a:rPr lang="en-US" dirty="0" err="1"/>
              <a:t>práctica</a:t>
            </a:r>
            <a:r>
              <a:rPr lang="en-US" dirty="0"/>
              <a:t> </a:t>
            </a:r>
            <a:r>
              <a:rPr lang="en-US" dirty="0" err="1"/>
              <a:t>clínica</a:t>
            </a:r>
            <a:r>
              <a:rPr lang="en-US" dirty="0"/>
              <a:t> de la ESMO para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diagnóstico</a:t>
            </a:r>
            <a:r>
              <a:rPr lang="en-US" dirty="0"/>
              <a:t>, </a:t>
            </a:r>
            <a:r>
              <a:rPr lang="en-US" dirty="0" err="1"/>
              <a:t>tratamiento</a:t>
            </a:r>
            <a:r>
              <a:rPr lang="en-US" dirty="0"/>
              <a:t> y </a:t>
            </a:r>
            <a:r>
              <a:rPr lang="en-US" dirty="0" err="1"/>
              <a:t>seguimiento</a:t>
            </a:r>
            <a:r>
              <a:rPr lang="en-US" dirty="0"/>
              <a:t>. Ann Oncol 2017; 28:iv22. </a:t>
            </a:r>
            <a:endParaRPr lang="en-US">
              <a:cs typeface="Calibri" panose="020F0502020204030204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dirty="0"/>
              <a:t> Pautas de </a:t>
            </a:r>
            <a:r>
              <a:rPr lang="en-US" dirty="0" err="1"/>
              <a:t>práctica</a:t>
            </a:r>
            <a:r>
              <a:rPr lang="en-US" dirty="0"/>
              <a:t> </a:t>
            </a:r>
            <a:r>
              <a:rPr lang="en-US" dirty="0" err="1"/>
              <a:t>clínica</a:t>
            </a:r>
            <a:r>
              <a:rPr lang="en-US" dirty="0"/>
              <a:t> de NCCN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oncología</a:t>
            </a:r>
            <a:r>
              <a:rPr lang="en-US" dirty="0"/>
              <a:t>. Disponible </a:t>
            </a:r>
            <a:r>
              <a:rPr lang="en-US" dirty="0" err="1"/>
              <a:t>en</a:t>
            </a:r>
            <a:r>
              <a:rPr lang="en-US" dirty="0"/>
              <a:t>: https://www.nccn.org/prof </a:t>
            </a:r>
            <a:r>
              <a:rPr lang="en-US" dirty="0" err="1"/>
              <a:t>essionals</a:t>
            </a:r>
            <a:r>
              <a:rPr lang="en-US" dirty="0"/>
              <a:t>/</a:t>
            </a:r>
            <a:r>
              <a:rPr lang="en-US" dirty="0" err="1"/>
              <a:t>physician_gls</a:t>
            </a:r>
            <a:r>
              <a:rPr lang="en-US" dirty="0"/>
              <a:t>/default.aspx (</a:t>
            </a:r>
            <a:r>
              <a:rPr lang="en-US" dirty="0" err="1"/>
              <a:t>Consultado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12 de </a:t>
            </a:r>
            <a:r>
              <a:rPr lang="en-US" dirty="0" err="1"/>
              <a:t>abril</a:t>
            </a:r>
            <a:r>
              <a:rPr lang="en-US" dirty="0"/>
              <a:t> de 2021).</a:t>
            </a:r>
            <a:endParaRPr lang="en-US" dirty="0">
              <a:cs typeface="Calibri" panose="020F0502020204030204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Fernández-Martos C, </a:t>
            </a:r>
            <a:r>
              <a:rPr lang="en-US" dirty="0" err="1">
                <a:ea typeface="+mn-lt"/>
                <a:cs typeface="+mn-lt"/>
              </a:rPr>
              <a:t>Pericay</a:t>
            </a:r>
            <a:r>
              <a:rPr lang="en-US" dirty="0">
                <a:ea typeface="+mn-lt"/>
                <a:cs typeface="+mn-lt"/>
              </a:rPr>
              <a:t> C, Losa F, et al. Efecto de la </a:t>
            </a:r>
            <a:r>
              <a:rPr lang="en-US" dirty="0" err="1">
                <a:ea typeface="+mn-lt"/>
                <a:cs typeface="+mn-lt"/>
              </a:rPr>
              <a:t>quimioterapia</a:t>
            </a:r>
            <a:r>
              <a:rPr lang="en-US" dirty="0">
                <a:ea typeface="+mn-lt"/>
                <a:cs typeface="+mn-lt"/>
              </a:rPr>
              <a:t> de </a:t>
            </a:r>
            <a:r>
              <a:rPr lang="en-US" dirty="0" err="1">
                <a:ea typeface="+mn-lt"/>
                <a:cs typeface="+mn-lt"/>
              </a:rPr>
              <a:t>inducción</a:t>
            </a:r>
            <a:r>
              <a:rPr lang="en-US" dirty="0">
                <a:ea typeface="+mn-lt"/>
                <a:cs typeface="+mn-lt"/>
              </a:rPr>
              <a:t> de FOLFOX6 </a:t>
            </a:r>
            <a:r>
              <a:rPr lang="en-US" dirty="0" err="1">
                <a:ea typeface="+mn-lt"/>
                <a:cs typeface="+mn-lt"/>
              </a:rPr>
              <a:t>modificada</a:t>
            </a:r>
            <a:r>
              <a:rPr lang="en-US" dirty="0">
                <a:ea typeface="+mn-lt"/>
                <a:cs typeface="+mn-lt"/>
              </a:rPr>
              <a:t> con Aflibercept Plus antes de la </a:t>
            </a:r>
            <a:r>
              <a:rPr lang="en-US" dirty="0" err="1">
                <a:ea typeface="+mn-lt"/>
                <a:cs typeface="+mn-lt"/>
              </a:rPr>
              <a:t>quimiorradioterapia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estándar</a:t>
            </a:r>
            <a:r>
              <a:rPr lang="en-US" dirty="0">
                <a:ea typeface="+mn-lt"/>
                <a:cs typeface="+mn-lt"/>
              </a:rPr>
              <a:t> y la  Neoadjuvant chemoradiotherapy, radiotherapy, and chemotherapy for rectal adenocarcinoma. 2016</a:t>
            </a:r>
            <a:endParaRPr lang="en-US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857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2C0B2E1-0268-42EC-ABD3-94F81A05BCB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D2256B4-48EA-40FC-BBC0-AA1EE6E008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3D44BCCA-102D-4A9D-B1E4-2450CAF0B0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xmlns="" id="{8C6E698C-8155-4B8B-BDC9-B7299772B5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65B0EAA-183D-1301-E625-943CD3CB854B}"/>
              </a:ext>
            </a:extLst>
          </p:cNvPr>
          <p:cNvSpPr txBox="1"/>
          <p:nvPr/>
        </p:nvSpPr>
        <p:spPr>
          <a:xfrm>
            <a:off x="965201" y="643467"/>
            <a:ext cx="6255026" cy="5054008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r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000" spc="-5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GRACIAS 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09525C9A-1972-4836-BA7A-706C946EF4D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7534656" y="1391367"/>
            <a:ext cx="0" cy="355820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8A549DE7-671D-4575-AF43-858FD99981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C22D9B36-9BE7-472B-8808-7E0D6810738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40942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5386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B0A4BF5F-438C-3748-CA3D-DAF376ACAA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797" t="10701" r="12967" b="1476"/>
          <a:stretch/>
        </p:blipFill>
        <p:spPr>
          <a:xfrm>
            <a:off x="1966458" y="643467"/>
            <a:ext cx="8259084" cy="557106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126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07865" y="6361590"/>
            <a:ext cx="5043805" cy="154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sz="1050" spc="-100" dirty="0">
                <a:solidFill>
                  <a:srgbClr val="585858"/>
                </a:solidFill>
                <a:latin typeface="Arial MT"/>
                <a:cs typeface="Arial MT"/>
              </a:rPr>
              <a:t>Content</a:t>
            </a:r>
            <a:r>
              <a:rPr sz="1050" spc="-7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of</a:t>
            </a:r>
            <a:r>
              <a:rPr sz="1050" spc="-5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this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presentation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is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copyright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110" dirty="0">
                <a:solidFill>
                  <a:srgbClr val="585858"/>
                </a:solidFill>
                <a:latin typeface="Arial MT"/>
                <a:cs typeface="Arial MT"/>
              </a:rPr>
              <a:t>and</a:t>
            </a:r>
            <a:r>
              <a:rPr sz="1050" spc="-7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85" dirty="0">
                <a:solidFill>
                  <a:srgbClr val="585858"/>
                </a:solidFill>
                <a:latin typeface="Arial MT"/>
                <a:cs typeface="Arial MT"/>
              </a:rPr>
              <a:t>responsibility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 of</a:t>
            </a:r>
            <a:r>
              <a:rPr sz="1050" spc="-6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the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author.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5" dirty="0">
                <a:solidFill>
                  <a:srgbClr val="585858"/>
                </a:solidFill>
                <a:latin typeface="Arial MT"/>
                <a:cs typeface="Arial MT"/>
              </a:rPr>
              <a:t>Permission 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is</a:t>
            </a:r>
            <a:r>
              <a:rPr sz="1050" spc="-5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required</a:t>
            </a:r>
            <a:r>
              <a:rPr sz="1050" spc="-8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75" dirty="0">
                <a:solidFill>
                  <a:srgbClr val="585858"/>
                </a:solidFill>
                <a:latin typeface="Arial MT"/>
                <a:cs typeface="Arial MT"/>
              </a:rPr>
              <a:t>for</a:t>
            </a:r>
            <a:r>
              <a:rPr sz="1050" spc="-6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5" dirty="0">
                <a:solidFill>
                  <a:srgbClr val="585858"/>
                </a:solidFill>
                <a:latin typeface="Arial MT"/>
                <a:cs typeface="Arial MT"/>
              </a:rPr>
              <a:t>re-use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736848" y="6312408"/>
            <a:ext cx="5427345" cy="285115"/>
          </a:xfrm>
          <a:custGeom>
            <a:avLst/>
            <a:gdLst/>
            <a:ahLst/>
            <a:cxnLst/>
            <a:rect l="l" t="t" r="r" b="b"/>
            <a:pathLst>
              <a:path w="5427345" h="285115">
                <a:moveTo>
                  <a:pt x="5426964" y="0"/>
                </a:moveTo>
                <a:lnTo>
                  <a:pt x="0" y="0"/>
                </a:lnTo>
                <a:lnTo>
                  <a:pt x="0" y="95516"/>
                </a:lnTo>
                <a:lnTo>
                  <a:pt x="0" y="100088"/>
                </a:lnTo>
                <a:lnTo>
                  <a:pt x="0" y="282968"/>
                </a:lnTo>
                <a:lnTo>
                  <a:pt x="0" y="284988"/>
                </a:lnTo>
                <a:lnTo>
                  <a:pt x="5426964" y="284988"/>
                </a:lnTo>
                <a:lnTo>
                  <a:pt x="5426964" y="282968"/>
                </a:lnTo>
                <a:lnTo>
                  <a:pt x="5426964" y="100088"/>
                </a:lnTo>
                <a:lnTo>
                  <a:pt x="5426964" y="95516"/>
                </a:lnTo>
                <a:lnTo>
                  <a:pt x="54269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76795" y="120758"/>
            <a:ext cx="4188805" cy="1261243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17145">
              <a:lnSpc>
                <a:spcPct val="100000"/>
              </a:lnSpc>
              <a:spcBef>
                <a:spcPts val="695"/>
              </a:spcBef>
            </a:pPr>
            <a:r>
              <a:rPr spc="-360" dirty="0"/>
              <a:t>REC</a:t>
            </a:r>
            <a:r>
              <a:rPr spc="-470" dirty="0"/>
              <a:t>T</a:t>
            </a:r>
            <a:r>
              <a:rPr spc="-340" dirty="0"/>
              <a:t>AL</a:t>
            </a:r>
            <a:r>
              <a:rPr spc="-150" dirty="0"/>
              <a:t> </a:t>
            </a:r>
            <a:r>
              <a:rPr spc="-370" dirty="0"/>
              <a:t>CA</a:t>
            </a:r>
            <a:r>
              <a:rPr spc="-365" dirty="0"/>
              <a:t>N</a:t>
            </a:r>
            <a:r>
              <a:rPr spc="-360" dirty="0"/>
              <a:t>CER</a:t>
            </a:r>
          </a:p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400" b="0" spc="-235" dirty="0">
                <a:latin typeface="Arial MT"/>
                <a:cs typeface="Arial MT"/>
              </a:rPr>
              <a:t>Mi</a:t>
            </a:r>
            <a:r>
              <a:rPr sz="2400" b="0" spc="-110" dirty="0">
                <a:latin typeface="Arial MT"/>
                <a:cs typeface="Arial MT"/>
              </a:rPr>
              <a:t>l</a:t>
            </a:r>
            <a:r>
              <a:rPr sz="2400" b="0" spc="-210" dirty="0">
                <a:latin typeface="Arial MT"/>
                <a:cs typeface="Arial MT"/>
              </a:rPr>
              <a:t>esto</a:t>
            </a:r>
            <a:r>
              <a:rPr sz="2400" b="0" spc="-250" dirty="0">
                <a:latin typeface="Arial MT"/>
                <a:cs typeface="Arial MT"/>
              </a:rPr>
              <a:t>n</a:t>
            </a:r>
            <a:r>
              <a:rPr sz="2400" b="0" spc="-245" dirty="0">
                <a:latin typeface="Arial MT"/>
                <a:cs typeface="Arial MT"/>
              </a:rPr>
              <a:t>e</a:t>
            </a:r>
            <a:r>
              <a:rPr sz="2400" b="0" spc="-215" dirty="0">
                <a:latin typeface="Arial MT"/>
                <a:cs typeface="Arial MT"/>
              </a:rPr>
              <a:t>s</a:t>
            </a:r>
            <a:r>
              <a:rPr sz="2400" b="0" spc="-90" dirty="0">
                <a:latin typeface="Arial MT"/>
                <a:cs typeface="Arial MT"/>
              </a:rPr>
              <a:t> </a:t>
            </a:r>
            <a:r>
              <a:rPr sz="2400" b="0" spc="-245" dirty="0">
                <a:latin typeface="Arial MT"/>
                <a:cs typeface="Arial MT"/>
              </a:rPr>
              <a:t>19</a:t>
            </a:r>
            <a:r>
              <a:rPr sz="2400" b="0" spc="-250" dirty="0">
                <a:latin typeface="Arial MT"/>
                <a:cs typeface="Arial MT"/>
              </a:rPr>
              <a:t>8</a:t>
            </a:r>
            <a:r>
              <a:rPr sz="2400" b="0" spc="-240" dirty="0">
                <a:latin typeface="Arial MT"/>
                <a:cs typeface="Arial MT"/>
              </a:rPr>
              <a:t>6</a:t>
            </a:r>
            <a:r>
              <a:rPr sz="2400" b="0" spc="-80" dirty="0">
                <a:latin typeface="Arial MT"/>
                <a:cs typeface="Arial MT"/>
              </a:rPr>
              <a:t> </a:t>
            </a:r>
            <a:r>
              <a:rPr sz="2400" b="0" spc="-145" dirty="0">
                <a:latin typeface="Arial MT"/>
                <a:cs typeface="Arial MT"/>
              </a:rPr>
              <a:t>-</a:t>
            </a:r>
            <a:r>
              <a:rPr sz="2400" b="0" spc="-125" dirty="0">
                <a:latin typeface="Arial MT"/>
                <a:cs typeface="Arial MT"/>
              </a:rPr>
              <a:t> </a:t>
            </a:r>
            <a:r>
              <a:rPr sz="2400" b="0" spc="-245" dirty="0">
                <a:latin typeface="Arial MT"/>
                <a:cs typeface="Arial MT"/>
              </a:rPr>
              <a:t>2022</a:t>
            </a:r>
            <a:endParaRPr sz="2400" dirty="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2244" y="6496608"/>
            <a:ext cx="31756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10" dirty="0">
                <a:latin typeface="Arial MT"/>
                <a:cs typeface="Arial MT"/>
              </a:rPr>
              <a:t>Modified</a:t>
            </a:r>
            <a:r>
              <a:rPr sz="1200" spc="-65" dirty="0">
                <a:latin typeface="Arial MT"/>
                <a:cs typeface="Arial MT"/>
              </a:rPr>
              <a:t> </a:t>
            </a:r>
            <a:r>
              <a:rPr sz="1200" spc="-110" dirty="0">
                <a:latin typeface="Arial MT"/>
                <a:cs typeface="Arial MT"/>
              </a:rPr>
              <a:t>from</a:t>
            </a:r>
            <a:r>
              <a:rPr sz="1200" spc="-45" dirty="0">
                <a:latin typeface="Arial MT"/>
                <a:cs typeface="Arial MT"/>
              </a:rPr>
              <a:t> </a:t>
            </a:r>
            <a:r>
              <a:rPr sz="1200" b="1" spc="-120" dirty="0">
                <a:latin typeface="Arial"/>
                <a:cs typeface="Arial"/>
              </a:rPr>
              <a:t>Papaccio</a:t>
            </a:r>
            <a:r>
              <a:rPr sz="1200" b="1" spc="-60" dirty="0">
                <a:latin typeface="Arial"/>
                <a:cs typeface="Arial"/>
              </a:rPr>
              <a:t> </a:t>
            </a:r>
            <a:r>
              <a:rPr sz="1200" b="1" spc="-100" dirty="0">
                <a:latin typeface="Arial"/>
                <a:cs typeface="Arial"/>
              </a:rPr>
              <a:t>F,</a:t>
            </a:r>
            <a:r>
              <a:rPr sz="1200" b="1" spc="-60" dirty="0">
                <a:latin typeface="Arial"/>
                <a:cs typeface="Arial"/>
              </a:rPr>
              <a:t> </a:t>
            </a:r>
            <a:r>
              <a:rPr sz="1200" b="1" spc="-100" dirty="0">
                <a:latin typeface="Arial"/>
                <a:cs typeface="Arial"/>
              </a:rPr>
              <a:t>et</a:t>
            </a:r>
            <a:r>
              <a:rPr sz="1200" b="1" spc="-60" dirty="0">
                <a:latin typeface="Arial"/>
                <a:cs typeface="Arial"/>
              </a:rPr>
              <a:t> </a:t>
            </a:r>
            <a:r>
              <a:rPr sz="1200" b="1" spc="-80" dirty="0">
                <a:latin typeface="Arial"/>
                <a:cs typeface="Arial"/>
              </a:rPr>
              <a:t>al.</a:t>
            </a:r>
            <a:r>
              <a:rPr sz="1200" b="1" spc="-60" dirty="0">
                <a:latin typeface="Arial"/>
                <a:cs typeface="Arial"/>
              </a:rPr>
              <a:t> </a:t>
            </a:r>
            <a:r>
              <a:rPr sz="1200" i="1" spc="-114" dirty="0">
                <a:latin typeface="Arial"/>
                <a:cs typeface="Arial"/>
              </a:rPr>
              <a:t>Cancers</a:t>
            </a:r>
            <a:r>
              <a:rPr sz="1200" i="1" spc="-60" dirty="0">
                <a:latin typeface="Arial"/>
                <a:cs typeface="Arial"/>
              </a:rPr>
              <a:t> </a:t>
            </a:r>
            <a:r>
              <a:rPr sz="1200" spc="-110" dirty="0">
                <a:latin typeface="Arial MT"/>
                <a:cs typeface="Arial MT"/>
              </a:rPr>
              <a:t>2020;</a:t>
            </a:r>
            <a:r>
              <a:rPr sz="1200" spc="-70" dirty="0">
                <a:latin typeface="Arial MT"/>
                <a:cs typeface="Arial MT"/>
              </a:rPr>
              <a:t> </a:t>
            </a:r>
            <a:r>
              <a:rPr sz="1200" spc="-114" dirty="0">
                <a:latin typeface="Arial MT"/>
                <a:cs typeface="Arial MT"/>
              </a:rPr>
              <a:t>12:3611</a:t>
            </a:r>
            <a:endParaRPr sz="1200">
              <a:latin typeface="Arial MT"/>
              <a:cs typeface="Arial MT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201104" y="3522726"/>
            <a:ext cx="11767185" cy="2051685"/>
            <a:chOff x="201104" y="3522726"/>
            <a:chExt cx="11767185" cy="2051685"/>
          </a:xfrm>
        </p:grpSpPr>
        <p:sp>
          <p:nvSpPr>
            <p:cNvPr id="7" name="object 7"/>
            <p:cNvSpPr/>
            <p:nvPr/>
          </p:nvSpPr>
          <p:spPr>
            <a:xfrm>
              <a:off x="10742675" y="4655058"/>
              <a:ext cx="114300" cy="919480"/>
            </a:xfrm>
            <a:custGeom>
              <a:avLst/>
              <a:gdLst/>
              <a:ahLst/>
              <a:cxnLst/>
              <a:rect l="l" t="t" r="r" b="b"/>
              <a:pathLst>
                <a:path w="114300" h="919479">
                  <a:moveTo>
                    <a:pt x="38100" y="804926"/>
                  </a:moveTo>
                  <a:lnTo>
                    <a:pt x="0" y="804926"/>
                  </a:lnTo>
                  <a:lnTo>
                    <a:pt x="57150" y="919226"/>
                  </a:lnTo>
                  <a:lnTo>
                    <a:pt x="104775" y="823976"/>
                  </a:lnTo>
                  <a:lnTo>
                    <a:pt x="38100" y="823976"/>
                  </a:lnTo>
                  <a:lnTo>
                    <a:pt x="38100" y="804926"/>
                  </a:lnTo>
                  <a:close/>
                </a:path>
                <a:path w="114300" h="919479">
                  <a:moveTo>
                    <a:pt x="76200" y="0"/>
                  </a:moveTo>
                  <a:lnTo>
                    <a:pt x="38100" y="0"/>
                  </a:lnTo>
                  <a:lnTo>
                    <a:pt x="38100" y="823976"/>
                  </a:lnTo>
                  <a:lnTo>
                    <a:pt x="76200" y="823976"/>
                  </a:lnTo>
                  <a:lnTo>
                    <a:pt x="76200" y="0"/>
                  </a:lnTo>
                  <a:close/>
                </a:path>
                <a:path w="114300" h="919479">
                  <a:moveTo>
                    <a:pt x="114300" y="804926"/>
                  </a:moveTo>
                  <a:lnTo>
                    <a:pt x="76200" y="804926"/>
                  </a:lnTo>
                  <a:lnTo>
                    <a:pt x="76200" y="823976"/>
                  </a:lnTo>
                  <a:lnTo>
                    <a:pt x="104775" y="823976"/>
                  </a:lnTo>
                  <a:lnTo>
                    <a:pt x="114300" y="80492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02692" y="3855720"/>
              <a:ext cx="11764010" cy="1059180"/>
            </a:xfrm>
            <a:custGeom>
              <a:avLst/>
              <a:gdLst/>
              <a:ahLst/>
              <a:cxnLst/>
              <a:rect l="l" t="t" r="r" b="b"/>
              <a:pathLst>
                <a:path w="11764010" h="1059179">
                  <a:moveTo>
                    <a:pt x="11234166" y="0"/>
                  </a:moveTo>
                  <a:lnTo>
                    <a:pt x="11234166" y="264794"/>
                  </a:lnTo>
                  <a:lnTo>
                    <a:pt x="0" y="264794"/>
                  </a:lnTo>
                  <a:lnTo>
                    <a:pt x="0" y="794384"/>
                  </a:lnTo>
                  <a:lnTo>
                    <a:pt x="11234166" y="794384"/>
                  </a:lnTo>
                  <a:lnTo>
                    <a:pt x="11234166" y="1059179"/>
                  </a:lnTo>
                  <a:lnTo>
                    <a:pt x="11763756" y="529589"/>
                  </a:lnTo>
                  <a:lnTo>
                    <a:pt x="1123416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02692" y="3855720"/>
              <a:ext cx="11764010" cy="1059180"/>
            </a:xfrm>
            <a:custGeom>
              <a:avLst/>
              <a:gdLst/>
              <a:ahLst/>
              <a:cxnLst/>
              <a:rect l="l" t="t" r="r" b="b"/>
              <a:pathLst>
                <a:path w="11764010" h="1059179">
                  <a:moveTo>
                    <a:pt x="0" y="264794"/>
                  </a:moveTo>
                  <a:lnTo>
                    <a:pt x="11234166" y="264794"/>
                  </a:lnTo>
                  <a:lnTo>
                    <a:pt x="11234166" y="0"/>
                  </a:lnTo>
                  <a:lnTo>
                    <a:pt x="11763756" y="529589"/>
                  </a:lnTo>
                  <a:lnTo>
                    <a:pt x="11234166" y="1059179"/>
                  </a:lnTo>
                  <a:lnTo>
                    <a:pt x="11234166" y="794384"/>
                  </a:lnTo>
                  <a:lnTo>
                    <a:pt x="0" y="794384"/>
                  </a:lnTo>
                  <a:lnTo>
                    <a:pt x="0" y="26479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958340" y="3522726"/>
              <a:ext cx="114300" cy="595630"/>
            </a:xfrm>
            <a:custGeom>
              <a:avLst/>
              <a:gdLst/>
              <a:ahLst/>
              <a:cxnLst/>
              <a:rect l="l" t="t" r="r" b="b"/>
              <a:pathLst>
                <a:path w="114300" h="595629">
                  <a:moveTo>
                    <a:pt x="76200" y="95250"/>
                  </a:moveTo>
                  <a:lnTo>
                    <a:pt x="38100" y="95250"/>
                  </a:lnTo>
                  <a:lnTo>
                    <a:pt x="38100" y="595122"/>
                  </a:lnTo>
                  <a:lnTo>
                    <a:pt x="76200" y="595122"/>
                  </a:lnTo>
                  <a:lnTo>
                    <a:pt x="76200" y="95250"/>
                  </a:lnTo>
                  <a:close/>
                </a:path>
                <a:path w="114300" h="595629">
                  <a:moveTo>
                    <a:pt x="57150" y="0"/>
                  </a:moveTo>
                  <a:lnTo>
                    <a:pt x="0" y="114300"/>
                  </a:lnTo>
                  <a:lnTo>
                    <a:pt x="38100" y="114300"/>
                  </a:lnTo>
                  <a:lnTo>
                    <a:pt x="38100" y="95250"/>
                  </a:lnTo>
                  <a:lnTo>
                    <a:pt x="104775" y="95250"/>
                  </a:lnTo>
                  <a:lnTo>
                    <a:pt x="57150" y="0"/>
                  </a:lnTo>
                  <a:close/>
                </a:path>
                <a:path w="114300" h="595629">
                  <a:moveTo>
                    <a:pt x="104775" y="95250"/>
                  </a:moveTo>
                  <a:lnTo>
                    <a:pt x="76200" y="95250"/>
                  </a:lnTo>
                  <a:lnTo>
                    <a:pt x="76200" y="114300"/>
                  </a:lnTo>
                  <a:lnTo>
                    <a:pt x="114300" y="114300"/>
                  </a:lnTo>
                  <a:lnTo>
                    <a:pt x="104775" y="9525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/>
          <p:nvPr/>
        </p:nvSpPr>
        <p:spPr>
          <a:xfrm>
            <a:off x="1127607" y="3185795"/>
            <a:ext cx="1767839" cy="187960"/>
          </a:xfrm>
          <a:custGeom>
            <a:avLst/>
            <a:gdLst/>
            <a:ahLst/>
            <a:cxnLst/>
            <a:rect l="l" t="t" r="r" b="b"/>
            <a:pathLst>
              <a:path w="1767839" h="187960">
                <a:moveTo>
                  <a:pt x="1767839" y="0"/>
                </a:moveTo>
                <a:lnTo>
                  <a:pt x="0" y="0"/>
                </a:lnTo>
                <a:lnTo>
                  <a:pt x="0" y="187451"/>
                </a:lnTo>
                <a:lnTo>
                  <a:pt x="1767839" y="187451"/>
                </a:lnTo>
                <a:lnTo>
                  <a:pt x="1767839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131824" y="2802128"/>
            <a:ext cx="18046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4615" marR="5080" indent="-8255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latin typeface="Calibri"/>
                <a:cs typeface="Calibri"/>
              </a:rPr>
              <a:t>Preoperative</a:t>
            </a:r>
            <a:r>
              <a:rPr sz="1200" b="1" spc="-5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SCRT</a:t>
            </a:r>
            <a:r>
              <a:rPr sz="1200" b="1" spc="-15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improves </a:t>
            </a:r>
            <a:r>
              <a:rPr sz="1200" b="1" spc="-26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local</a:t>
            </a:r>
            <a:r>
              <a:rPr sz="1200" b="1" spc="-1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control</a:t>
            </a:r>
            <a:r>
              <a:rPr sz="1200" b="1" spc="-3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over</a:t>
            </a:r>
            <a:r>
              <a:rPr sz="1200" b="1" spc="-1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Surgery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15060" y="3167888"/>
            <a:ext cx="18415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Calibri"/>
                <a:cs typeface="Calibri"/>
              </a:rPr>
              <a:t>(Swedish</a:t>
            </a:r>
            <a:r>
              <a:rPr sz="1200" b="1" spc="-10" dirty="0">
                <a:latin typeface="Calibri"/>
                <a:cs typeface="Calibri"/>
              </a:rPr>
              <a:t> Rectal</a:t>
            </a:r>
            <a:r>
              <a:rPr sz="1200" b="1" spc="-2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Cancer</a:t>
            </a:r>
            <a:r>
              <a:rPr sz="1200" b="1" spc="-20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Trial)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934972" y="3350767"/>
            <a:ext cx="20129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latin typeface="Calibri"/>
                <a:cs typeface="Calibri"/>
              </a:rPr>
              <a:t>[</a:t>
            </a:r>
            <a:r>
              <a:rPr sz="1200" b="1" dirty="0">
                <a:latin typeface="Calibri"/>
                <a:cs typeface="Calibri"/>
              </a:rPr>
              <a:t>2]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38960" y="4236465"/>
            <a:ext cx="3854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Calibri"/>
                <a:cs typeface="Calibri"/>
              </a:rPr>
              <a:t>1997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148059" y="3076194"/>
            <a:ext cx="114300" cy="1043940"/>
          </a:xfrm>
          <a:custGeom>
            <a:avLst/>
            <a:gdLst/>
            <a:ahLst/>
            <a:cxnLst/>
            <a:rect l="l" t="t" r="r" b="b"/>
            <a:pathLst>
              <a:path w="114300" h="1043939">
                <a:moveTo>
                  <a:pt x="76200" y="95250"/>
                </a:moveTo>
                <a:lnTo>
                  <a:pt x="38100" y="95250"/>
                </a:lnTo>
                <a:lnTo>
                  <a:pt x="38100" y="1043431"/>
                </a:lnTo>
                <a:lnTo>
                  <a:pt x="76200" y="1043431"/>
                </a:lnTo>
                <a:lnTo>
                  <a:pt x="76200" y="95250"/>
                </a:lnTo>
                <a:close/>
              </a:path>
              <a:path w="114300" h="1043939">
                <a:moveTo>
                  <a:pt x="57150" y="0"/>
                </a:moveTo>
                <a:lnTo>
                  <a:pt x="0" y="114300"/>
                </a:lnTo>
                <a:lnTo>
                  <a:pt x="38100" y="114300"/>
                </a:lnTo>
                <a:lnTo>
                  <a:pt x="38100" y="95250"/>
                </a:lnTo>
                <a:lnTo>
                  <a:pt x="104775" y="95250"/>
                </a:lnTo>
                <a:lnTo>
                  <a:pt x="57150" y="0"/>
                </a:lnTo>
                <a:close/>
              </a:path>
              <a:path w="114300" h="1043939">
                <a:moveTo>
                  <a:pt x="104775" y="95250"/>
                </a:moveTo>
                <a:lnTo>
                  <a:pt x="76200" y="95250"/>
                </a:lnTo>
                <a:lnTo>
                  <a:pt x="76200" y="114300"/>
                </a:lnTo>
                <a:lnTo>
                  <a:pt x="114300" y="114300"/>
                </a:lnTo>
                <a:lnTo>
                  <a:pt x="104775" y="952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0985754" y="4091177"/>
            <a:ext cx="3854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Calibri"/>
                <a:cs typeface="Calibri"/>
              </a:rPr>
              <a:t>2020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240771" y="2306320"/>
            <a:ext cx="1912620" cy="18796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400"/>
              </a:lnSpc>
            </a:pPr>
            <a:r>
              <a:rPr sz="1200" b="1" spc="-25" dirty="0">
                <a:latin typeface="Calibri"/>
                <a:cs typeface="Calibri"/>
              </a:rPr>
              <a:t>Total</a:t>
            </a:r>
            <a:r>
              <a:rPr sz="1200" b="1" spc="-1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Neoadjuvant</a:t>
            </a:r>
            <a:r>
              <a:rPr sz="1200" b="1" spc="-15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Therapy</a:t>
            </a:r>
            <a:r>
              <a:rPr sz="1200" b="1" spc="-15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as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659871" y="2493772"/>
            <a:ext cx="1046480" cy="18288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8890">
              <a:lnSpc>
                <a:spcPts val="1360"/>
              </a:lnSpc>
            </a:pPr>
            <a:r>
              <a:rPr sz="1200" b="1" spc="-10" dirty="0">
                <a:latin typeface="Calibri"/>
                <a:cs typeface="Calibri"/>
              </a:rPr>
              <a:t>standard</a:t>
            </a:r>
            <a:r>
              <a:rPr sz="1200" b="1" spc="-45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of</a:t>
            </a:r>
            <a:r>
              <a:rPr sz="1200" b="1" spc="-15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care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714735" y="2676651"/>
            <a:ext cx="513080" cy="18288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360"/>
              </a:lnSpc>
            </a:pPr>
            <a:r>
              <a:rPr sz="1200" b="1" spc="-5" dirty="0">
                <a:latin typeface="Calibri"/>
                <a:cs typeface="Calibri"/>
              </a:rPr>
              <a:t>R</a:t>
            </a:r>
            <a:r>
              <a:rPr sz="1200" b="1" dirty="0">
                <a:latin typeface="Calibri"/>
                <a:cs typeface="Calibri"/>
              </a:rPr>
              <a:t>A</a:t>
            </a:r>
            <a:r>
              <a:rPr sz="1200" b="1" spc="-5" dirty="0">
                <a:latin typeface="Calibri"/>
                <a:cs typeface="Calibri"/>
              </a:rPr>
              <a:t>PIDO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1238356" y="2654046"/>
            <a:ext cx="4222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Calibri"/>
                <a:cs typeface="Calibri"/>
              </a:rPr>
              <a:t>[13]</a:t>
            </a:r>
            <a:r>
              <a:rPr sz="1200" b="1" spc="-60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&amp;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659871" y="2859532"/>
            <a:ext cx="795655" cy="18288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60"/>
              </a:lnSpc>
            </a:pPr>
            <a:r>
              <a:rPr sz="1200" b="1" spc="-5" dirty="0">
                <a:latin typeface="Calibri"/>
                <a:cs typeface="Calibri"/>
              </a:rPr>
              <a:t>PRODIGE</a:t>
            </a:r>
            <a:r>
              <a:rPr sz="1200" b="1" spc="-45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23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1444096" y="2836926"/>
            <a:ext cx="2794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latin typeface="Calibri"/>
                <a:cs typeface="Calibri"/>
              </a:rPr>
              <a:t>[</a:t>
            </a:r>
            <a:r>
              <a:rPr sz="1200" b="1" dirty="0">
                <a:latin typeface="Calibri"/>
                <a:cs typeface="Calibri"/>
              </a:rPr>
              <a:t>1</a:t>
            </a:r>
            <a:r>
              <a:rPr sz="1200" b="1" spc="5" dirty="0">
                <a:latin typeface="Calibri"/>
                <a:cs typeface="Calibri"/>
              </a:rPr>
              <a:t>4</a:t>
            </a:r>
            <a:r>
              <a:rPr sz="1200" b="1" dirty="0">
                <a:latin typeface="Calibri"/>
                <a:cs typeface="Calibri"/>
              </a:rPr>
              <a:t>]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0199878" y="4101846"/>
            <a:ext cx="3854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Calibri"/>
                <a:cs typeface="Calibri"/>
              </a:rPr>
              <a:t>2018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0338816" y="3856482"/>
            <a:ext cx="114300" cy="264795"/>
          </a:xfrm>
          <a:custGeom>
            <a:avLst/>
            <a:gdLst/>
            <a:ahLst/>
            <a:cxnLst/>
            <a:rect l="l" t="t" r="r" b="b"/>
            <a:pathLst>
              <a:path w="114300" h="264795">
                <a:moveTo>
                  <a:pt x="76200" y="95250"/>
                </a:moveTo>
                <a:lnTo>
                  <a:pt x="38100" y="95250"/>
                </a:lnTo>
                <a:lnTo>
                  <a:pt x="38100" y="264795"/>
                </a:lnTo>
                <a:lnTo>
                  <a:pt x="76200" y="264795"/>
                </a:lnTo>
                <a:lnTo>
                  <a:pt x="76200" y="95250"/>
                </a:lnTo>
                <a:close/>
              </a:path>
              <a:path w="114300" h="264795">
                <a:moveTo>
                  <a:pt x="57150" y="0"/>
                </a:moveTo>
                <a:lnTo>
                  <a:pt x="0" y="114300"/>
                </a:lnTo>
                <a:lnTo>
                  <a:pt x="38100" y="114300"/>
                </a:lnTo>
                <a:lnTo>
                  <a:pt x="38100" y="95250"/>
                </a:lnTo>
                <a:lnTo>
                  <a:pt x="104775" y="95250"/>
                </a:lnTo>
                <a:lnTo>
                  <a:pt x="57150" y="0"/>
                </a:lnTo>
                <a:close/>
              </a:path>
              <a:path w="114300" h="264795">
                <a:moveTo>
                  <a:pt x="104775" y="95250"/>
                </a:moveTo>
                <a:lnTo>
                  <a:pt x="76200" y="95250"/>
                </a:lnTo>
                <a:lnTo>
                  <a:pt x="76200" y="114300"/>
                </a:lnTo>
                <a:lnTo>
                  <a:pt x="114300" y="114300"/>
                </a:lnTo>
                <a:lnTo>
                  <a:pt x="104775" y="952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9766807" y="3507104"/>
            <a:ext cx="1003300" cy="187960"/>
          </a:xfrm>
          <a:prstGeom prst="rect">
            <a:avLst/>
          </a:prstGeom>
          <a:solidFill>
            <a:srgbClr val="00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400"/>
              </a:lnSpc>
            </a:pPr>
            <a:r>
              <a:rPr sz="1200" b="1" spc="-20" dirty="0">
                <a:latin typeface="Calibri"/>
                <a:cs typeface="Calibri"/>
              </a:rPr>
              <a:t>Watch</a:t>
            </a:r>
            <a:r>
              <a:rPr sz="1200" b="1" spc="-35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and</a:t>
            </a:r>
            <a:r>
              <a:rPr sz="1200" b="1" spc="-2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wait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859771" y="3694557"/>
            <a:ext cx="553720" cy="182880"/>
          </a:xfrm>
          <a:prstGeom prst="rect">
            <a:avLst/>
          </a:prstGeom>
          <a:solidFill>
            <a:srgbClr val="00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365"/>
              </a:lnSpc>
            </a:pPr>
            <a:r>
              <a:rPr sz="1200" b="1" spc="-10" dirty="0">
                <a:latin typeface="Calibri"/>
                <a:cs typeface="Calibri"/>
              </a:rPr>
              <a:t>Strategy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0401681" y="3672332"/>
            <a:ext cx="2794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latin typeface="Calibri"/>
                <a:cs typeface="Calibri"/>
              </a:rPr>
              <a:t>[</a:t>
            </a:r>
            <a:r>
              <a:rPr sz="1200" b="1" dirty="0">
                <a:latin typeface="Calibri"/>
                <a:cs typeface="Calibri"/>
              </a:rPr>
              <a:t>1</a:t>
            </a:r>
            <a:r>
              <a:rPr sz="1200" b="1" spc="5" dirty="0">
                <a:latin typeface="Calibri"/>
                <a:cs typeface="Calibri"/>
              </a:rPr>
              <a:t>1</a:t>
            </a:r>
            <a:r>
              <a:rPr sz="1200" b="1" dirty="0">
                <a:latin typeface="Calibri"/>
                <a:cs typeface="Calibri"/>
              </a:rPr>
              <a:t>]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062476" y="4239259"/>
            <a:ext cx="3854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Calibri"/>
                <a:cs typeface="Calibri"/>
              </a:rPr>
              <a:t>2001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852542" y="4091177"/>
            <a:ext cx="3854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Calibri"/>
                <a:cs typeface="Calibri"/>
              </a:rPr>
              <a:t>2004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4948428" y="2544317"/>
            <a:ext cx="114300" cy="1574165"/>
          </a:xfrm>
          <a:custGeom>
            <a:avLst/>
            <a:gdLst/>
            <a:ahLst/>
            <a:cxnLst/>
            <a:rect l="l" t="t" r="r" b="b"/>
            <a:pathLst>
              <a:path w="114300" h="1574164">
                <a:moveTo>
                  <a:pt x="76200" y="95250"/>
                </a:moveTo>
                <a:lnTo>
                  <a:pt x="38100" y="95250"/>
                </a:lnTo>
                <a:lnTo>
                  <a:pt x="38100" y="1573657"/>
                </a:lnTo>
                <a:lnTo>
                  <a:pt x="76200" y="1573657"/>
                </a:lnTo>
                <a:lnTo>
                  <a:pt x="76200" y="95250"/>
                </a:lnTo>
                <a:close/>
              </a:path>
              <a:path w="114300" h="1574164">
                <a:moveTo>
                  <a:pt x="57150" y="0"/>
                </a:moveTo>
                <a:lnTo>
                  <a:pt x="0" y="114300"/>
                </a:lnTo>
                <a:lnTo>
                  <a:pt x="38100" y="114300"/>
                </a:lnTo>
                <a:lnTo>
                  <a:pt x="38100" y="95250"/>
                </a:lnTo>
                <a:lnTo>
                  <a:pt x="104775" y="95250"/>
                </a:lnTo>
                <a:lnTo>
                  <a:pt x="57150" y="0"/>
                </a:lnTo>
                <a:close/>
              </a:path>
              <a:path w="114300" h="1574164">
                <a:moveTo>
                  <a:pt x="104775" y="95250"/>
                </a:moveTo>
                <a:lnTo>
                  <a:pt x="76200" y="95250"/>
                </a:lnTo>
                <a:lnTo>
                  <a:pt x="76200" y="114300"/>
                </a:lnTo>
                <a:lnTo>
                  <a:pt x="114300" y="114300"/>
                </a:lnTo>
                <a:lnTo>
                  <a:pt x="104775" y="952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3999103" y="1931289"/>
            <a:ext cx="2121535" cy="5537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635" rIns="0" bIns="0" rtlCol="0">
            <a:spAutoFit/>
          </a:bodyPr>
          <a:lstStyle/>
          <a:p>
            <a:pPr marR="15240" indent="-2540" algn="ctr">
              <a:lnSpc>
                <a:spcPts val="1440"/>
              </a:lnSpc>
              <a:spcBef>
                <a:spcPts val="5"/>
              </a:spcBef>
            </a:pPr>
            <a:r>
              <a:rPr sz="1200" b="1" spc="-10" dirty="0">
                <a:latin typeface="Calibri"/>
                <a:cs typeface="Calibri"/>
              </a:rPr>
              <a:t>Preoperative CRT</a:t>
            </a:r>
            <a:r>
              <a:rPr sz="1200" b="1" spc="-5" dirty="0">
                <a:latin typeface="Calibri"/>
                <a:cs typeface="Calibri"/>
              </a:rPr>
              <a:t> improves local </a:t>
            </a:r>
            <a:r>
              <a:rPr sz="1200" b="1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control over </a:t>
            </a:r>
            <a:r>
              <a:rPr sz="1200" b="1" spc="-10" dirty="0">
                <a:latin typeface="Calibri"/>
                <a:cs typeface="Calibri"/>
              </a:rPr>
              <a:t>Postoperative CRT </a:t>
            </a:r>
            <a:r>
              <a:rPr sz="1200" b="1" spc="-5" dirty="0">
                <a:latin typeface="Calibri"/>
                <a:cs typeface="Calibri"/>
              </a:rPr>
              <a:t> (German</a:t>
            </a:r>
            <a:r>
              <a:rPr sz="1200" b="1" spc="-10" dirty="0">
                <a:latin typeface="Calibri"/>
                <a:cs typeface="Calibri"/>
              </a:rPr>
              <a:t> Rectal </a:t>
            </a:r>
            <a:r>
              <a:rPr sz="1200" b="1" spc="-5" dirty="0">
                <a:latin typeface="Calibri"/>
                <a:cs typeface="Calibri"/>
              </a:rPr>
              <a:t>Cancer</a:t>
            </a:r>
            <a:r>
              <a:rPr sz="1200" b="1" spc="-1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Study)</a:t>
            </a:r>
            <a:r>
              <a:rPr sz="1200" b="1" spc="5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[4]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904990" y="4385817"/>
            <a:ext cx="3854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Calibri"/>
                <a:cs typeface="Calibri"/>
              </a:rPr>
              <a:t>2009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5526024" y="4641341"/>
            <a:ext cx="1621790" cy="603250"/>
          </a:xfrm>
          <a:custGeom>
            <a:avLst/>
            <a:gdLst/>
            <a:ahLst/>
            <a:cxnLst/>
            <a:rect l="l" t="t" r="r" b="b"/>
            <a:pathLst>
              <a:path w="1621790" h="603250">
                <a:moveTo>
                  <a:pt x="114300" y="488442"/>
                </a:moveTo>
                <a:lnTo>
                  <a:pt x="76200" y="488442"/>
                </a:lnTo>
                <a:lnTo>
                  <a:pt x="76200" y="7620"/>
                </a:lnTo>
                <a:lnTo>
                  <a:pt x="38100" y="7620"/>
                </a:lnTo>
                <a:lnTo>
                  <a:pt x="38100" y="488442"/>
                </a:lnTo>
                <a:lnTo>
                  <a:pt x="0" y="488442"/>
                </a:lnTo>
                <a:lnTo>
                  <a:pt x="57150" y="602742"/>
                </a:lnTo>
                <a:lnTo>
                  <a:pt x="104775" y="507492"/>
                </a:lnTo>
                <a:lnTo>
                  <a:pt x="114300" y="488442"/>
                </a:lnTo>
                <a:close/>
              </a:path>
              <a:path w="1621790" h="603250">
                <a:moveTo>
                  <a:pt x="1621536" y="480822"/>
                </a:moveTo>
                <a:lnTo>
                  <a:pt x="1583436" y="480822"/>
                </a:lnTo>
                <a:lnTo>
                  <a:pt x="1583436" y="0"/>
                </a:lnTo>
                <a:lnTo>
                  <a:pt x="1545336" y="0"/>
                </a:lnTo>
                <a:lnTo>
                  <a:pt x="1545336" y="480822"/>
                </a:lnTo>
                <a:lnTo>
                  <a:pt x="1507236" y="480822"/>
                </a:lnTo>
                <a:lnTo>
                  <a:pt x="1564386" y="595122"/>
                </a:lnTo>
                <a:lnTo>
                  <a:pt x="1612011" y="499872"/>
                </a:lnTo>
                <a:lnTo>
                  <a:pt x="1621536" y="4808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6449821" y="5299328"/>
            <a:ext cx="1228725" cy="18796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400"/>
              </a:lnSpc>
            </a:pPr>
            <a:r>
              <a:rPr sz="1200" b="1" spc="-10" dirty="0">
                <a:latin typeface="Calibri"/>
                <a:cs typeface="Calibri"/>
              </a:rPr>
              <a:t>Preoperative</a:t>
            </a:r>
            <a:r>
              <a:rPr sz="1200" b="1" spc="-40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SCRT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200647" y="5486780"/>
            <a:ext cx="1703070" cy="18288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65"/>
              </a:lnSpc>
            </a:pPr>
            <a:r>
              <a:rPr sz="1200" b="1" spc="-5" dirty="0">
                <a:latin typeface="Calibri"/>
                <a:cs typeface="Calibri"/>
              </a:rPr>
              <a:t>improves</a:t>
            </a:r>
            <a:r>
              <a:rPr sz="1200" b="1" spc="-25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local</a:t>
            </a:r>
            <a:r>
              <a:rPr sz="1200" b="1" spc="-1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control</a:t>
            </a:r>
            <a:r>
              <a:rPr sz="1200" b="1" spc="-3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and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295897" y="5669610"/>
            <a:ext cx="1499870" cy="18288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370"/>
              </a:lnSpc>
            </a:pPr>
            <a:r>
              <a:rPr sz="1200" b="1" spc="-10" dirty="0">
                <a:latin typeface="Calibri"/>
                <a:cs typeface="Calibri"/>
              </a:rPr>
              <a:t>DFS over postoperative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200647" y="5852490"/>
            <a:ext cx="1400810" cy="18288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0795">
              <a:lnSpc>
                <a:spcPts val="1370"/>
              </a:lnSpc>
            </a:pPr>
            <a:r>
              <a:rPr sz="1200" b="1" spc="-5" dirty="0">
                <a:latin typeface="Calibri"/>
                <a:cs typeface="Calibri"/>
              </a:rPr>
              <a:t>treatment</a:t>
            </a:r>
            <a:r>
              <a:rPr sz="1200" b="1" spc="-50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(MRC</a:t>
            </a:r>
            <a:r>
              <a:rPr sz="1200" b="1" spc="-25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CR07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7576566" y="5830620"/>
            <a:ext cx="2851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Calibri"/>
                <a:cs typeface="Calibri"/>
              </a:rPr>
              <a:t>)</a:t>
            </a:r>
            <a:r>
              <a:rPr sz="1200" b="1" spc="-6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[8]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386578" y="4406646"/>
            <a:ext cx="3854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Calibri"/>
                <a:cs typeface="Calibri"/>
              </a:rPr>
              <a:t>2005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387341" y="5302122"/>
            <a:ext cx="157988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270" algn="ctr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Calibri"/>
                <a:cs typeface="Calibri"/>
              </a:rPr>
              <a:t>Adjuvant CT </a:t>
            </a:r>
            <a:r>
              <a:rPr sz="1200" b="1" dirty="0">
                <a:latin typeface="Calibri"/>
                <a:cs typeface="Calibri"/>
              </a:rPr>
              <a:t>does not </a:t>
            </a:r>
            <a:r>
              <a:rPr sz="1200" b="1" spc="5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improve</a:t>
            </a:r>
            <a:r>
              <a:rPr sz="1200" b="1" spc="-35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outcomes</a:t>
            </a:r>
            <a:r>
              <a:rPr sz="1200" b="1" spc="229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after </a:t>
            </a:r>
            <a:r>
              <a:rPr sz="1200" b="1" spc="-260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CRT</a:t>
            </a:r>
            <a:r>
              <a:rPr sz="1200" b="1" spc="-5" dirty="0">
                <a:latin typeface="Calibri"/>
                <a:cs typeface="Calibri"/>
              </a:rPr>
              <a:t> (EORTC22921)</a:t>
            </a:r>
            <a:endParaRPr sz="1200">
              <a:latin typeface="Calibri"/>
              <a:cs typeface="Calibri"/>
            </a:endParaRPr>
          </a:p>
          <a:p>
            <a:pPr marL="38100" algn="ctr">
              <a:lnSpc>
                <a:spcPct val="100000"/>
              </a:lnSpc>
            </a:pPr>
            <a:r>
              <a:rPr sz="1200" b="1" spc="-5" dirty="0">
                <a:latin typeface="Calibri"/>
                <a:cs typeface="Calibri"/>
              </a:rPr>
              <a:t>[5]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8030336" y="4388611"/>
            <a:ext cx="3854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Calibri"/>
                <a:cs typeface="Calibri"/>
              </a:rPr>
              <a:t>2012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8168640" y="4648961"/>
            <a:ext cx="114300" cy="595630"/>
          </a:xfrm>
          <a:custGeom>
            <a:avLst/>
            <a:gdLst/>
            <a:ahLst/>
            <a:cxnLst/>
            <a:rect l="l" t="t" r="r" b="b"/>
            <a:pathLst>
              <a:path w="114300" h="595629">
                <a:moveTo>
                  <a:pt x="38100" y="480821"/>
                </a:moveTo>
                <a:lnTo>
                  <a:pt x="0" y="480821"/>
                </a:lnTo>
                <a:lnTo>
                  <a:pt x="57150" y="595122"/>
                </a:lnTo>
                <a:lnTo>
                  <a:pt x="104775" y="499871"/>
                </a:lnTo>
                <a:lnTo>
                  <a:pt x="38100" y="499871"/>
                </a:lnTo>
                <a:lnTo>
                  <a:pt x="38100" y="480821"/>
                </a:lnTo>
                <a:close/>
              </a:path>
              <a:path w="114300" h="595629">
                <a:moveTo>
                  <a:pt x="76200" y="0"/>
                </a:moveTo>
                <a:lnTo>
                  <a:pt x="38100" y="0"/>
                </a:lnTo>
                <a:lnTo>
                  <a:pt x="38100" y="499871"/>
                </a:lnTo>
                <a:lnTo>
                  <a:pt x="76200" y="499871"/>
                </a:lnTo>
                <a:lnTo>
                  <a:pt x="76200" y="0"/>
                </a:lnTo>
                <a:close/>
              </a:path>
              <a:path w="114300" h="595629">
                <a:moveTo>
                  <a:pt x="114300" y="480821"/>
                </a:moveTo>
                <a:lnTo>
                  <a:pt x="76200" y="480821"/>
                </a:lnTo>
                <a:lnTo>
                  <a:pt x="76200" y="499871"/>
                </a:lnTo>
                <a:lnTo>
                  <a:pt x="104775" y="499871"/>
                </a:lnTo>
                <a:lnTo>
                  <a:pt x="114300" y="48082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8116569" y="5325236"/>
            <a:ext cx="1581150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Calibri"/>
                <a:cs typeface="Calibri"/>
              </a:rPr>
              <a:t>Incorporating </a:t>
            </a:r>
            <a:r>
              <a:rPr sz="1200" b="1" spc="-10" dirty="0">
                <a:latin typeface="Calibri"/>
                <a:cs typeface="Calibri"/>
              </a:rPr>
              <a:t>oxaliplatin </a:t>
            </a:r>
            <a:r>
              <a:rPr sz="1200" b="1" spc="-26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into </a:t>
            </a:r>
            <a:r>
              <a:rPr sz="1200" b="1" dirty="0">
                <a:latin typeface="Calibri"/>
                <a:cs typeface="Calibri"/>
              </a:rPr>
              <a:t>both </a:t>
            </a:r>
            <a:r>
              <a:rPr sz="1200" b="1" spc="-5" dirty="0">
                <a:latin typeface="Calibri"/>
                <a:cs typeface="Calibri"/>
              </a:rPr>
              <a:t>pre and </a:t>
            </a:r>
            <a:r>
              <a:rPr sz="1200" b="1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postoperative </a:t>
            </a:r>
            <a:r>
              <a:rPr sz="1200" b="1" spc="-5" dirty="0">
                <a:latin typeface="Calibri"/>
                <a:cs typeface="Calibri"/>
              </a:rPr>
              <a:t>setting </a:t>
            </a:r>
            <a:r>
              <a:rPr sz="1200" b="1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improves </a:t>
            </a:r>
            <a:r>
              <a:rPr sz="1200" b="1" spc="-10" dirty="0">
                <a:latin typeface="Calibri"/>
                <a:cs typeface="Calibri"/>
              </a:rPr>
              <a:t>DFS </a:t>
            </a:r>
            <a:r>
              <a:rPr sz="1200" b="1" spc="-5" dirty="0">
                <a:latin typeface="Calibri"/>
                <a:cs typeface="Calibri"/>
              </a:rPr>
              <a:t> </a:t>
            </a:r>
            <a:r>
              <a:rPr sz="1200" b="1" spc="-15" dirty="0">
                <a:latin typeface="Calibri"/>
                <a:cs typeface="Calibri"/>
              </a:rPr>
              <a:t>(CAO/ARO/AIO</a:t>
            </a:r>
            <a:r>
              <a:rPr sz="1200" b="1" spc="-50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04)</a:t>
            </a:r>
            <a:r>
              <a:rPr sz="1200" b="1" spc="5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[9]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8941054" y="4083558"/>
            <a:ext cx="3854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Calibri"/>
                <a:cs typeface="Calibri"/>
              </a:rPr>
              <a:t>2014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46" name="object 46"/>
          <p:cNvGrpSpPr/>
          <p:nvPr/>
        </p:nvGrpSpPr>
        <p:grpSpPr>
          <a:xfrm>
            <a:off x="321792" y="3233292"/>
            <a:ext cx="8848725" cy="899794"/>
            <a:chOff x="321792" y="3233292"/>
            <a:chExt cx="8848725" cy="899794"/>
          </a:xfrm>
        </p:grpSpPr>
        <p:sp>
          <p:nvSpPr>
            <p:cNvPr id="47" name="object 47"/>
            <p:cNvSpPr/>
            <p:nvPr/>
          </p:nvSpPr>
          <p:spPr>
            <a:xfrm>
              <a:off x="536448" y="3536441"/>
              <a:ext cx="8633460" cy="596900"/>
            </a:xfrm>
            <a:custGeom>
              <a:avLst/>
              <a:gdLst/>
              <a:ahLst/>
              <a:cxnLst/>
              <a:rect l="l" t="t" r="r" b="b"/>
              <a:pathLst>
                <a:path w="8633460" h="596900">
                  <a:moveTo>
                    <a:pt x="114300" y="114300"/>
                  </a:moveTo>
                  <a:lnTo>
                    <a:pt x="104775" y="95250"/>
                  </a:lnTo>
                  <a:lnTo>
                    <a:pt x="57150" y="0"/>
                  </a:lnTo>
                  <a:lnTo>
                    <a:pt x="0" y="114300"/>
                  </a:lnTo>
                  <a:lnTo>
                    <a:pt x="38100" y="114300"/>
                  </a:lnTo>
                  <a:lnTo>
                    <a:pt x="38100" y="595122"/>
                  </a:lnTo>
                  <a:lnTo>
                    <a:pt x="76200" y="595122"/>
                  </a:lnTo>
                  <a:lnTo>
                    <a:pt x="76200" y="114300"/>
                  </a:lnTo>
                  <a:lnTo>
                    <a:pt x="114300" y="114300"/>
                  </a:lnTo>
                  <a:close/>
                </a:path>
                <a:path w="8633460" h="596900">
                  <a:moveTo>
                    <a:pt x="8633460" y="115824"/>
                  </a:moveTo>
                  <a:lnTo>
                    <a:pt x="8623935" y="96774"/>
                  </a:lnTo>
                  <a:lnTo>
                    <a:pt x="8576310" y="1524"/>
                  </a:lnTo>
                  <a:lnTo>
                    <a:pt x="8519160" y="115824"/>
                  </a:lnTo>
                  <a:lnTo>
                    <a:pt x="8557260" y="115824"/>
                  </a:lnTo>
                  <a:lnTo>
                    <a:pt x="8557260" y="596646"/>
                  </a:lnTo>
                  <a:lnTo>
                    <a:pt x="8595360" y="596646"/>
                  </a:lnTo>
                  <a:lnTo>
                    <a:pt x="8595360" y="115824"/>
                  </a:lnTo>
                  <a:lnTo>
                    <a:pt x="8633460" y="11582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321792" y="3233292"/>
              <a:ext cx="318770" cy="187960"/>
            </a:xfrm>
            <a:custGeom>
              <a:avLst/>
              <a:gdLst/>
              <a:ahLst/>
              <a:cxnLst/>
              <a:rect l="l" t="t" r="r" b="b"/>
              <a:pathLst>
                <a:path w="318770" h="187960">
                  <a:moveTo>
                    <a:pt x="318516" y="0"/>
                  </a:moveTo>
                  <a:lnTo>
                    <a:pt x="0" y="0"/>
                  </a:lnTo>
                  <a:lnTo>
                    <a:pt x="0" y="187451"/>
                  </a:lnTo>
                  <a:lnTo>
                    <a:pt x="318516" y="187451"/>
                  </a:lnTo>
                  <a:lnTo>
                    <a:pt x="318516" y="0"/>
                  </a:lnTo>
                  <a:close/>
                </a:path>
              </a:pathLst>
            </a:custGeom>
            <a:solidFill>
              <a:srgbClr val="00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9" name="object 49"/>
          <p:cNvSpPr txBox="1"/>
          <p:nvPr/>
        </p:nvSpPr>
        <p:spPr>
          <a:xfrm>
            <a:off x="8535161" y="2555494"/>
            <a:ext cx="1158240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3810" algn="ctr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Calibri"/>
                <a:cs typeface="Calibri"/>
              </a:rPr>
              <a:t>The addition of </a:t>
            </a:r>
            <a:r>
              <a:rPr sz="1200" b="1" spc="5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oxaliplatin </a:t>
            </a:r>
            <a:r>
              <a:rPr sz="1200" b="1" spc="-5" dirty="0">
                <a:latin typeface="Calibri"/>
                <a:cs typeface="Calibri"/>
              </a:rPr>
              <a:t>to </a:t>
            </a:r>
            <a:r>
              <a:rPr sz="1200" b="1" spc="-10" dirty="0">
                <a:latin typeface="Calibri"/>
                <a:cs typeface="Calibri"/>
              </a:rPr>
              <a:t>CRT </a:t>
            </a:r>
            <a:r>
              <a:rPr sz="1200" b="1" spc="-260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does not </a:t>
            </a:r>
            <a:r>
              <a:rPr sz="1200" b="1" spc="-5" dirty="0">
                <a:latin typeface="Calibri"/>
                <a:cs typeface="Calibri"/>
              </a:rPr>
              <a:t>improve </a:t>
            </a:r>
            <a:r>
              <a:rPr sz="1200" b="1" spc="-260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o</a:t>
            </a:r>
            <a:r>
              <a:rPr sz="1200" b="1" spc="5" dirty="0">
                <a:latin typeface="Calibri"/>
                <a:cs typeface="Calibri"/>
              </a:rPr>
              <a:t>u</a:t>
            </a:r>
            <a:r>
              <a:rPr sz="1200" b="1" spc="-10" dirty="0">
                <a:latin typeface="Calibri"/>
                <a:cs typeface="Calibri"/>
              </a:rPr>
              <a:t>t</a:t>
            </a:r>
            <a:r>
              <a:rPr sz="1200" b="1" spc="-5" dirty="0">
                <a:latin typeface="Calibri"/>
                <a:cs typeface="Calibri"/>
              </a:rPr>
              <a:t>c</a:t>
            </a:r>
            <a:r>
              <a:rPr sz="1200" b="1" dirty="0">
                <a:latin typeface="Calibri"/>
                <a:cs typeface="Calibri"/>
              </a:rPr>
              <a:t>o</a:t>
            </a:r>
            <a:r>
              <a:rPr sz="1200" b="1" spc="-5" dirty="0">
                <a:latin typeface="Calibri"/>
                <a:cs typeface="Calibri"/>
              </a:rPr>
              <a:t>me</a:t>
            </a:r>
            <a:r>
              <a:rPr sz="1200" b="1" dirty="0">
                <a:latin typeface="Calibri"/>
                <a:cs typeface="Calibri"/>
              </a:rPr>
              <a:t>s</a:t>
            </a:r>
            <a:r>
              <a:rPr sz="1200" b="1" spc="-20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(N</a:t>
            </a:r>
            <a:r>
              <a:rPr sz="1200" b="1" spc="-20" dirty="0">
                <a:latin typeface="Calibri"/>
                <a:cs typeface="Calibri"/>
              </a:rPr>
              <a:t>S</a:t>
            </a:r>
            <a:r>
              <a:rPr sz="1200" b="1" dirty="0">
                <a:latin typeface="Calibri"/>
                <a:cs typeface="Calibri"/>
              </a:rPr>
              <a:t>ABP  R04)</a:t>
            </a:r>
            <a:r>
              <a:rPr sz="1200" b="1" spc="-10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[10]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309168" y="3215385"/>
            <a:ext cx="5200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Calibri"/>
                <a:cs typeface="Calibri"/>
              </a:rPr>
              <a:t>TME</a:t>
            </a:r>
            <a:r>
              <a:rPr sz="1200" b="1" spc="-55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[1]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17068" y="4097782"/>
            <a:ext cx="3854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Calibri"/>
                <a:cs typeface="Calibri"/>
              </a:rPr>
              <a:t>1986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7519796" y="4089272"/>
            <a:ext cx="3854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Calibri"/>
                <a:cs typeface="Calibri"/>
              </a:rPr>
              <a:t>2011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6017767" y="4693030"/>
            <a:ext cx="114300" cy="1426845"/>
          </a:xfrm>
          <a:custGeom>
            <a:avLst/>
            <a:gdLst/>
            <a:ahLst/>
            <a:cxnLst/>
            <a:rect l="l" t="t" r="r" b="b"/>
            <a:pathLst>
              <a:path w="114300" h="1426845">
                <a:moveTo>
                  <a:pt x="0" y="1311465"/>
                </a:moveTo>
                <a:lnTo>
                  <a:pt x="56134" y="1426235"/>
                </a:lnTo>
                <a:lnTo>
                  <a:pt x="104620" y="1331150"/>
                </a:lnTo>
                <a:lnTo>
                  <a:pt x="75946" y="1331150"/>
                </a:lnTo>
                <a:lnTo>
                  <a:pt x="37846" y="1330833"/>
                </a:lnTo>
                <a:lnTo>
                  <a:pt x="38005" y="1311782"/>
                </a:lnTo>
                <a:lnTo>
                  <a:pt x="0" y="1311465"/>
                </a:lnTo>
                <a:close/>
              </a:path>
              <a:path w="114300" h="1426845">
                <a:moveTo>
                  <a:pt x="38005" y="1311782"/>
                </a:moveTo>
                <a:lnTo>
                  <a:pt x="37846" y="1330833"/>
                </a:lnTo>
                <a:lnTo>
                  <a:pt x="75946" y="1331150"/>
                </a:lnTo>
                <a:lnTo>
                  <a:pt x="76105" y="1312100"/>
                </a:lnTo>
                <a:lnTo>
                  <a:pt x="38005" y="1311782"/>
                </a:lnTo>
                <a:close/>
              </a:path>
              <a:path w="114300" h="1426845">
                <a:moveTo>
                  <a:pt x="76105" y="1312100"/>
                </a:moveTo>
                <a:lnTo>
                  <a:pt x="75946" y="1331150"/>
                </a:lnTo>
                <a:lnTo>
                  <a:pt x="104620" y="1331150"/>
                </a:lnTo>
                <a:lnTo>
                  <a:pt x="114173" y="1312418"/>
                </a:lnTo>
                <a:lnTo>
                  <a:pt x="76105" y="1312100"/>
                </a:lnTo>
                <a:close/>
              </a:path>
              <a:path w="114300" h="1426845">
                <a:moveTo>
                  <a:pt x="49022" y="0"/>
                </a:moveTo>
                <a:lnTo>
                  <a:pt x="38005" y="1311782"/>
                </a:lnTo>
                <a:lnTo>
                  <a:pt x="76105" y="1312100"/>
                </a:lnTo>
                <a:lnTo>
                  <a:pt x="87122" y="254"/>
                </a:lnTo>
                <a:lnTo>
                  <a:pt x="4902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5640070" y="6225044"/>
            <a:ext cx="1137285" cy="187960"/>
          </a:xfrm>
          <a:custGeom>
            <a:avLst/>
            <a:gdLst/>
            <a:ahLst/>
            <a:cxnLst/>
            <a:rect l="l" t="t" r="r" b="b"/>
            <a:pathLst>
              <a:path w="1137284" h="187960">
                <a:moveTo>
                  <a:pt x="1136903" y="0"/>
                </a:moveTo>
                <a:lnTo>
                  <a:pt x="0" y="0"/>
                </a:lnTo>
                <a:lnTo>
                  <a:pt x="0" y="187451"/>
                </a:lnTo>
                <a:lnTo>
                  <a:pt x="1136903" y="187451"/>
                </a:lnTo>
                <a:lnTo>
                  <a:pt x="1136903" y="0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 txBox="1"/>
          <p:nvPr/>
        </p:nvSpPr>
        <p:spPr>
          <a:xfrm>
            <a:off x="5640070" y="6225044"/>
            <a:ext cx="1149985" cy="187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405"/>
              </a:lnSpc>
            </a:pPr>
            <a:r>
              <a:rPr sz="1200" b="1" spc="-5" dirty="0">
                <a:latin typeface="Calibri"/>
                <a:cs typeface="Calibri"/>
              </a:rPr>
              <a:t>MRI</a:t>
            </a:r>
            <a:r>
              <a:rPr sz="1200" b="1" spc="-2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predicts</a:t>
            </a:r>
            <a:r>
              <a:rPr sz="1200" b="1" spc="-5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CRM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5737605" y="6412496"/>
            <a:ext cx="739775" cy="182880"/>
          </a:xfrm>
          <a:prstGeom prst="rect">
            <a:avLst/>
          </a:prstGeom>
          <a:solidFill>
            <a:srgbClr val="00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370"/>
              </a:lnSpc>
            </a:pPr>
            <a:r>
              <a:rPr sz="1200" b="1" dirty="0">
                <a:latin typeface="Calibri"/>
                <a:cs typeface="Calibri"/>
              </a:rPr>
              <a:t>(</a:t>
            </a:r>
            <a:r>
              <a:rPr sz="1200" b="1" spc="-10" dirty="0">
                <a:latin typeface="Calibri"/>
                <a:cs typeface="Calibri"/>
              </a:rPr>
              <a:t>M</a:t>
            </a:r>
            <a:r>
              <a:rPr sz="1200" b="1" dirty="0">
                <a:latin typeface="Calibri"/>
                <a:cs typeface="Calibri"/>
              </a:rPr>
              <a:t>E</a:t>
            </a:r>
            <a:r>
              <a:rPr sz="1200" b="1" spc="-15" dirty="0">
                <a:latin typeface="Calibri"/>
                <a:cs typeface="Calibri"/>
              </a:rPr>
              <a:t>R</a:t>
            </a:r>
            <a:r>
              <a:rPr sz="1200" b="1" spc="-5" dirty="0">
                <a:latin typeface="Calibri"/>
                <a:cs typeface="Calibri"/>
              </a:rPr>
              <a:t>CU</a:t>
            </a:r>
            <a:r>
              <a:rPr sz="1200" b="1" spc="-35" dirty="0">
                <a:latin typeface="Calibri"/>
                <a:cs typeface="Calibri"/>
              </a:rPr>
              <a:t>R</a:t>
            </a:r>
            <a:r>
              <a:rPr sz="1200" b="1" dirty="0">
                <a:latin typeface="Calibri"/>
                <a:cs typeface="Calibri"/>
              </a:rPr>
              <a:t>Y)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6492366" y="6390843"/>
            <a:ext cx="20129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latin typeface="Calibri"/>
                <a:cs typeface="Calibri"/>
              </a:rPr>
              <a:t>[</a:t>
            </a:r>
            <a:r>
              <a:rPr sz="1200" b="1" dirty="0">
                <a:latin typeface="Calibri"/>
                <a:cs typeface="Calibri"/>
              </a:rPr>
              <a:t>7]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10209403" y="5655055"/>
            <a:ext cx="1723389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latin typeface="Calibri"/>
                <a:cs typeface="Calibri"/>
              </a:rPr>
              <a:t>Delayed </a:t>
            </a:r>
            <a:r>
              <a:rPr sz="1200" b="1" spc="-5" dirty="0">
                <a:latin typeface="Calibri"/>
                <a:cs typeface="Calibri"/>
              </a:rPr>
              <a:t>surgery</a:t>
            </a:r>
            <a:r>
              <a:rPr sz="1200" b="1" spc="-35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after</a:t>
            </a:r>
            <a:r>
              <a:rPr sz="1200" b="1" spc="-4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SCRT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200" b="1" spc="-5" dirty="0">
                <a:latin typeface="Calibri"/>
                <a:cs typeface="Calibri"/>
              </a:rPr>
              <a:t>(Stockholm</a:t>
            </a:r>
            <a:r>
              <a:rPr sz="1200" b="1" spc="-20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III)</a:t>
            </a:r>
            <a:r>
              <a:rPr sz="1200" b="1" spc="-1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[12]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473196" y="3075685"/>
            <a:ext cx="1298575" cy="18796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95"/>
              </a:lnSpc>
            </a:pPr>
            <a:r>
              <a:rPr sz="1200" b="1" spc="-10" dirty="0">
                <a:latin typeface="Calibri"/>
                <a:cs typeface="Calibri"/>
              </a:rPr>
              <a:t>SCRT</a:t>
            </a:r>
            <a:r>
              <a:rPr sz="1200" b="1" spc="-2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improves</a:t>
            </a:r>
            <a:r>
              <a:rPr sz="1200" b="1" spc="-3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local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3561588" y="3263138"/>
            <a:ext cx="1087120" cy="18288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365"/>
              </a:lnSpc>
            </a:pPr>
            <a:r>
              <a:rPr sz="1200" b="1" spc="-5" dirty="0">
                <a:latin typeface="Calibri"/>
                <a:cs typeface="Calibri"/>
              </a:rPr>
              <a:t>control</a:t>
            </a:r>
            <a:r>
              <a:rPr sz="1200" b="1" spc="-4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over</a:t>
            </a:r>
            <a:r>
              <a:rPr sz="1200" b="1" spc="-25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TME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3617976" y="3446017"/>
            <a:ext cx="798830" cy="18288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365"/>
              </a:lnSpc>
            </a:pPr>
            <a:r>
              <a:rPr sz="1200" b="1" spc="-5" dirty="0">
                <a:latin typeface="Calibri"/>
                <a:cs typeface="Calibri"/>
              </a:rPr>
              <a:t>(Dutch</a:t>
            </a:r>
            <a:r>
              <a:rPr sz="1200" b="1" spc="-40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trial)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404486" y="3423665"/>
            <a:ext cx="20129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latin typeface="Calibri"/>
                <a:cs typeface="Calibri"/>
              </a:rPr>
              <a:t>[</a:t>
            </a:r>
            <a:r>
              <a:rPr sz="1200" b="1" dirty="0">
                <a:latin typeface="Calibri"/>
                <a:cs typeface="Calibri"/>
              </a:rPr>
              <a:t>3]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10584560" y="4427982"/>
            <a:ext cx="3854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Calibri"/>
                <a:cs typeface="Calibri"/>
              </a:rPr>
              <a:t>2019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5911722" y="4098797"/>
            <a:ext cx="3854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Calibri"/>
                <a:cs typeface="Calibri"/>
              </a:rPr>
              <a:t>2006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6016752" y="3536441"/>
            <a:ext cx="114300" cy="595630"/>
          </a:xfrm>
          <a:custGeom>
            <a:avLst/>
            <a:gdLst/>
            <a:ahLst/>
            <a:cxnLst/>
            <a:rect l="l" t="t" r="r" b="b"/>
            <a:pathLst>
              <a:path w="114300" h="595629">
                <a:moveTo>
                  <a:pt x="76200" y="95250"/>
                </a:moveTo>
                <a:lnTo>
                  <a:pt x="38100" y="95250"/>
                </a:lnTo>
                <a:lnTo>
                  <a:pt x="38100" y="595122"/>
                </a:lnTo>
                <a:lnTo>
                  <a:pt x="76200" y="595122"/>
                </a:lnTo>
                <a:lnTo>
                  <a:pt x="76200" y="95250"/>
                </a:lnTo>
                <a:close/>
              </a:path>
              <a:path w="114300" h="595629">
                <a:moveTo>
                  <a:pt x="57150" y="0"/>
                </a:moveTo>
                <a:lnTo>
                  <a:pt x="0" y="114300"/>
                </a:lnTo>
                <a:lnTo>
                  <a:pt x="38100" y="114300"/>
                </a:lnTo>
                <a:lnTo>
                  <a:pt x="38100" y="95250"/>
                </a:lnTo>
                <a:lnTo>
                  <a:pt x="104775" y="95250"/>
                </a:lnTo>
                <a:lnTo>
                  <a:pt x="57150" y="0"/>
                </a:lnTo>
                <a:close/>
              </a:path>
              <a:path w="114300" h="595629">
                <a:moveTo>
                  <a:pt x="104775" y="95250"/>
                </a:moveTo>
                <a:lnTo>
                  <a:pt x="76200" y="95250"/>
                </a:lnTo>
                <a:lnTo>
                  <a:pt x="76200" y="114300"/>
                </a:lnTo>
                <a:lnTo>
                  <a:pt x="114300" y="114300"/>
                </a:lnTo>
                <a:lnTo>
                  <a:pt x="104775" y="952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5258815" y="2778633"/>
            <a:ext cx="157797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3810" algn="ctr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Calibri"/>
                <a:cs typeface="Calibri"/>
              </a:rPr>
              <a:t>Neoadjuvant </a:t>
            </a:r>
            <a:r>
              <a:rPr sz="1200" b="1" spc="-10" dirty="0">
                <a:latin typeface="Calibri"/>
                <a:cs typeface="Calibri"/>
              </a:rPr>
              <a:t>CRT </a:t>
            </a:r>
            <a:r>
              <a:rPr sz="1200" b="1" dirty="0">
                <a:latin typeface="Calibri"/>
                <a:cs typeface="Calibri"/>
              </a:rPr>
              <a:t>does </a:t>
            </a:r>
            <a:r>
              <a:rPr sz="1200" b="1" spc="5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not</a:t>
            </a:r>
            <a:r>
              <a:rPr sz="1200" b="1" spc="-15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increase</a:t>
            </a:r>
            <a:r>
              <a:rPr sz="1200" b="1" spc="-4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survival</a:t>
            </a:r>
            <a:r>
              <a:rPr sz="1200" b="1" spc="-40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nor </a:t>
            </a:r>
            <a:r>
              <a:rPr sz="1200" b="1" spc="-254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local control over SCRT </a:t>
            </a:r>
            <a:r>
              <a:rPr sz="1200" b="1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(Polish</a:t>
            </a:r>
            <a:r>
              <a:rPr sz="1200" b="1" spc="10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trial)</a:t>
            </a:r>
            <a:r>
              <a:rPr sz="1200" b="1" spc="-3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[6]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4200144" y="3783329"/>
            <a:ext cx="114300" cy="335280"/>
          </a:xfrm>
          <a:custGeom>
            <a:avLst/>
            <a:gdLst/>
            <a:ahLst/>
            <a:cxnLst/>
            <a:rect l="l" t="t" r="r" b="b"/>
            <a:pathLst>
              <a:path w="114300" h="335279">
                <a:moveTo>
                  <a:pt x="76200" y="95250"/>
                </a:moveTo>
                <a:lnTo>
                  <a:pt x="38100" y="95250"/>
                </a:lnTo>
                <a:lnTo>
                  <a:pt x="38100" y="335153"/>
                </a:lnTo>
                <a:lnTo>
                  <a:pt x="76200" y="335153"/>
                </a:lnTo>
                <a:lnTo>
                  <a:pt x="76200" y="95250"/>
                </a:lnTo>
                <a:close/>
              </a:path>
              <a:path w="114300" h="335279">
                <a:moveTo>
                  <a:pt x="57150" y="0"/>
                </a:moveTo>
                <a:lnTo>
                  <a:pt x="0" y="114300"/>
                </a:lnTo>
                <a:lnTo>
                  <a:pt x="38100" y="114300"/>
                </a:lnTo>
                <a:lnTo>
                  <a:pt x="38100" y="95250"/>
                </a:lnTo>
                <a:lnTo>
                  <a:pt x="104775" y="95250"/>
                </a:lnTo>
                <a:lnTo>
                  <a:pt x="57150" y="0"/>
                </a:lnTo>
                <a:close/>
              </a:path>
              <a:path w="114300" h="335279">
                <a:moveTo>
                  <a:pt x="104775" y="95250"/>
                </a:moveTo>
                <a:lnTo>
                  <a:pt x="76200" y="95250"/>
                </a:lnTo>
                <a:lnTo>
                  <a:pt x="76200" y="114300"/>
                </a:lnTo>
                <a:lnTo>
                  <a:pt x="114300" y="114300"/>
                </a:lnTo>
                <a:lnTo>
                  <a:pt x="104775" y="952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73487" y="334851"/>
            <a:ext cx="6684136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sz="2400" dirty="0"/>
              <a:t>Tratamiento  Sistémico </a:t>
            </a:r>
          </a:p>
        </p:txBody>
      </p:sp>
      <p:sp>
        <p:nvSpPr>
          <p:cNvPr id="3" name="Flecha derecha 2"/>
          <p:cNvSpPr/>
          <p:nvPr/>
        </p:nvSpPr>
        <p:spPr>
          <a:xfrm>
            <a:off x="732664" y="844241"/>
            <a:ext cx="9929612" cy="1687132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dirty="0"/>
              <a:t>UNICO TRATAMIENTO CURATIVO ES EL  QUIRÚRGUICO </a:t>
            </a:r>
          </a:p>
        </p:txBody>
      </p:sp>
      <p:sp>
        <p:nvSpPr>
          <p:cNvPr id="4" name="Pentágono 3"/>
          <p:cNvSpPr/>
          <p:nvPr/>
        </p:nvSpPr>
        <p:spPr>
          <a:xfrm>
            <a:off x="2627288" y="2498501"/>
            <a:ext cx="6993229" cy="978795"/>
          </a:xfrm>
          <a:prstGeom prst="homePlat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dirty="0"/>
              <a:t>1.- RESECCION -AMPLIACION  CON MARGENES HISTOLOGICAMENTE NEGATIVOS Y TME (ESICION MESORECTAL TOTAL QUE INLUYE RESECCION DE GANGLIOS LINFATICOS)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609473611"/>
              </p:ext>
            </p:extLst>
          </p:nvPr>
        </p:nvGraphicFramePr>
        <p:xfrm>
          <a:off x="2032000" y="3164982"/>
          <a:ext cx="9803685" cy="26030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877894008"/>
              </p:ext>
            </p:extLst>
          </p:nvPr>
        </p:nvGraphicFramePr>
        <p:xfrm>
          <a:off x="1731046" y="2388533"/>
          <a:ext cx="1016214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257577" y="2389337"/>
            <a:ext cx="2369711" cy="203132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dirty="0"/>
              <a:t>BAJO RIESGO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MENOR DE 3 CM</a:t>
            </a:r>
            <a:endParaRPr lang="es-E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BIEN DIFERENCIADO </a:t>
            </a:r>
            <a:endParaRPr lang="es-ES" dirty="0">
              <a:cs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MENOR  DEL  30 %  DE LA CIRCUNFERENCIA </a:t>
            </a:r>
            <a:endParaRPr lang="es-E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188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978794" y="386366"/>
            <a:ext cx="6593983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dirty="0"/>
              <a:t>TRATAMIENTO DE NEOADYUVANCIA </a:t>
            </a:r>
          </a:p>
        </p:txBody>
      </p:sp>
      <p:sp>
        <p:nvSpPr>
          <p:cNvPr id="3" name="Elipse 2"/>
          <p:cNvSpPr/>
          <p:nvPr/>
        </p:nvSpPr>
        <p:spPr>
          <a:xfrm>
            <a:off x="978794" y="1223493"/>
            <a:ext cx="2253803" cy="17386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1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4783684" y="3025683"/>
            <a:ext cx="5937160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dirty="0"/>
              <a:t>CRT (RADIOTERAPIA COMBINA CON QUIMIOTERAPIA ) </a:t>
            </a:r>
          </a:p>
          <a:p>
            <a:r>
              <a:rPr lang="es-ES" dirty="0"/>
              <a:t>RADIOTERAPIA + QUIMIOTERAPIA A BASE  FLUOROPIRIMIDINAS (CAPECITABINA, FLUOROXIDINA Y 5FU)</a:t>
            </a:r>
            <a:endParaRPr lang="es-ES" dirty="0">
              <a:cs typeface="Calibri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778506" y="449570"/>
            <a:ext cx="6735650" cy="203132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dirty="0"/>
              <a:t>ACTUALMENTE LA NEOADYUVANCIA, SE AMINISTRA EN ESTE GRUPO DE  PACIENTES: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TUMORES T3 O T4 CLINICAMENTE ESTADIFICADOS </a:t>
            </a:r>
            <a:endParaRPr lang="es-E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TUMORES CON GANGLIOS POSITIVOS </a:t>
            </a:r>
            <a:endParaRPr lang="es-ES" dirty="0">
              <a:cs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TUMORES DISTALES </a:t>
            </a:r>
            <a:endParaRPr lang="es-ES" dirty="0">
              <a:cs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SI LA EVALUACION  DE ESTADIFICACION PREOPERATORIA SUGIERE INVASION DE  LA FASIA MESORECTAL </a:t>
            </a:r>
            <a:endParaRPr lang="es-ES" dirty="0">
              <a:cs typeface="Calibri"/>
            </a:endParaRPr>
          </a:p>
        </p:txBody>
      </p:sp>
      <p:sp>
        <p:nvSpPr>
          <p:cNvPr id="7" name="Cinta perforada 6"/>
          <p:cNvSpPr/>
          <p:nvPr/>
        </p:nvSpPr>
        <p:spPr>
          <a:xfrm>
            <a:off x="2771206" y="4649716"/>
            <a:ext cx="8087933" cy="2002665"/>
          </a:xfrm>
          <a:prstGeom prst="flowChartPunchedTap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dirty="0"/>
              <a:t>CONSISTE EN : QT CON FLUORACILO EN INFUSION CONURRENTE O CAPECITABINA ORAL DIARIA + RADIOTERAPIA 1.8 GY POR DIA . GENERALMENTE POR 5.5 SEMANAS  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598866" y="3103978"/>
            <a:ext cx="3013657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dirty="0"/>
              <a:t>ALTO RIESGO 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MAYOR  DE 3 CM </a:t>
            </a:r>
            <a:endParaRPr lang="es-E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MAL DIFERENCIADO </a:t>
            </a:r>
            <a:endParaRPr lang="es-ES" dirty="0">
              <a:cs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MAYOR  DEL 30% DE LA CIRCUNFERENCIA </a:t>
            </a:r>
            <a:endParaRPr lang="es-ES" dirty="0">
              <a:cs typeface="Calibri" panose="020F0502020204030204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6188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978794" y="334851"/>
            <a:ext cx="1944710" cy="15325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2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3348507" y="759854"/>
            <a:ext cx="6671256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dirty="0"/>
              <a:t>RADIOTERAPIA DE CORTA DURACION SOLA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EN PACIENTES QUE NO TOLERAN  CRT EN CICLO COMPLETO </a:t>
            </a:r>
            <a:endParaRPr lang="es-ES" dirty="0">
              <a:cs typeface="Calibri"/>
            </a:endParaRPr>
          </a:p>
        </p:txBody>
      </p:sp>
      <p:sp>
        <p:nvSpPr>
          <p:cNvPr id="4" name="Cinta perforada 3"/>
          <p:cNvSpPr/>
          <p:nvPr/>
        </p:nvSpPr>
        <p:spPr>
          <a:xfrm>
            <a:off x="3348507" y="1867437"/>
            <a:ext cx="7302321" cy="1365160"/>
          </a:xfrm>
          <a:prstGeom prst="flowChartPunchedTap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dirty="0"/>
              <a:t>CONSISTE: 5 GY EN 5 FRACIONES POR UNA SEMANA </a:t>
            </a:r>
          </a:p>
        </p:txBody>
      </p:sp>
      <p:sp>
        <p:nvSpPr>
          <p:cNvPr id="5" name="Elipse 4"/>
          <p:cNvSpPr/>
          <p:nvPr/>
        </p:nvSpPr>
        <p:spPr>
          <a:xfrm>
            <a:off x="978794" y="4069725"/>
            <a:ext cx="2060620" cy="18545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dirty="0">
                <a:cs typeface="Calibri"/>
              </a:rPr>
              <a:t>3</a:t>
            </a:r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3541690" y="4417454"/>
            <a:ext cx="6091707" cy="123110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sz="2000" b="1" dirty="0"/>
              <a:t>TNT: TERAPIA NEOAYUVANTE TOTAL</a:t>
            </a:r>
            <a:r>
              <a:rPr lang="es-ES" dirty="0"/>
              <a:t> , ESTA INCLUYE DOS MODALIDADES </a:t>
            </a:r>
          </a:p>
          <a:p>
            <a:pPr marL="342900" indent="-342900">
              <a:buAutoNum type="arabicPeriod"/>
            </a:pPr>
            <a:r>
              <a:rPr lang="es-ES" dirty="0"/>
              <a:t> RADIOTERAPIA SEGUIDA  QT . </a:t>
            </a:r>
          </a:p>
          <a:p>
            <a:pPr marL="342900" indent="-342900">
              <a:buAutoNum type="arabicPeriod"/>
            </a:pPr>
            <a:r>
              <a:rPr lang="es-ES" dirty="0">
                <a:cs typeface="Calibri" panose="020F0502020204030204"/>
              </a:rPr>
              <a:t>QUIMIORADIOTERAPIA. </a:t>
            </a:r>
          </a:p>
        </p:txBody>
      </p:sp>
    </p:spTree>
    <p:extLst>
      <p:ext uri="{BB962C8B-B14F-4D97-AF65-F5344CB8AC3E}">
        <p14:creationId xmlns:p14="http://schemas.microsoft.com/office/powerpoint/2010/main" val="388714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95165" y="6340246"/>
            <a:ext cx="506920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0" dirty="0">
                <a:solidFill>
                  <a:srgbClr val="585858"/>
                </a:solidFill>
                <a:latin typeface="Arial MT"/>
                <a:cs typeface="Arial MT"/>
              </a:rPr>
              <a:t>Content</a:t>
            </a:r>
            <a:r>
              <a:rPr sz="1050" spc="-7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of</a:t>
            </a:r>
            <a:r>
              <a:rPr sz="1050" spc="-5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this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presentation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is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copyright</a:t>
            </a:r>
            <a:r>
              <a:rPr sz="1050" spc="-8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110" dirty="0">
                <a:solidFill>
                  <a:srgbClr val="585858"/>
                </a:solidFill>
                <a:latin typeface="Arial MT"/>
                <a:cs typeface="Arial MT"/>
              </a:rPr>
              <a:t>and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85" dirty="0">
                <a:solidFill>
                  <a:srgbClr val="585858"/>
                </a:solidFill>
                <a:latin typeface="Arial MT"/>
                <a:cs typeface="Arial MT"/>
              </a:rPr>
              <a:t>responsibility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 of</a:t>
            </a:r>
            <a:r>
              <a:rPr sz="1050" spc="-6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the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author.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5" dirty="0">
                <a:solidFill>
                  <a:srgbClr val="585858"/>
                </a:solidFill>
                <a:latin typeface="Arial MT"/>
                <a:cs typeface="Arial MT"/>
              </a:rPr>
              <a:t>Permission</a:t>
            </a:r>
            <a:r>
              <a:rPr sz="1050" spc="-10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is</a:t>
            </a:r>
            <a:r>
              <a:rPr sz="1050" spc="-5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required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75" dirty="0">
                <a:solidFill>
                  <a:srgbClr val="585858"/>
                </a:solidFill>
                <a:latin typeface="Arial MT"/>
                <a:cs typeface="Arial MT"/>
              </a:rPr>
              <a:t>for</a:t>
            </a:r>
            <a:r>
              <a:rPr sz="1050" spc="-6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5" dirty="0">
                <a:solidFill>
                  <a:srgbClr val="585858"/>
                </a:solidFill>
                <a:latin typeface="Arial MT"/>
                <a:cs typeface="Arial MT"/>
              </a:rPr>
              <a:t>re-use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8340" y="537336"/>
            <a:ext cx="5685790" cy="960119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17145">
              <a:lnSpc>
                <a:spcPct val="100000"/>
              </a:lnSpc>
              <a:spcBef>
                <a:spcPts val="695"/>
              </a:spcBef>
            </a:pPr>
            <a:r>
              <a:rPr spc="-360" dirty="0"/>
              <a:t>REC</a:t>
            </a:r>
            <a:r>
              <a:rPr spc="-470" dirty="0"/>
              <a:t>T</a:t>
            </a:r>
            <a:r>
              <a:rPr spc="-340" dirty="0"/>
              <a:t>AL</a:t>
            </a:r>
            <a:r>
              <a:rPr spc="-150" dirty="0"/>
              <a:t> </a:t>
            </a:r>
            <a:r>
              <a:rPr spc="-370" dirty="0"/>
              <a:t>CA</a:t>
            </a:r>
            <a:r>
              <a:rPr spc="-365" dirty="0"/>
              <a:t>N</a:t>
            </a:r>
            <a:r>
              <a:rPr spc="-360" dirty="0"/>
              <a:t>CER</a:t>
            </a:r>
          </a:p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400" b="0" spc="-315" dirty="0">
                <a:latin typeface="Arial MT"/>
                <a:cs typeface="Arial MT"/>
              </a:rPr>
              <a:t>R</a:t>
            </a:r>
            <a:r>
              <a:rPr sz="2400" b="0" spc="-305" dirty="0">
                <a:latin typeface="Arial MT"/>
                <a:cs typeface="Arial MT"/>
              </a:rPr>
              <a:t>A</a:t>
            </a:r>
            <a:r>
              <a:rPr sz="2400" b="0" spc="-204" dirty="0">
                <a:latin typeface="Arial MT"/>
                <a:cs typeface="Arial MT"/>
              </a:rPr>
              <a:t>PI</a:t>
            </a:r>
            <a:r>
              <a:rPr sz="2400" b="0" spc="-325" dirty="0">
                <a:latin typeface="Arial MT"/>
                <a:cs typeface="Arial MT"/>
              </a:rPr>
              <a:t>D</a:t>
            </a:r>
            <a:r>
              <a:rPr sz="2400" b="0" spc="-335" dirty="0">
                <a:latin typeface="Arial MT"/>
                <a:cs typeface="Arial MT"/>
              </a:rPr>
              <a:t>O</a:t>
            </a:r>
            <a:r>
              <a:rPr sz="2400" b="0" spc="-95" dirty="0">
                <a:latin typeface="Arial MT"/>
                <a:cs typeface="Arial MT"/>
              </a:rPr>
              <a:t> </a:t>
            </a:r>
            <a:r>
              <a:rPr sz="2400" b="0" spc="-220" dirty="0">
                <a:latin typeface="Arial MT"/>
                <a:cs typeface="Arial MT"/>
              </a:rPr>
              <a:t>Stu</a:t>
            </a:r>
            <a:r>
              <a:rPr sz="2400" b="0" spc="-250" dirty="0">
                <a:latin typeface="Arial MT"/>
                <a:cs typeface="Arial MT"/>
              </a:rPr>
              <a:t>d</a:t>
            </a:r>
            <a:r>
              <a:rPr sz="2400" b="0" spc="-215" dirty="0">
                <a:latin typeface="Arial MT"/>
                <a:cs typeface="Arial MT"/>
              </a:rPr>
              <a:t>y</a:t>
            </a:r>
            <a:r>
              <a:rPr sz="2400" b="0" spc="-90" dirty="0">
                <a:latin typeface="Arial MT"/>
                <a:cs typeface="Arial MT"/>
              </a:rPr>
              <a:t> </a:t>
            </a:r>
            <a:r>
              <a:rPr sz="2400" b="0" spc="-240" dirty="0">
                <a:latin typeface="Arial MT"/>
                <a:cs typeface="Arial MT"/>
              </a:rPr>
              <a:t>–</a:t>
            </a:r>
            <a:r>
              <a:rPr sz="2400" b="0" spc="-120" dirty="0">
                <a:latin typeface="Arial MT"/>
                <a:cs typeface="Arial MT"/>
              </a:rPr>
              <a:t> </a:t>
            </a:r>
            <a:r>
              <a:rPr sz="2400" b="0" spc="-240" dirty="0">
                <a:latin typeface="Arial MT"/>
                <a:cs typeface="Arial MT"/>
              </a:rPr>
              <a:t>“TN</a:t>
            </a:r>
            <a:r>
              <a:rPr sz="2400" b="0" spc="-275" dirty="0">
                <a:latin typeface="Arial MT"/>
                <a:cs typeface="Arial MT"/>
              </a:rPr>
              <a:t>T</a:t>
            </a:r>
            <a:r>
              <a:rPr sz="2400" b="0" spc="-145" dirty="0">
                <a:latin typeface="Arial MT"/>
                <a:cs typeface="Arial MT"/>
              </a:rPr>
              <a:t>”</a:t>
            </a:r>
            <a:r>
              <a:rPr sz="2400" b="0" spc="-160" dirty="0">
                <a:latin typeface="Arial MT"/>
                <a:cs typeface="Arial MT"/>
              </a:rPr>
              <a:t> </a:t>
            </a:r>
            <a:r>
              <a:rPr sz="2400" b="0" spc="-484" dirty="0">
                <a:latin typeface="Arial MT"/>
                <a:cs typeface="Arial MT"/>
              </a:rPr>
              <a:t>T</a:t>
            </a:r>
            <a:r>
              <a:rPr sz="2400" b="0" spc="-204" dirty="0">
                <a:latin typeface="Arial MT"/>
                <a:cs typeface="Arial MT"/>
              </a:rPr>
              <a:t>ota</a:t>
            </a:r>
            <a:r>
              <a:rPr sz="2400" b="0" spc="-100" dirty="0">
                <a:latin typeface="Arial MT"/>
                <a:cs typeface="Arial MT"/>
              </a:rPr>
              <a:t>l </a:t>
            </a:r>
            <a:r>
              <a:rPr sz="2400" b="0" spc="-315" dirty="0">
                <a:latin typeface="Arial MT"/>
                <a:cs typeface="Arial MT"/>
              </a:rPr>
              <a:t>N</a:t>
            </a:r>
            <a:r>
              <a:rPr sz="2400" b="0" spc="-250" dirty="0">
                <a:latin typeface="Arial MT"/>
                <a:cs typeface="Arial MT"/>
              </a:rPr>
              <a:t>e</a:t>
            </a:r>
            <a:r>
              <a:rPr sz="2400" b="0" spc="-245" dirty="0">
                <a:latin typeface="Arial MT"/>
                <a:cs typeface="Arial MT"/>
              </a:rPr>
              <a:t>oa</a:t>
            </a:r>
            <a:r>
              <a:rPr sz="2400" b="0" spc="-250" dirty="0">
                <a:latin typeface="Arial MT"/>
                <a:cs typeface="Arial MT"/>
              </a:rPr>
              <a:t>d</a:t>
            </a:r>
            <a:r>
              <a:rPr sz="2400" b="0" spc="-105" dirty="0">
                <a:latin typeface="Arial MT"/>
                <a:cs typeface="Arial MT"/>
              </a:rPr>
              <a:t>j</a:t>
            </a:r>
            <a:r>
              <a:rPr sz="2400" b="0" spc="-250" dirty="0">
                <a:latin typeface="Arial MT"/>
                <a:cs typeface="Arial MT"/>
              </a:rPr>
              <a:t>u</a:t>
            </a:r>
            <a:r>
              <a:rPr sz="2400" b="0" spc="-220" dirty="0">
                <a:latin typeface="Arial MT"/>
                <a:cs typeface="Arial MT"/>
              </a:rPr>
              <a:t>v</a:t>
            </a:r>
            <a:r>
              <a:rPr sz="2400" b="0" spc="-240" dirty="0">
                <a:latin typeface="Arial MT"/>
                <a:cs typeface="Arial MT"/>
              </a:rPr>
              <a:t>a</a:t>
            </a:r>
            <a:r>
              <a:rPr sz="2400" b="0" spc="-245" dirty="0">
                <a:latin typeface="Arial MT"/>
                <a:cs typeface="Arial MT"/>
              </a:rPr>
              <a:t>n</a:t>
            </a:r>
            <a:r>
              <a:rPr sz="2400" b="0" spc="-120" dirty="0">
                <a:latin typeface="Arial MT"/>
                <a:cs typeface="Arial MT"/>
              </a:rPr>
              <a:t>t</a:t>
            </a:r>
            <a:r>
              <a:rPr sz="2400" b="0" spc="-90" dirty="0">
                <a:latin typeface="Arial MT"/>
                <a:cs typeface="Arial MT"/>
              </a:rPr>
              <a:t> </a:t>
            </a:r>
            <a:r>
              <a:rPr sz="2400" b="0" spc="-254" dirty="0">
                <a:latin typeface="Arial MT"/>
                <a:cs typeface="Arial MT"/>
              </a:rPr>
              <a:t>Th</a:t>
            </a:r>
            <a:r>
              <a:rPr sz="2400" b="0" spc="-250" dirty="0">
                <a:latin typeface="Arial MT"/>
                <a:cs typeface="Arial MT"/>
              </a:rPr>
              <a:t>e</a:t>
            </a:r>
            <a:r>
              <a:rPr sz="2400" b="0" spc="-210" dirty="0">
                <a:latin typeface="Arial MT"/>
                <a:cs typeface="Arial MT"/>
              </a:rPr>
              <a:t>rapy</a:t>
            </a:r>
            <a:endParaRPr sz="2400" dirty="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2244" y="5878474"/>
            <a:ext cx="874776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6D1E50"/>
                </a:solidFill>
                <a:latin typeface="Arial"/>
                <a:cs typeface="Arial"/>
              </a:rPr>
              <a:t>Primary</a:t>
            </a:r>
            <a:r>
              <a:rPr sz="2000" b="1" spc="-25" dirty="0">
                <a:solidFill>
                  <a:srgbClr val="6D1E50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6D1E50"/>
                </a:solidFill>
                <a:latin typeface="Arial"/>
                <a:cs typeface="Arial"/>
              </a:rPr>
              <a:t>endpoint</a:t>
            </a:r>
            <a:r>
              <a:rPr sz="2000" b="1" dirty="0">
                <a:latin typeface="Arial"/>
                <a:cs typeface="Arial"/>
              </a:rPr>
              <a:t>: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dirty="0">
                <a:latin typeface="Arial MT"/>
                <a:cs typeface="Arial MT"/>
              </a:rPr>
              <a:t>3-year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disease-related</a:t>
            </a:r>
            <a:r>
              <a:rPr sz="2000" spc="-3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treatment</a:t>
            </a:r>
            <a:r>
              <a:rPr sz="2000" spc="-5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failure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(n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=</a:t>
            </a:r>
            <a:r>
              <a:rPr sz="2000" spc="-2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920</a:t>
            </a:r>
            <a:r>
              <a:rPr sz="2000" spc="-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patients)</a:t>
            </a:r>
            <a:endParaRPr sz="20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85188" y="2581655"/>
            <a:ext cx="3499485" cy="2185670"/>
          </a:xfrm>
          <a:prstGeom prst="rect">
            <a:avLst/>
          </a:prstGeom>
          <a:solidFill>
            <a:srgbClr val="001F5F"/>
          </a:solidFill>
        </p:spPr>
        <p:txBody>
          <a:bodyPr vert="horz" wrap="square" lIns="0" tIns="40640" rIns="0" bIns="0" rtlCol="0">
            <a:spAutoFit/>
          </a:bodyPr>
          <a:lstStyle/>
          <a:p>
            <a:pPr marL="179705">
              <a:lnSpc>
                <a:spcPct val="100000"/>
              </a:lnSpc>
              <a:spcBef>
                <a:spcPts val="320"/>
              </a:spcBef>
            </a:pP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High-risk</a:t>
            </a:r>
            <a:r>
              <a:rPr sz="18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Rectal</a:t>
            </a: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Cancer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50" dirty="0">
              <a:latin typeface="Arial"/>
              <a:cs typeface="Arial"/>
            </a:endParaRPr>
          </a:p>
          <a:p>
            <a:pPr marL="179705">
              <a:lnSpc>
                <a:spcPct val="100000"/>
              </a:lnSpc>
            </a:pP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Inclusion</a:t>
            </a:r>
            <a:r>
              <a:rPr sz="18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Criteria</a:t>
            </a:r>
            <a:endParaRPr sz="1800" dirty="0">
              <a:latin typeface="Arial"/>
              <a:cs typeface="Arial"/>
            </a:endParaRPr>
          </a:p>
          <a:p>
            <a:pPr marL="466090" indent="-287020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466090" algn="l"/>
                <a:tab pos="466725" algn="l"/>
              </a:tabLst>
            </a:pPr>
            <a:r>
              <a:rPr sz="1400" b="1" dirty="0">
                <a:solidFill>
                  <a:srgbClr val="FFFF00"/>
                </a:solidFill>
                <a:latin typeface="Arial"/>
                <a:cs typeface="Arial"/>
              </a:rPr>
              <a:t>MRI</a:t>
            </a:r>
            <a:r>
              <a:rPr sz="1400" b="1" spc="-55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00"/>
                </a:solidFill>
                <a:latin typeface="Arial"/>
                <a:cs typeface="Arial"/>
              </a:rPr>
              <a:t>Staging</a:t>
            </a:r>
            <a:endParaRPr sz="1400" dirty="0">
              <a:latin typeface="Arial"/>
              <a:cs typeface="Arial"/>
            </a:endParaRPr>
          </a:p>
          <a:p>
            <a:pPr marL="466090" indent="-287020">
              <a:lnSpc>
                <a:spcPct val="100000"/>
              </a:lnSpc>
              <a:buFont typeface="Arial MT"/>
              <a:buChar char="•"/>
              <a:tabLst>
                <a:tab pos="466090" algn="l"/>
                <a:tab pos="466725" algn="l"/>
              </a:tabLst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cT4a/b,</a:t>
            </a:r>
            <a:endParaRPr sz="1400" dirty="0">
              <a:latin typeface="Arial"/>
              <a:cs typeface="Arial"/>
            </a:endParaRPr>
          </a:p>
          <a:p>
            <a:pPr marL="466090" indent="-287020">
              <a:lnSpc>
                <a:spcPct val="100000"/>
              </a:lnSpc>
              <a:buFont typeface="Arial MT"/>
              <a:buChar char="•"/>
              <a:tabLst>
                <a:tab pos="466090" algn="l"/>
                <a:tab pos="466725" algn="l"/>
              </a:tabLst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Extramural</a:t>
            </a:r>
            <a:r>
              <a:rPr sz="14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vascular</a:t>
            </a:r>
            <a:r>
              <a:rPr sz="14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invasion</a:t>
            </a:r>
            <a:endParaRPr sz="1400" dirty="0">
              <a:latin typeface="Arial"/>
              <a:cs typeface="Arial"/>
            </a:endParaRPr>
          </a:p>
          <a:p>
            <a:pPr marL="466090" indent="-287020">
              <a:lnSpc>
                <a:spcPct val="100000"/>
              </a:lnSpc>
              <a:buFont typeface="Arial MT"/>
              <a:buChar char="•"/>
              <a:tabLst>
                <a:tab pos="466090" algn="l"/>
                <a:tab pos="466725" algn="l"/>
              </a:tabLst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cN2</a:t>
            </a:r>
            <a:endParaRPr sz="1400" dirty="0">
              <a:latin typeface="Arial"/>
              <a:cs typeface="Arial"/>
            </a:endParaRPr>
          </a:p>
          <a:p>
            <a:pPr marL="466090" indent="-287020">
              <a:lnSpc>
                <a:spcPct val="100000"/>
              </a:lnSpc>
              <a:buFont typeface="Arial MT"/>
              <a:buChar char="•"/>
              <a:tabLst>
                <a:tab pos="466090" algn="l"/>
                <a:tab pos="466725" algn="l"/>
              </a:tabLst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Enlarged</a:t>
            </a:r>
            <a:r>
              <a:rPr sz="14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lateral</a:t>
            </a:r>
            <a:r>
              <a:rPr sz="14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LN</a:t>
            </a:r>
            <a:endParaRPr sz="1400" dirty="0">
              <a:latin typeface="Arial"/>
              <a:cs typeface="Arial"/>
            </a:endParaRPr>
          </a:p>
          <a:p>
            <a:pPr marL="466090" indent="-287020">
              <a:lnSpc>
                <a:spcPct val="100000"/>
              </a:lnSpc>
              <a:buFont typeface="Arial MT"/>
              <a:buChar char="•"/>
              <a:tabLst>
                <a:tab pos="466090" algn="l"/>
                <a:tab pos="466725" algn="l"/>
              </a:tabLst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Involved</a:t>
            </a:r>
            <a:r>
              <a:rPr sz="14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mesorectal</a:t>
            </a:r>
            <a:r>
              <a:rPr sz="14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fascia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32319" y="2092451"/>
            <a:ext cx="3241675" cy="1477010"/>
          </a:xfrm>
          <a:prstGeom prst="rect">
            <a:avLst/>
          </a:prstGeom>
          <a:solidFill>
            <a:srgbClr val="B7BEC5"/>
          </a:solidFill>
        </p:spPr>
        <p:txBody>
          <a:bodyPr vert="horz" wrap="square" lIns="0" tIns="40005" rIns="0" bIns="0" rtlCol="0">
            <a:spAutoFit/>
          </a:bodyPr>
          <a:lstStyle/>
          <a:p>
            <a:pPr marL="64769" algn="ctr">
              <a:lnSpc>
                <a:spcPct val="100000"/>
              </a:lnSpc>
              <a:spcBef>
                <a:spcPts val="315"/>
              </a:spcBef>
            </a:pPr>
            <a:r>
              <a:rPr sz="1800" b="1" spc="-5" dirty="0">
                <a:latin typeface="Arial"/>
                <a:cs typeface="Arial"/>
              </a:rPr>
              <a:t>Capecitabine-based</a:t>
            </a:r>
            <a:endParaRPr sz="1800">
              <a:latin typeface="Arial"/>
              <a:cs typeface="Arial"/>
            </a:endParaRPr>
          </a:p>
          <a:p>
            <a:pPr marL="1905" algn="ctr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RChT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(25-28 </a:t>
            </a:r>
            <a:r>
              <a:rPr sz="1800" b="1" dirty="0">
                <a:latin typeface="Arial"/>
                <a:cs typeface="Arial"/>
              </a:rPr>
              <a:t>x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1.8-2.0</a:t>
            </a:r>
            <a:r>
              <a:rPr sz="1800" b="1" spc="-10" dirty="0">
                <a:latin typeface="Arial"/>
                <a:cs typeface="Arial"/>
              </a:rPr>
              <a:t> Gy)</a:t>
            </a:r>
            <a:endParaRPr sz="1800">
              <a:latin typeface="Arial"/>
              <a:cs typeface="Arial"/>
            </a:endParaRPr>
          </a:p>
          <a:p>
            <a:pPr marL="65405" algn="ctr">
              <a:lnSpc>
                <a:spcPct val="100000"/>
              </a:lnSpc>
              <a:spcBef>
                <a:spcPts val="1085"/>
              </a:spcBef>
            </a:pPr>
            <a:r>
              <a:rPr sz="1800" b="1" dirty="0">
                <a:latin typeface="Arial"/>
                <a:cs typeface="Arial"/>
              </a:rPr>
              <a:t>TME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080"/>
              </a:spcBef>
            </a:pPr>
            <a:r>
              <a:rPr sz="1800" b="1" dirty="0">
                <a:latin typeface="Arial"/>
                <a:cs typeface="Arial"/>
              </a:rPr>
              <a:t>Optional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adjuvant</a:t>
            </a:r>
            <a:r>
              <a:rPr sz="1800" b="1" spc="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ChT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32319" y="3942588"/>
            <a:ext cx="3333115" cy="1477010"/>
          </a:xfrm>
          <a:prstGeom prst="rect">
            <a:avLst/>
          </a:prstGeom>
          <a:solidFill>
            <a:srgbClr val="6D1E50"/>
          </a:solidFill>
        </p:spPr>
        <p:txBody>
          <a:bodyPr vert="horz" wrap="square" lIns="0" tIns="40640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320"/>
              </a:spcBef>
            </a:pP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5x5</a:t>
            </a:r>
            <a:r>
              <a:rPr sz="18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Gy</a:t>
            </a:r>
            <a:endParaRPr sz="1800">
              <a:latin typeface="Arial"/>
              <a:cs typeface="Arial"/>
            </a:endParaRPr>
          </a:p>
          <a:p>
            <a:pPr marL="561975" marR="553085" algn="ctr">
              <a:lnSpc>
                <a:spcPct val="100000"/>
              </a:lnSpc>
              <a:spcBef>
                <a:spcPts val="1080"/>
              </a:spcBef>
            </a:pPr>
            <a:r>
              <a:rPr sz="1800" b="1" spc="-15" dirty="0">
                <a:solidFill>
                  <a:srgbClr val="FFFFFF"/>
                </a:solidFill>
                <a:latin typeface="Arial"/>
                <a:cs typeface="Arial"/>
              </a:rPr>
              <a:t>CAPOX</a:t>
            </a:r>
            <a:r>
              <a:rPr sz="1800" b="1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(6</a:t>
            </a:r>
            <a:r>
              <a:rPr sz="18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cycles)</a:t>
            </a:r>
            <a:r>
              <a:rPr sz="18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or </a:t>
            </a:r>
            <a:r>
              <a:rPr sz="1800" b="1" spc="-48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FOLFOX4</a:t>
            </a:r>
            <a:r>
              <a:rPr sz="18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(9</a:t>
            </a:r>
            <a:r>
              <a:rPr sz="18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cycles)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085"/>
              </a:spcBef>
            </a:pP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TME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792723" y="3371088"/>
            <a:ext cx="612775" cy="611505"/>
          </a:xfrm>
          <a:custGeom>
            <a:avLst/>
            <a:gdLst/>
            <a:ahLst/>
            <a:cxnLst/>
            <a:rect l="l" t="t" r="r" b="b"/>
            <a:pathLst>
              <a:path w="612775" h="611504">
                <a:moveTo>
                  <a:pt x="306324" y="0"/>
                </a:moveTo>
                <a:lnTo>
                  <a:pt x="256640" y="3998"/>
                </a:lnTo>
                <a:lnTo>
                  <a:pt x="209507" y="15575"/>
                </a:lnTo>
                <a:lnTo>
                  <a:pt x="165556" y="34101"/>
                </a:lnTo>
                <a:lnTo>
                  <a:pt x="125419" y="58948"/>
                </a:lnTo>
                <a:lnTo>
                  <a:pt x="89725" y="89487"/>
                </a:lnTo>
                <a:lnTo>
                  <a:pt x="59106" y="125089"/>
                </a:lnTo>
                <a:lnTo>
                  <a:pt x="34193" y="165127"/>
                </a:lnTo>
                <a:lnTo>
                  <a:pt x="15617" y="208970"/>
                </a:lnTo>
                <a:lnTo>
                  <a:pt x="4009" y="255991"/>
                </a:lnTo>
                <a:lnTo>
                  <a:pt x="0" y="305562"/>
                </a:lnTo>
                <a:lnTo>
                  <a:pt x="4009" y="355132"/>
                </a:lnTo>
                <a:lnTo>
                  <a:pt x="15617" y="402153"/>
                </a:lnTo>
                <a:lnTo>
                  <a:pt x="34193" y="445996"/>
                </a:lnTo>
                <a:lnTo>
                  <a:pt x="59106" y="486034"/>
                </a:lnTo>
                <a:lnTo>
                  <a:pt x="89725" y="521636"/>
                </a:lnTo>
                <a:lnTo>
                  <a:pt x="125419" y="552175"/>
                </a:lnTo>
                <a:lnTo>
                  <a:pt x="165556" y="577022"/>
                </a:lnTo>
                <a:lnTo>
                  <a:pt x="209507" y="595548"/>
                </a:lnTo>
                <a:lnTo>
                  <a:pt x="256640" y="607125"/>
                </a:lnTo>
                <a:lnTo>
                  <a:pt x="306324" y="611124"/>
                </a:lnTo>
                <a:lnTo>
                  <a:pt x="356007" y="607125"/>
                </a:lnTo>
                <a:lnTo>
                  <a:pt x="403140" y="595548"/>
                </a:lnTo>
                <a:lnTo>
                  <a:pt x="447091" y="577022"/>
                </a:lnTo>
                <a:lnTo>
                  <a:pt x="487228" y="552175"/>
                </a:lnTo>
                <a:lnTo>
                  <a:pt x="522922" y="521636"/>
                </a:lnTo>
                <a:lnTo>
                  <a:pt x="553541" y="486034"/>
                </a:lnTo>
                <a:lnTo>
                  <a:pt x="578454" y="445996"/>
                </a:lnTo>
                <a:lnTo>
                  <a:pt x="597030" y="402153"/>
                </a:lnTo>
                <a:lnTo>
                  <a:pt x="608638" y="355132"/>
                </a:lnTo>
                <a:lnTo>
                  <a:pt x="612648" y="305562"/>
                </a:lnTo>
                <a:lnTo>
                  <a:pt x="608638" y="255991"/>
                </a:lnTo>
                <a:lnTo>
                  <a:pt x="597030" y="208970"/>
                </a:lnTo>
                <a:lnTo>
                  <a:pt x="578454" y="165127"/>
                </a:lnTo>
                <a:lnTo>
                  <a:pt x="553541" y="125089"/>
                </a:lnTo>
                <a:lnTo>
                  <a:pt x="522922" y="89487"/>
                </a:lnTo>
                <a:lnTo>
                  <a:pt x="487228" y="58948"/>
                </a:lnTo>
                <a:lnTo>
                  <a:pt x="447091" y="34101"/>
                </a:lnTo>
                <a:lnTo>
                  <a:pt x="403140" y="15575"/>
                </a:lnTo>
                <a:lnTo>
                  <a:pt x="356007" y="3998"/>
                </a:lnTo>
                <a:lnTo>
                  <a:pt x="30632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961379" y="3442208"/>
            <a:ext cx="28194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385054" y="2832353"/>
            <a:ext cx="1748155" cy="1849755"/>
          </a:xfrm>
          <a:custGeom>
            <a:avLst/>
            <a:gdLst/>
            <a:ahLst/>
            <a:cxnLst/>
            <a:rect l="l" t="t" r="r" b="b"/>
            <a:pathLst>
              <a:path w="1748154" h="1849754">
                <a:moveTo>
                  <a:pt x="389699" y="853567"/>
                </a:moveTo>
                <a:lnTo>
                  <a:pt x="332232" y="853567"/>
                </a:lnTo>
                <a:lnTo>
                  <a:pt x="324535" y="853567"/>
                </a:lnTo>
                <a:lnTo>
                  <a:pt x="281178" y="907288"/>
                </a:lnTo>
                <a:lnTo>
                  <a:pt x="389699" y="853567"/>
                </a:lnTo>
                <a:close/>
              </a:path>
              <a:path w="1748154" h="1849754">
                <a:moveTo>
                  <a:pt x="408432" y="844296"/>
                </a:moveTo>
                <a:lnTo>
                  <a:pt x="281686" y="780288"/>
                </a:lnTo>
                <a:lnTo>
                  <a:pt x="324650" y="834491"/>
                </a:lnTo>
                <a:lnTo>
                  <a:pt x="0" y="833247"/>
                </a:lnTo>
                <a:lnTo>
                  <a:pt x="0" y="852297"/>
                </a:lnTo>
                <a:lnTo>
                  <a:pt x="324561" y="853541"/>
                </a:lnTo>
                <a:lnTo>
                  <a:pt x="332232" y="853567"/>
                </a:lnTo>
                <a:lnTo>
                  <a:pt x="389750" y="853541"/>
                </a:lnTo>
                <a:lnTo>
                  <a:pt x="408432" y="844296"/>
                </a:lnTo>
                <a:close/>
              </a:path>
              <a:path w="1748154" h="1849754">
                <a:moveTo>
                  <a:pt x="1748028" y="1849501"/>
                </a:moveTo>
                <a:lnTo>
                  <a:pt x="1731746" y="1803400"/>
                </a:lnTo>
                <a:lnTo>
                  <a:pt x="1700784" y="1715643"/>
                </a:lnTo>
                <a:lnTo>
                  <a:pt x="1694294" y="1784540"/>
                </a:lnTo>
                <a:lnTo>
                  <a:pt x="937768" y="1053846"/>
                </a:lnTo>
                <a:lnTo>
                  <a:pt x="924560" y="1067562"/>
                </a:lnTo>
                <a:lnTo>
                  <a:pt x="1681162" y="1798205"/>
                </a:lnTo>
                <a:lnTo>
                  <a:pt x="1612519" y="1806956"/>
                </a:lnTo>
                <a:lnTo>
                  <a:pt x="1748028" y="1849501"/>
                </a:lnTo>
                <a:close/>
              </a:path>
              <a:path w="1748154" h="1849754">
                <a:moveTo>
                  <a:pt x="1748028" y="0"/>
                </a:moveTo>
                <a:lnTo>
                  <a:pt x="1687563" y="11785"/>
                </a:lnTo>
                <a:lnTo>
                  <a:pt x="1687563" y="46545"/>
                </a:lnTo>
                <a:lnTo>
                  <a:pt x="1687423" y="53911"/>
                </a:lnTo>
                <a:lnTo>
                  <a:pt x="1687512" y="46469"/>
                </a:lnTo>
                <a:lnTo>
                  <a:pt x="1687563" y="11785"/>
                </a:lnTo>
                <a:lnTo>
                  <a:pt x="1608582" y="27178"/>
                </a:lnTo>
                <a:lnTo>
                  <a:pt x="1675752" y="43599"/>
                </a:lnTo>
                <a:lnTo>
                  <a:pt x="925322" y="621538"/>
                </a:lnTo>
                <a:lnTo>
                  <a:pt x="937006" y="636651"/>
                </a:lnTo>
                <a:lnTo>
                  <a:pt x="1687334" y="58788"/>
                </a:lnTo>
                <a:lnTo>
                  <a:pt x="1686052" y="127762"/>
                </a:lnTo>
                <a:lnTo>
                  <a:pt x="1729105" y="38989"/>
                </a:lnTo>
                <a:lnTo>
                  <a:pt x="174802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736847" y="6312408"/>
            <a:ext cx="5427345" cy="285115"/>
          </a:xfrm>
          <a:custGeom>
            <a:avLst/>
            <a:gdLst/>
            <a:ahLst/>
            <a:cxnLst/>
            <a:rect l="l" t="t" r="r" b="b"/>
            <a:pathLst>
              <a:path w="5427345" h="285115">
                <a:moveTo>
                  <a:pt x="5426963" y="0"/>
                </a:moveTo>
                <a:lnTo>
                  <a:pt x="0" y="0"/>
                </a:lnTo>
                <a:lnTo>
                  <a:pt x="0" y="284987"/>
                </a:lnTo>
                <a:lnTo>
                  <a:pt x="5426963" y="284987"/>
                </a:lnTo>
                <a:lnTo>
                  <a:pt x="54269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682244" y="6506431"/>
            <a:ext cx="2932430" cy="200660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1200" b="1" spc="-140" dirty="0">
                <a:latin typeface="Arial"/>
                <a:cs typeface="Arial"/>
              </a:rPr>
              <a:t>Bah</a:t>
            </a:r>
            <a:r>
              <a:rPr sz="1200" b="1" spc="-120" dirty="0">
                <a:latin typeface="Arial"/>
                <a:cs typeface="Arial"/>
              </a:rPr>
              <a:t>adoer</a:t>
            </a:r>
            <a:r>
              <a:rPr sz="1200" b="1" spc="-60" dirty="0">
                <a:latin typeface="Arial"/>
                <a:cs typeface="Arial"/>
              </a:rPr>
              <a:t> </a:t>
            </a:r>
            <a:r>
              <a:rPr sz="1200" b="1" spc="-120" dirty="0">
                <a:latin typeface="Arial"/>
                <a:cs typeface="Arial"/>
              </a:rPr>
              <a:t>e</a:t>
            </a:r>
            <a:r>
              <a:rPr sz="1200" b="1" spc="-75" dirty="0">
                <a:latin typeface="Arial"/>
                <a:cs typeface="Arial"/>
              </a:rPr>
              <a:t>t</a:t>
            </a:r>
            <a:r>
              <a:rPr sz="1200" b="1" spc="-60" dirty="0">
                <a:latin typeface="Arial"/>
                <a:cs typeface="Arial"/>
              </a:rPr>
              <a:t> </a:t>
            </a:r>
            <a:r>
              <a:rPr sz="1200" b="1" spc="-125" dirty="0">
                <a:latin typeface="Arial"/>
                <a:cs typeface="Arial"/>
              </a:rPr>
              <a:t>a</a:t>
            </a:r>
            <a:r>
              <a:rPr sz="1200" b="1" spc="-60" dirty="0">
                <a:latin typeface="Arial"/>
                <a:cs typeface="Arial"/>
              </a:rPr>
              <a:t>l.</a:t>
            </a:r>
            <a:r>
              <a:rPr sz="1200" b="1" spc="-65" dirty="0">
                <a:latin typeface="Arial"/>
                <a:cs typeface="Arial"/>
              </a:rPr>
              <a:t> </a:t>
            </a:r>
            <a:r>
              <a:rPr sz="1200" i="1" spc="-125" dirty="0">
                <a:latin typeface="Arial"/>
                <a:cs typeface="Arial"/>
              </a:rPr>
              <a:t>Lan</a:t>
            </a:r>
            <a:r>
              <a:rPr sz="1200" i="1" spc="-114" dirty="0">
                <a:latin typeface="Arial"/>
                <a:cs typeface="Arial"/>
              </a:rPr>
              <a:t>c</a:t>
            </a:r>
            <a:r>
              <a:rPr sz="1200" i="1" spc="-120" dirty="0">
                <a:latin typeface="Arial"/>
                <a:cs typeface="Arial"/>
              </a:rPr>
              <a:t>e</a:t>
            </a:r>
            <a:r>
              <a:rPr sz="1200" i="1" spc="-60" dirty="0">
                <a:latin typeface="Arial"/>
                <a:cs typeface="Arial"/>
              </a:rPr>
              <a:t>t</a:t>
            </a:r>
            <a:r>
              <a:rPr sz="1200" i="1" spc="-70" dirty="0">
                <a:latin typeface="Arial"/>
                <a:cs typeface="Arial"/>
              </a:rPr>
              <a:t> </a:t>
            </a:r>
            <a:r>
              <a:rPr sz="1200" i="1" spc="-175" dirty="0">
                <a:latin typeface="Arial"/>
                <a:cs typeface="Arial"/>
              </a:rPr>
              <a:t>O</a:t>
            </a:r>
            <a:r>
              <a:rPr sz="1200" i="1" spc="-114" dirty="0">
                <a:latin typeface="Arial"/>
                <a:cs typeface="Arial"/>
              </a:rPr>
              <a:t>nc</a:t>
            </a:r>
            <a:r>
              <a:rPr sz="1200" i="1" spc="-120" dirty="0">
                <a:latin typeface="Arial"/>
                <a:cs typeface="Arial"/>
              </a:rPr>
              <a:t>o</a:t>
            </a:r>
            <a:r>
              <a:rPr sz="1200" i="1" spc="-50" dirty="0">
                <a:latin typeface="Arial"/>
                <a:cs typeface="Arial"/>
              </a:rPr>
              <a:t>l</a:t>
            </a:r>
            <a:r>
              <a:rPr sz="1200" i="1" spc="-65" dirty="0">
                <a:latin typeface="Arial"/>
                <a:cs typeface="Arial"/>
              </a:rPr>
              <a:t> </a:t>
            </a:r>
            <a:r>
              <a:rPr sz="1200" spc="-125" dirty="0">
                <a:latin typeface="Arial MT"/>
                <a:cs typeface="Arial MT"/>
              </a:rPr>
              <a:t>2021</a:t>
            </a:r>
            <a:r>
              <a:rPr sz="1200" spc="-65" dirty="0">
                <a:latin typeface="Arial MT"/>
                <a:cs typeface="Arial MT"/>
              </a:rPr>
              <a:t> </a:t>
            </a:r>
            <a:r>
              <a:rPr sz="1200" spc="-114" dirty="0">
                <a:latin typeface="Arial MT"/>
                <a:cs typeface="Arial MT"/>
              </a:rPr>
              <a:t>J</a:t>
            </a:r>
            <a:r>
              <a:rPr sz="1200" spc="-120" dirty="0">
                <a:latin typeface="Arial MT"/>
                <a:cs typeface="Arial MT"/>
              </a:rPr>
              <a:t>a</a:t>
            </a:r>
            <a:r>
              <a:rPr sz="1200" spc="-125" dirty="0">
                <a:latin typeface="Arial MT"/>
                <a:cs typeface="Arial MT"/>
              </a:rPr>
              <a:t>n</a:t>
            </a:r>
            <a:r>
              <a:rPr sz="1200" spc="-60" dirty="0">
                <a:latin typeface="Arial MT"/>
                <a:cs typeface="Arial MT"/>
              </a:rPr>
              <a:t>;</a:t>
            </a:r>
            <a:r>
              <a:rPr sz="1200" spc="-114" dirty="0">
                <a:latin typeface="Arial MT"/>
                <a:cs typeface="Arial MT"/>
              </a:rPr>
              <a:t>2</a:t>
            </a:r>
            <a:r>
              <a:rPr sz="1200" spc="-95" dirty="0">
                <a:latin typeface="Arial MT"/>
                <a:cs typeface="Arial MT"/>
              </a:rPr>
              <a:t>2(1):2</a:t>
            </a:r>
            <a:r>
              <a:rPr sz="1200" spc="-114" dirty="0">
                <a:latin typeface="Arial MT"/>
                <a:cs typeface="Arial MT"/>
              </a:rPr>
              <a:t>9</a:t>
            </a:r>
            <a:r>
              <a:rPr sz="1200" spc="-80" dirty="0">
                <a:latin typeface="Arial MT"/>
                <a:cs typeface="Arial MT"/>
              </a:rPr>
              <a:t>-</a:t>
            </a:r>
            <a:r>
              <a:rPr sz="1200" spc="-125" dirty="0">
                <a:latin typeface="Arial MT"/>
                <a:cs typeface="Arial MT"/>
              </a:rPr>
              <a:t>42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4337914" y="231218"/>
            <a:ext cx="5766166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dirty="0"/>
              <a:t>OBJETIVO: MEJORAR RESULTADOS DE  SUPERVIVENCIA LIBRE DE LA ENFERMEDAD A  LOS 3 AÑOS </a:t>
            </a:r>
          </a:p>
        </p:txBody>
      </p:sp>
      <p:sp>
        <p:nvSpPr>
          <p:cNvPr id="14" name="Cinta perforada 13"/>
          <p:cNvSpPr/>
          <p:nvPr/>
        </p:nvSpPr>
        <p:spPr>
          <a:xfrm>
            <a:off x="6774287" y="684123"/>
            <a:ext cx="5074276" cy="1305229"/>
          </a:xfrm>
          <a:prstGeom prst="flowChartPunchedTap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ES" dirty="0"/>
              <a:t>CONSISTE : QM+RT Y POSTERIOR TRATAMIENTO QX ENTRE LA 6-10 SEMANAS SIGUIENTES  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07865" y="6361590"/>
            <a:ext cx="5043805" cy="154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sz="1050" spc="-100" dirty="0">
                <a:solidFill>
                  <a:srgbClr val="585858"/>
                </a:solidFill>
                <a:latin typeface="Arial MT"/>
                <a:cs typeface="Arial MT"/>
              </a:rPr>
              <a:t>Content</a:t>
            </a:r>
            <a:r>
              <a:rPr sz="1050" spc="-7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of</a:t>
            </a:r>
            <a:r>
              <a:rPr sz="1050" spc="-5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this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presentation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is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copyright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110" dirty="0">
                <a:solidFill>
                  <a:srgbClr val="585858"/>
                </a:solidFill>
                <a:latin typeface="Arial MT"/>
                <a:cs typeface="Arial MT"/>
              </a:rPr>
              <a:t>and</a:t>
            </a:r>
            <a:r>
              <a:rPr sz="1050" spc="-7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85" dirty="0">
                <a:solidFill>
                  <a:srgbClr val="585858"/>
                </a:solidFill>
                <a:latin typeface="Arial MT"/>
                <a:cs typeface="Arial MT"/>
              </a:rPr>
              <a:t>responsibility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 of</a:t>
            </a:r>
            <a:r>
              <a:rPr sz="1050" spc="-6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the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author.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5" dirty="0">
                <a:solidFill>
                  <a:srgbClr val="585858"/>
                </a:solidFill>
                <a:latin typeface="Arial MT"/>
                <a:cs typeface="Arial MT"/>
              </a:rPr>
              <a:t>Permission 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is</a:t>
            </a:r>
            <a:r>
              <a:rPr sz="1050" spc="-5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required</a:t>
            </a:r>
            <a:r>
              <a:rPr sz="1050" spc="-8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75" dirty="0">
                <a:solidFill>
                  <a:srgbClr val="585858"/>
                </a:solidFill>
                <a:latin typeface="Arial MT"/>
                <a:cs typeface="Arial MT"/>
              </a:rPr>
              <a:t>for</a:t>
            </a:r>
            <a:r>
              <a:rPr sz="1050" spc="-6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5" dirty="0">
                <a:solidFill>
                  <a:srgbClr val="585858"/>
                </a:solidFill>
                <a:latin typeface="Arial MT"/>
                <a:cs typeface="Arial MT"/>
              </a:rPr>
              <a:t>re-use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8340" y="537336"/>
            <a:ext cx="5685790" cy="960119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17145">
              <a:lnSpc>
                <a:spcPct val="100000"/>
              </a:lnSpc>
              <a:spcBef>
                <a:spcPts val="695"/>
              </a:spcBef>
            </a:pPr>
            <a:r>
              <a:rPr spc="-360" dirty="0"/>
              <a:t>REC</a:t>
            </a:r>
            <a:r>
              <a:rPr spc="-470" dirty="0"/>
              <a:t>T</a:t>
            </a:r>
            <a:r>
              <a:rPr spc="-340" dirty="0"/>
              <a:t>AL</a:t>
            </a:r>
            <a:r>
              <a:rPr spc="-150" dirty="0"/>
              <a:t> </a:t>
            </a:r>
            <a:r>
              <a:rPr spc="-370" dirty="0"/>
              <a:t>CA</a:t>
            </a:r>
            <a:r>
              <a:rPr spc="-365" dirty="0"/>
              <a:t>N</a:t>
            </a:r>
            <a:r>
              <a:rPr spc="-360" dirty="0"/>
              <a:t>CER</a:t>
            </a:r>
          </a:p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400" b="0" spc="-315" dirty="0">
                <a:latin typeface="Arial MT"/>
                <a:cs typeface="Arial MT"/>
              </a:rPr>
              <a:t>R</a:t>
            </a:r>
            <a:r>
              <a:rPr sz="2400" b="0" spc="-305" dirty="0">
                <a:latin typeface="Arial MT"/>
                <a:cs typeface="Arial MT"/>
              </a:rPr>
              <a:t>A</a:t>
            </a:r>
            <a:r>
              <a:rPr sz="2400" b="0" spc="-204" dirty="0">
                <a:latin typeface="Arial MT"/>
                <a:cs typeface="Arial MT"/>
              </a:rPr>
              <a:t>PI</a:t>
            </a:r>
            <a:r>
              <a:rPr sz="2400" b="0" spc="-325" dirty="0">
                <a:latin typeface="Arial MT"/>
                <a:cs typeface="Arial MT"/>
              </a:rPr>
              <a:t>D</a:t>
            </a:r>
            <a:r>
              <a:rPr sz="2400" b="0" spc="-335" dirty="0">
                <a:latin typeface="Arial MT"/>
                <a:cs typeface="Arial MT"/>
              </a:rPr>
              <a:t>O</a:t>
            </a:r>
            <a:r>
              <a:rPr sz="2400" b="0" spc="-95" dirty="0">
                <a:latin typeface="Arial MT"/>
                <a:cs typeface="Arial MT"/>
              </a:rPr>
              <a:t> </a:t>
            </a:r>
            <a:r>
              <a:rPr sz="2400" b="0" spc="-220" dirty="0">
                <a:latin typeface="Arial MT"/>
                <a:cs typeface="Arial MT"/>
              </a:rPr>
              <a:t>Stu</a:t>
            </a:r>
            <a:r>
              <a:rPr sz="2400" b="0" spc="-250" dirty="0">
                <a:latin typeface="Arial MT"/>
                <a:cs typeface="Arial MT"/>
              </a:rPr>
              <a:t>d</a:t>
            </a:r>
            <a:r>
              <a:rPr sz="2400" b="0" spc="-215" dirty="0">
                <a:latin typeface="Arial MT"/>
                <a:cs typeface="Arial MT"/>
              </a:rPr>
              <a:t>y</a:t>
            </a:r>
            <a:r>
              <a:rPr sz="2400" b="0" spc="-90" dirty="0">
                <a:latin typeface="Arial MT"/>
                <a:cs typeface="Arial MT"/>
              </a:rPr>
              <a:t> </a:t>
            </a:r>
            <a:r>
              <a:rPr sz="2400" b="0" spc="-240" dirty="0">
                <a:latin typeface="Arial MT"/>
                <a:cs typeface="Arial MT"/>
              </a:rPr>
              <a:t>–</a:t>
            </a:r>
            <a:r>
              <a:rPr sz="2400" b="0" spc="-120" dirty="0">
                <a:latin typeface="Arial MT"/>
                <a:cs typeface="Arial MT"/>
              </a:rPr>
              <a:t> </a:t>
            </a:r>
            <a:r>
              <a:rPr sz="2400" b="0" spc="-240" dirty="0">
                <a:latin typeface="Arial MT"/>
                <a:cs typeface="Arial MT"/>
              </a:rPr>
              <a:t>“TN</a:t>
            </a:r>
            <a:r>
              <a:rPr sz="2400" b="0" spc="-275" dirty="0">
                <a:latin typeface="Arial MT"/>
                <a:cs typeface="Arial MT"/>
              </a:rPr>
              <a:t>T</a:t>
            </a:r>
            <a:r>
              <a:rPr sz="2400" b="0" spc="-145" dirty="0">
                <a:latin typeface="Arial MT"/>
                <a:cs typeface="Arial MT"/>
              </a:rPr>
              <a:t>”</a:t>
            </a:r>
            <a:r>
              <a:rPr sz="2400" b="0" spc="-160" dirty="0">
                <a:latin typeface="Arial MT"/>
                <a:cs typeface="Arial MT"/>
              </a:rPr>
              <a:t> </a:t>
            </a:r>
            <a:r>
              <a:rPr sz="2400" b="0" spc="-484" dirty="0">
                <a:latin typeface="Arial MT"/>
                <a:cs typeface="Arial MT"/>
              </a:rPr>
              <a:t>T</a:t>
            </a:r>
            <a:r>
              <a:rPr sz="2400" b="0" spc="-204" dirty="0">
                <a:latin typeface="Arial MT"/>
                <a:cs typeface="Arial MT"/>
              </a:rPr>
              <a:t>ota</a:t>
            </a:r>
            <a:r>
              <a:rPr sz="2400" b="0" spc="-100" dirty="0">
                <a:latin typeface="Arial MT"/>
                <a:cs typeface="Arial MT"/>
              </a:rPr>
              <a:t>l </a:t>
            </a:r>
            <a:r>
              <a:rPr sz="2400" b="0" spc="-315" dirty="0">
                <a:latin typeface="Arial MT"/>
                <a:cs typeface="Arial MT"/>
              </a:rPr>
              <a:t>N</a:t>
            </a:r>
            <a:r>
              <a:rPr sz="2400" b="0" spc="-250" dirty="0">
                <a:latin typeface="Arial MT"/>
                <a:cs typeface="Arial MT"/>
              </a:rPr>
              <a:t>e</a:t>
            </a:r>
            <a:r>
              <a:rPr sz="2400" b="0" spc="-245" dirty="0">
                <a:latin typeface="Arial MT"/>
                <a:cs typeface="Arial MT"/>
              </a:rPr>
              <a:t>oa</a:t>
            </a:r>
            <a:r>
              <a:rPr sz="2400" b="0" spc="-250" dirty="0">
                <a:latin typeface="Arial MT"/>
                <a:cs typeface="Arial MT"/>
              </a:rPr>
              <a:t>d</a:t>
            </a:r>
            <a:r>
              <a:rPr sz="2400" b="0" spc="-105" dirty="0">
                <a:latin typeface="Arial MT"/>
                <a:cs typeface="Arial MT"/>
              </a:rPr>
              <a:t>j</a:t>
            </a:r>
            <a:r>
              <a:rPr sz="2400" b="0" spc="-250" dirty="0">
                <a:latin typeface="Arial MT"/>
                <a:cs typeface="Arial MT"/>
              </a:rPr>
              <a:t>u</a:t>
            </a:r>
            <a:r>
              <a:rPr sz="2400" b="0" spc="-220" dirty="0">
                <a:latin typeface="Arial MT"/>
                <a:cs typeface="Arial MT"/>
              </a:rPr>
              <a:t>v</a:t>
            </a:r>
            <a:r>
              <a:rPr sz="2400" b="0" spc="-240" dirty="0">
                <a:latin typeface="Arial MT"/>
                <a:cs typeface="Arial MT"/>
              </a:rPr>
              <a:t>a</a:t>
            </a:r>
            <a:r>
              <a:rPr sz="2400" b="0" spc="-245" dirty="0">
                <a:latin typeface="Arial MT"/>
                <a:cs typeface="Arial MT"/>
              </a:rPr>
              <a:t>n</a:t>
            </a:r>
            <a:r>
              <a:rPr sz="2400" b="0" spc="-120" dirty="0">
                <a:latin typeface="Arial MT"/>
                <a:cs typeface="Arial MT"/>
              </a:rPr>
              <a:t>t</a:t>
            </a:r>
            <a:r>
              <a:rPr sz="2400" b="0" spc="-90" dirty="0">
                <a:latin typeface="Arial MT"/>
                <a:cs typeface="Arial MT"/>
              </a:rPr>
              <a:t> </a:t>
            </a:r>
            <a:r>
              <a:rPr sz="2400" b="0" spc="-254" dirty="0">
                <a:latin typeface="Arial MT"/>
                <a:cs typeface="Arial MT"/>
              </a:rPr>
              <a:t>Th</a:t>
            </a:r>
            <a:r>
              <a:rPr sz="2400" b="0" spc="-250" dirty="0">
                <a:latin typeface="Arial MT"/>
                <a:cs typeface="Arial MT"/>
              </a:rPr>
              <a:t>e</a:t>
            </a:r>
            <a:r>
              <a:rPr sz="2400" b="0" spc="-210" dirty="0">
                <a:latin typeface="Arial MT"/>
                <a:cs typeface="Arial MT"/>
              </a:rPr>
              <a:t>rapy</a:t>
            </a:r>
            <a:endParaRPr sz="2400">
              <a:latin typeface="Arial MT"/>
              <a:cs typeface="Arial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007865" y="1785079"/>
            <a:ext cx="7868104" cy="4747329"/>
            <a:chOff x="2269218" y="1850194"/>
            <a:chExt cx="7868104" cy="4747329"/>
          </a:xfrm>
        </p:grpSpPr>
        <p:sp>
          <p:nvSpPr>
            <p:cNvPr id="5" name="object 5"/>
            <p:cNvSpPr/>
            <p:nvPr/>
          </p:nvSpPr>
          <p:spPr>
            <a:xfrm>
              <a:off x="3736848" y="6312408"/>
              <a:ext cx="5427345" cy="285115"/>
            </a:xfrm>
            <a:custGeom>
              <a:avLst/>
              <a:gdLst/>
              <a:ahLst/>
              <a:cxnLst/>
              <a:rect l="l" t="t" r="r" b="b"/>
              <a:pathLst>
                <a:path w="5427345" h="285115">
                  <a:moveTo>
                    <a:pt x="5426963" y="0"/>
                  </a:moveTo>
                  <a:lnTo>
                    <a:pt x="0" y="0"/>
                  </a:lnTo>
                  <a:lnTo>
                    <a:pt x="0" y="284987"/>
                  </a:lnTo>
                  <a:lnTo>
                    <a:pt x="5426963" y="284987"/>
                  </a:lnTo>
                  <a:lnTo>
                    <a:pt x="542696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69218" y="1850194"/>
              <a:ext cx="7868104" cy="4721352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2694432" y="5585459"/>
              <a:ext cx="576580" cy="216535"/>
            </a:xfrm>
            <a:custGeom>
              <a:avLst/>
              <a:gdLst/>
              <a:ahLst/>
              <a:cxnLst/>
              <a:rect l="l" t="t" r="r" b="b"/>
              <a:pathLst>
                <a:path w="576579" h="216535">
                  <a:moveTo>
                    <a:pt x="540004" y="0"/>
                  </a:moveTo>
                  <a:lnTo>
                    <a:pt x="36068" y="0"/>
                  </a:lnTo>
                  <a:lnTo>
                    <a:pt x="22020" y="2835"/>
                  </a:lnTo>
                  <a:lnTo>
                    <a:pt x="10556" y="10566"/>
                  </a:lnTo>
                  <a:lnTo>
                    <a:pt x="2831" y="22031"/>
                  </a:lnTo>
                  <a:lnTo>
                    <a:pt x="0" y="36067"/>
                  </a:lnTo>
                  <a:lnTo>
                    <a:pt x="0" y="180339"/>
                  </a:lnTo>
                  <a:lnTo>
                    <a:pt x="2831" y="194376"/>
                  </a:lnTo>
                  <a:lnTo>
                    <a:pt x="10556" y="205841"/>
                  </a:lnTo>
                  <a:lnTo>
                    <a:pt x="22020" y="213572"/>
                  </a:lnTo>
                  <a:lnTo>
                    <a:pt x="36068" y="216407"/>
                  </a:lnTo>
                  <a:lnTo>
                    <a:pt x="540004" y="216407"/>
                  </a:lnTo>
                  <a:lnTo>
                    <a:pt x="554051" y="213572"/>
                  </a:lnTo>
                  <a:lnTo>
                    <a:pt x="565515" y="205841"/>
                  </a:lnTo>
                  <a:lnTo>
                    <a:pt x="573240" y="194376"/>
                  </a:lnTo>
                  <a:lnTo>
                    <a:pt x="576071" y="180339"/>
                  </a:lnTo>
                  <a:lnTo>
                    <a:pt x="576071" y="36067"/>
                  </a:lnTo>
                  <a:lnTo>
                    <a:pt x="573240" y="22031"/>
                  </a:lnTo>
                  <a:lnTo>
                    <a:pt x="565515" y="10566"/>
                  </a:lnTo>
                  <a:lnTo>
                    <a:pt x="554051" y="2835"/>
                  </a:lnTo>
                  <a:lnTo>
                    <a:pt x="5400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009659" y="2907730"/>
            <a:ext cx="6710116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155" dirty="0">
                <a:latin typeface="Arial MT"/>
                <a:cs typeface="Arial MT"/>
              </a:rPr>
              <a:t>At</a:t>
            </a:r>
            <a:r>
              <a:rPr sz="1800" spc="-80" dirty="0">
                <a:latin typeface="Arial MT"/>
                <a:cs typeface="Arial MT"/>
              </a:rPr>
              <a:t> </a:t>
            </a:r>
            <a:r>
              <a:rPr sz="1800" spc="-180" dirty="0">
                <a:latin typeface="Arial MT"/>
                <a:cs typeface="Arial MT"/>
              </a:rPr>
              <a:t>3</a:t>
            </a:r>
            <a:r>
              <a:rPr sz="1800" spc="-70" dirty="0">
                <a:latin typeface="Arial MT"/>
                <a:cs typeface="Arial MT"/>
              </a:rPr>
              <a:t> </a:t>
            </a:r>
            <a:r>
              <a:rPr sz="1800" spc="-165" dirty="0">
                <a:latin typeface="Arial MT"/>
                <a:cs typeface="Arial MT"/>
              </a:rPr>
              <a:t>years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spc="-135" dirty="0">
                <a:latin typeface="Arial MT"/>
                <a:cs typeface="Arial MT"/>
              </a:rPr>
              <a:t>after</a:t>
            </a:r>
            <a:r>
              <a:rPr sz="1800" spc="-55" dirty="0">
                <a:latin typeface="Arial MT"/>
                <a:cs typeface="Arial MT"/>
              </a:rPr>
              <a:t> </a:t>
            </a:r>
            <a:r>
              <a:rPr sz="1800" spc="-160" dirty="0">
                <a:latin typeface="Arial MT"/>
                <a:cs typeface="Arial MT"/>
              </a:rPr>
              <a:t>randomisation,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spc="-155" dirty="0">
                <a:latin typeface="Arial MT"/>
                <a:cs typeface="Arial MT"/>
              </a:rPr>
              <a:t>the</a:t>
            </a:r>
            <a:r>
              <a:rPr sz="1800" spc="-60" dirty="0">
                <a:latin typeface="Arial MT"/>
                <a:cs typeface="Arial MT"/>
              </a:rPr>
              <a:t> </a:t>
            </a:r>
            <a:r>
              <a:rPr sz="1800" spc="-165" dirty="0">
                <a:latin typeface="Arial MT"/>
                <a:cs typeface="Arial MT"/>
              </a:rPr>
              <a:t>cumulative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spc="-145" dirty="0">
                <a:latin typeface="Arial MT"/>
                <a:cs typeface="Arial MT"/>
              </a:rPr>
              <a:t>probability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140" dirty="0">
                <a:latin typeface="Arial MT"/>
                <a:cs typeface="Arial MT"/>
              </a:rPr>
              <a:t>of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b="1" spc="-165" dirty="0">
                <a:latin typeface="Arial"/>
                <a:cs typeface="Arial"/>
              </a:rPr>
              <a:t>disease-related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spc="-170" dirty="0">
                <a:latin typeface="Arial"/>
                <a:cs typeface="Arial"/>
              </a:rPr>
              <a:t>treatment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spc="-145" dirty="0">
                <a:latin typeface="Arial"/>
                <a:cs typeface="Arial"/>
              </a:rPr>
              <a:t>failure </a:t>
            </a:r>
            <a:r>
              <a:rPr sz="1800" b="1" spc="-484" dirty="0">
                <a:latin typeface="Arial"/>
                <a:cs typeface="Arial"/>
              </a:rPr>
              <a:t> </a:t>
            </a:r>
            <a:r>
              <a:rPr sz="1800" spc="-195" dirty="0">
                <a:latin typeface="Arial MT"/>
                <a:cs typeface="Arial MT"/>
              </a:rPr>
              <a:t>was</a:t>
            </a:r>
            <a:r>
              <a:rPr sz="1800" spc="-190" dirty="0">
                <a:latin typeface="Arial MT"/>
                <a:cs typeface="Arial MT"/>
              </a:rPr>
              <a:t> </a:t>
            </a:r>
            <a:r>
              <a:rPr sz="1800" spc="-195" dirty="0">
                <a:latin typeface="Arial MT"/>
                <a:cs typeface="Arial MT"/>
              </a:rPr>
              <a:t>23·7%</a:t>
            </a:r>
            <a:r>
              <a:rPr sz="1800" spc="-190" dirty="0">
                <a:latin typeface="Arial MT"/>
                <a:cs typeface="Arial MT"/>
              </a:rPr>
              <a:t> </a:t>
            </a:r>
            <a:r>
              <a:rPr sz="1800" spc="-195" dirty="0">
                <a:latin typeface="Arial MT"/>
                <a:cs typeface="Arial MT"/>
              </a:rPr>
              <a:t>(95%</a:t>
            </a:r>
            <a:r>
              <a:rPr sz="1800" spc="-190" dirty="0">
                <a:latin typeface="Arial MT"/>
                <a:cs typeface="Arial MT"/>
              </a:rPr>
              <a:t> </a:t>
            </a:r>
            <a:r>
              <a:rPr sz="1800" spc="-165" dirty="0">
                <a:latin typeface="Arial MT"/>
                <a:cs typeface="Arial MT"/>
              </a:rPr>
              <a:t>CI 19·8–27·6)</a:t>
            </a:r>
            <a:r>
              <a:rPr sz="1800" spc="-160" dirty="0">
                <a:latin typeface="Arial MT"/>
                <a:cs typeface="Arial MT"/>
              </a:rPr>
              <a:t> </a:t>
            </a:r>
            <a:r>
              <a:rPr sz="1800" spc="-130" dirty="0">
                <a:latin typeface="Arial MT"/>
                <a:cs typeface="Arial MT"/>
              </a:rPr>
              <a:t>in </a:t>
            </a:r>
            <a:r>
              <a:rPr sz="1800" spc="-155" dirty="0">
                <a:latin typeface="Arial MT"/>
                <a:cs typeface="Arial MT"/>
              </a:rPr>
              <a:t>the </a:t>
            </a:r>
            <a:r>
              <a:rPr sz="1800" spc="-160" dirty="0">
                <a:latin typeface="Arial MT"/>
                <a:cs typeface="Arial MT"/>
              </a:rPr>
              <a:t>experimental</a:t>
            </a:r>
            <a:r>
              <a:rPr sz="1800" spc="-155" dirty="0">
                <a:latin typeface="Arial MT"/>
                <a:cs typeface="Arial MT"/>
              </a:rPr>
              <a:t> </a:t>
            </a:r>
            <a:r>
              <a:rPr sz="1800" spc="-175" dirty="0">
                <a:latin typeface="Arial MT"/>
                <a:cs typeface="Arial MT"/>
              </a:rPr>
              <a:t>group</a:t>
            </a:r>
            <a:r>
              <a:rPr sz="1800" spc="-170" dirty="0">
                <a:latin typeface="Arial MT"/>
                <a:cs typeface="Arial MT"/>
              </a:rPr>
              <a:t> </a:t>
            </a:r>
            <a:r>
              <a:rPr sz="1800" spc="-165" dirty="0">
                <a:latin typeface="Arial MT"/>
                <a:cs typeface="Arial MT"/>
              </a:rPr>
              <a:t>versus </a:t>
            </a:r>
            <a:r>
              <a:rPr sz="1800" spc="-195" dirty="0">
                <a:latin typeface="Arial MT"/>
                <a:cs typeface="Arial MT"/>
              </a:rPr>
              <a:t>30·4%</a:t>
            </a:r>
            <a:r>
              <a:rPr sz="1800" spc="-190" dirty="0">
                <a:latin typeface="Arial MT"/>
                <a:cs typeface="Arial MT"/>
              </a:rPr>
              <a:t> </a:t>
            </a:r>
            <a:r>
              <a:rPr sz="1800" spc="-160" dirty="0">
                <a:latin typeface="Arial MT"/>
                <a:cs typeface="Arial MT"/>
              </a:rPr>
              <a:t>(26·1–34·6)</a:t>
            </a:r>
            <a:r>
              <a:rPr sz="1800" spc="-155" dirty="0">
                <a:latin typeface="Arial MT"/>
                <a:cs typeface="Arial MT"/>
              </a:rPr>
              <a:t> </a:t>
            </a:r>
            <a:r>
              <a:rPr sz="1800" spc="-130" dirty="0">
                <a:latin typeface="Arial MT"/>
                <a:cs typeface="Arial MT"/>
              </a:rPr>
              <a:t>in </a:t>
            </a:r>
            <a:r>
              <a:rPr sz="1800" spc="-155" dirty="0">
                <a:latin typeface="Arial MT"/>
                <a:cs typeface="Arial MT"/>
              </a:rPr>
              <a:t>the </a:t>
            </a:r>
            <a:r>
              <a:rPr sz="1800" spc="-150" dirty="0">
                <a:latin typeface="Arial MT"/>
                <a:cs typeface="Arial MT"/>
              </a:rPr>
              <a:t> </a:t>
            </a:r>
            <a:r>
              <a:rPr sz="1800" spc="-165" dirty="0">
                <a:latin typeface="Arial MT"/>
                <a:cs typeface="Arial MT"/>
              </a:rPr>
              <a:t>standard</a:t>
            </a:r>
            <a:r>
              <a:rPr sz="1800" spc="-60" dirty="0">
                <a:latin typeface="Arial MT"/>
                <a:cs typeface="Arial MT"/>
              </a:rPr>
              <a:t> </a:t>
            </a:r>
            <a:r>
              <a:rPr sz="1800" spc="-140" dirty="0">
                <a:latin typeface="Arial MT"/>
                <a:cs typeface="Arial MT"/>
              </a:rPr>
              <a:t>of</a:t>
            </a:r>
            <a:r>
              <a:rPr sz="1800" spc="-90" dirty="0">
                <a:latin typeface="Arial MT"/>
                <a:cs typeface="Arial MT"/>
              </a:rPr>
              <a:t> </a:t>
            </a:r>
            <a:r>
              <a:rPr sz="1800" spc="-160" dirty="0">
                <a:latin typeface="Arial MT"/>
                <a:cs typeface="Arial MT"/>
              </a:rPr>
              <a:t>care</a:t>
            </a:r>
            <a:r>
              <a:rPr sz="1800" spc="-95" dirty="0">
                <a:latin typeface="Arial MT"/>
                <a:cs typeface="Arial MT"/>
              </a:rPr>
              <a:t> </a:t>
            </a:r>
            <a:r>
              <a:rPr sz="1800" spc="-175" dirty="0">
                <a:latin typeface="Arial MT"/>
                <a:cs typeface="Arial MT"/>
              </a:rPr>
              <a:t>group</a:t>
            </a:r>
            <a:r>
              <a:rPr sz="1800" spc="-70" dirty="0">
                <a:latin typeface="Arial MT"/>
                <a:cs typeface="Arial MT"/>
              </a:rPr>
              <a:t> </a:t>
            </a:r>
            <a:r>
              <a:rPr sz="1800" spc="-160" dirty="0">
                <a:latin typeface="Arial MT"/>
                <a:cs typeface="Arial MT"/>
              </a:rPr>
              <a:t>(hazard</a:t>
            </a:r>
            <a:r>
              <a:rPr sz="1800" spc="-80" dirty="0">
                <a:latin typeface="Arial MT"/>
                <a:cs typeface="Arial MT"/>
              </a:rPr>
              <a:t> </a:t>
            </a:r>
            <a:r>
              <a:rPr sz="1800" spc="-130" dirty="0">
                <a:latin typeface="Arial MT"/>
                <a:cs typeface="Arial MT"/>
              </a:rPr>
              <a:t>ratio</a:t>
            </a:r>
            <a:r>
              <a:rPr sz="1800" spc="-80" dirty="0">
                <a:latin typeface="Arial MT"/>
                <a:cs typeface="Arial MT"/>
              </a:rPr>
              <a:t> </a:t>
            </a:r>
            <a:r>
              <a:rPr sz="1800" spc="-155" dirty="0">
                <a:latin typeface="Arial MT"/>
                <a:cs typeface="Arial MT"/>
              </a:rPr>
              <a:t>0·75,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spc="-225" dirty="0">
                <a:latin typeface="Arial MT"/>
                <a:cs typeface="Arial MT"/>
              </a:rPr>
              <a:t>95%</a:t>
            </a:r>
            <a:r>
              <a:rPr sz="1800" spc="-80" dirty="0">
                <a:latin typeface="Arial MT"/>
                <a:cs typeface="Arial MT"/>
              </a:rPr>
              <a:t> </a:t>
            </a:r>
            <a:r>
              <a:rPr sz="1800" spc="-165" dirty="0">
                <a:latin typeface="Arial MT"/>
                <a:cs typeface="Arial MT"/>
              </a:rPr>
              <a:t>CI</a:t>
            </a:r>
            <a:r>
              <a:rPr sz="1800" spc="-90" dirty="0">
                <a:latin typeface="Arial MT"/>
                <a:cs typeface="Arial MT"/>
              </a:rPr>
              <a:t> </a:t>
            </a:r>
            <a:r>
              <a:rPr sz="1800" spc="-160" dirty="0">
                <a:latin typeface="Arial MT"/>
                <a:cs typeface="Arial MT"/>
              </a:rPr>
              <a:t>0·60–0·95;</a:t>
            </a:r>
            <a:r>
              <a:rPr sz="1800" spc="-30" dirty="0">
                <a:latin typeface="Arial MT"/>
                <a:cs typeface="Arial MT"/>
              </a:rPr>
              <a:t> </a:t>
            </a:r>
            <a:r>
              <a:rPr sz="1800" spc="-170" dirty="0">
                <a:latin typeface="Arial MT"/>
                <a:cs typeface="Arial MT"/>
              </a:rPr>
              <a:t>p=0·019)</a:t>
            </a:r>
            <a:endParaRPr sz="1800" dirty="0"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82244" y="6506431"/>
            <a:ext cx="2932430" cy="200660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1200" b="1" spc="-140" dirty="0">
                <a:latin typeface="Arial"/>
                <a:cs typeface="Arial"/>
              </a:rPr>
              <a:t>Bah</a:t>
            </a:r>
            <a:r>
              <a:rPr sz="1200" b="1" spc="-120" dirty="0">
                <a:latin typeface="Arial"/>
                <a:cs typeface="Arial"/>
              </a:rPr>
              <a:t>adoer</a:t>
            </a:r>
            <a:r>
              <a:rPr sz="1200" b="1" spc="-60" dirty="0">
                <a:latin typeface="Arial"/>
                <a:cs typeface="Arial"/>
              </a:rPr>
              <a:t> </a:t>
            </a:r>
            <a:r>
              <a:rPr sz="1200" b="1" spc="-120" dirty="0">
                <a:latin typeface="Arial"/>
                <a:cs typeface="Arial"/>
              </a:rPr>
              <a:t>e</a:t>
            </a:r>
            <a:r>
              <a:rPr sz="1200" b="1" spc="-75" dirty="0">
                <a:latin typeface="Arial"/>
                <a:cs typeface="Arial"/>
              </a:rPr>
              <a:t>t</a:t>
            </a:r>
            <a:r>
              <a:rPr sz="1200" b="1" spc="-60" dirty="0">
                <a:latin typeface="Arial"/>
                <a:cs typeface="Arial"/>
              </a:rPr>
              <a:t> </a:t>
            </a:r>
            <a:r>
              <a:rPr sz="1200" b="1" spc="-125" dirty="0">
                <a:latin typeface="Arial"/>
                <a:cs typeface="Arial"/>
              </a:rPr>
              <a:t>a</a:t>
            </a:r>
            <a:r>
              <a:rPr sz="1200" b="1" spc="-60" dirty="0">
                <a:latin typeface="Arial"/>
                <a:cs typeface="Arial"/>
              </a:rPr>
              <a:t>l.</a:t>
            </a:r>
            <a:r>
              <a:rPr sz="1200" b="1" spc="-65" dirty="0">
                <a:latin typeface="Arial"/>
                <a:cs typeface="Arial"/>
              </a:rPr>
              <a:t> </a:t>
            </a:r>
            <a:r>
              <a:rPr sz="1200" i="1" spc="-125" dirty="0">
                <a:latin typeface="Arial"/>
                <a:cs typeface="Arial"/>
              </a:rPr>
              <a:t>Lan</a:t>
            </a:r>
            <a:r>
              <a:rPr sz="1200" i="1" spc="-114" dirty="0">
                <a:latin typeface="Arial"/>
                <a:cs typeface="Arial"/>
              </a:rPr>
              <a:t>c</a:t>
            </a:r>
            <a:r>
              <a:rPr sz="1200" i="1" spc="-120" dirty="0">
                <a:latin typeface="Arial"/>
                <a:cs typeface="Arial"/>
              </a:rPr>
              <a:t>e</a:t>
            </a:r>
            <a:r>
              <a:rPr sz="1200" i="1" spc="-60" dirty="0">
                <a:latin typeface="Arial"/>
                <a:cs typeface="Arial"/>
              </a:rPr>
              <a:t>t</a:t>
            </a:r>
            <a:r>
              <a:rPr sz="1200" i="1" spc="-70" dirty="0">
                <a:latin typeface="Arial"/>
                <a:cs typeface="Arial"/>
              </a:rPr>
              <a:t> </a:t>
            </a:r>
            <a:r>
              <a:rPr sz="1200" i="1" spc="-175" dirty="0">
                <a:latin typeface="Arial"/>
                <a:cs typeface="Arial"/>
              </a:rPr>
              <a:t>O</a:t>
            </a:r>
            <a:r>
              <a:rPr sz="1200" i="1" spc="-114" dirty="0">
                <a:latin typeface="Arial"/>
                <a:cs typeface="Arial"/>
              </a:rPr>
              <a:t>nc</a:t>
            </a:r>
            <a:r>
              <a:rPr sz="1200" i="1" spc="-120" dirty="0">
                <a:latin typeface="Arial"/>
                <a:cs typeface="Arial"/>
              </a:rPr>
              <a:t>o</a:t>
            </a:r>
            <a:r>
              <a:rPr sz="1200" i="1" spc="-50" dirty="0">
                <a:latin typeface="Arial"/>
                <a:cs typeface="Arial"/>
              </a:rPr>
              <a:t>l</a:t>
            </a:r>
            <a:r>
              <a:rPr sz="1200" i="1" spc="-65" dirty="0">
                <a:latin typeface="Arial"/>
                <a:cs typeface="Arial"/>
              </a:rPr>
              <a:t> </a:t>
            </a:r>
            <a:r>
              <a:rPr sz="1200" spc="-125" dirty="0">
                <a:latin typeface="Arial MT"/>
                <a:cs typeface="Arial MT"/>
              </a:rPr>
              <a:t>2021</a:t>
            </a:r>
            <a:r>
              <a:rPr sz="1200" spc="-65" dirty="0">
                <a:latin typeface="Arial MT"/>
                <a:cs typeface="Arial MT"/>
              </a:rPr>
              <a:t> </a:t>
            </a:r>
            <a:r>
              <a:rPr sz="1200" spc="-114" dirty="0">
                <a:latin typeface="Arial MT"/>
                <a:cs typeface="Arial MT"/>
              </a:rPr>
              <a:t>J</a:t>
            </a:r>
            <a:r>
              <a:rPr sz="1200" spc="-120" dirty="0">
                <a:latin typeface="Arial MT"/>
                <a:cs typeface="Arial MT"/>
              </a:rPr>
              <a:t>a</a:t>
            </a:r>
            <a:r>
              <a:rPr sz="1200" spc="-125" dirty="0">
                <a:latin typeface="Arial MT"/>
                <a:cs typeface="Arial MT"/>
              </a:rPr>
              <a:t>n</a:t>
            </a:r>
            <a:r>
              <a:rPr sz="1200" spc="-60" dirty="0">
                <a:latin typeface="Arial MT"/>
                <a:cs typeface="Arial MT"/>
              </a:rPr>
              <a:t>;</a:t>
            </a:r>
            <a:r>
              <a:rPr sz="1200" spc="-114" dirty="0">
                <a:latin typeface="Arial MT"/>
                <a:cs typeface="Arial MT"/>
              </a:rPr>
              <a:t>2</a:t>
            </a:r>
            <a:r>
              <a:rPr sz="1200" spc="-95" dirty="0">
                <a:latin typeface="Arial MT"/>
                <a:cs typeface="Arial MT"/>
              </a:rPr>
              <a:t>2(1):2</a:t>
            </a:r>
            <a:r>
              <a:rPr sz="1200" spc="-114" dirty="0">
                <a:latin typeface="Arial MT"/>
                <a:cs typeface="Arial MT"/>
              </a:rPr>
              <a:t>9</a:t>
            </a:r>
            <a:r>
              <a:rPr sz="1200" spc="-80" dirty="0">
                <a:latin typeface="Arial MT"/>
                <a:cs typeface="Arial MT"/>
              </a:rPr>
              <a:t>-</a:t>
            </a:r>
            <a:r>
              <a:rPr sz="1200" spc="-125" dirty="0">
                <a:latin typeface="Arial MT"/>
                <a:cs typeface="Arial MT"/>
              </a:rPr>
              <a:t>42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585204" y="5163311"/>
            <a:ext cx="723900" cy="368935"/>
          </a:xfrm>
          <a:prstGeom prst="rect">
            <a:avLst/>
          </a:prstGeom>
          <a:solidFill>
            <a:srgbClr val="006FC0"/>
          </a:solidFill>
        </p:spPr>
        <p:txBody>
          <a:bodyPr vert="horz" wrap="square" lIns="0" tIns="42544" rIns="0" bIns="0" rtlCol="0">
            <a:spAutoFit/>
          </a:bodyPr>
          <a:lstStyle/>
          <a:p>
            <a:pPr marL="92710">
              <a:lnSpc>
                <a:spcPct val="100000"/>
              </a:lnSpc>
              <a:spcBef>
                <a:spcPts val="334"/>
              </a:spcBef>
            </a:pPr>
            <a:r>
              <a:rPr sz="1800" spc="-190" dirty="0">
                <a:solidFill>
                  <a:srgbClr val="FFFFFF"/>
                </a:solidFill>
                <a:latin typeface="Arial MT"/>
                <a:cs typeface="Arial MT"/>
              </a:rPr>
              <a:t>23.7%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585204" y="4102608"/>
            <a:ext cx="723900" cy="368935"/>
          </a:xfrm>
          <a:prstGeom prst="rect">
            <a:avLst/>
          </a:prstGeom>
          <a:solidFill>
            <a:srgbClr val="C00000"/>
          </a:solidFill>
        </p:spPr>
        <p:txBody>
          <a:bodyPr vert="horz" wrap="square" lIns="0" tIns="41910" rIns="0" bIns="0" rtlCol="0">
            <a:spAutoFit/>
          </a:bodyPr>
          <a:lstStyle/>
          <a:p>
            <a:pPr marL="92710">
              <a:lnSpc>
                <a:spcPct val="100000"/>
              </a:lnSpc>
              <a:spcBef>
                <a:spcPts val="330"/>
              </a:spcBef>
            </a:pPr>
            <a:r>
              <a:rPr sz="1800" spc="-190" dirty="0">
                <a:solidFill>
                  <a:srgbClr val="FFFFFF"/>
                </a:solidFill>
                <a:latin typeface="Arial MT"/>
                <a:cs typeface="Arial MT"/>
              </a:rPr>
              <a:t>30.4%</a:t>
            </a:r>
            <a:endParaRPr sz="1800">
              <a:latin typeface="Arial MT"/>
              <a:cs typeface="Arial MT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65513" y="2422533"/>
            <a:ext cx="3458931" cy="258532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es-ES" dirty="0"/>
              <a:t>CONCLUSIONES: </a:t>
            </a:r>
            <a:endParaRPr lang="en-US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/>
              <a:t>A LOS 3 AÑOS EL GRUPO DE EXPUESTO TUVO 7% MENOS DE RECAIDA EN COMPARACIÓN A LA TERAPIA CONVENCIONAL </a:t>
            </a:r>
            <a:endParaRPr lang="es-ES" dirty="0">
              <a:cs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/>
              <a:t>LA TASA DE  DESAPARICION COMPLETA DEL  TUMOR DUPLICO AL TRATAMIENTO CONVENCIONAL AL 28%</a:t>
            </a:r>
            <a:endParaRPr lang="es-ES" dirty="0"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07865" y="6361590"/>
            <a:ext cx="5043805" cy="154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sz="1050" spc="-100" dirty="0">
                <a:solidFill>
                  <a:srgbClr val="585858"/>
                </a:solidFill>
                <a:latin typeface="Arial MT"/>
                <a:cs typeface="Arial MT"/>
              </a:rPr>
              <a:t>Content</a:t>
            </a:r>
            <a:r>
              <a:rPr sz="1050" spc="-7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of</a:t>
            </a:r>
            <a:r>
              <a:rPr sz="1050" spc="-5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this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presentation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is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copyright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110" dirty="0">
                <a:solidFill>
                  <a:srgbClr val="585858"/>
                </a:solidFill>
                <a:latin typeface="Arial MT"/>
                <a:cs typeface="Arial MT"/>
              </a:rPr>
              <a:t>and</a:t>
            </a:r>
            <a:r>
              <a:rPr sz="1050" spc="-7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85" dirty="0">
                <a:solidFill>
                  <a:srgbClr val="585858"/>
                </a:solidFill>
                <a:latin typeface="Arial MT"/>
                <a:cs typeface="Arial MT"/>
              </a:rPr>
              <a:t>responsibility</a:t>
            </a:r>
            <a:r>
              <a:rPr sz="1050" spc="-80" dirty="0">
                <a:solidFill>
                  <a:srgbClr val="585858"/>
                </a:solidFill>
                <a:latin typeface="Arial MT"/>
                <a:cs typeface="Arial MT"/>
              </a:rPr>
              <a:t> of</a:t>
            </a:r>
            <a:r>
              <a:rPr sz="1050" spc="-6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the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author.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5" dirty="0">
                <a:solidFill>
                  <a:srgbClr val="585858"/>
                </a:solidFill>
                <a:latin typeface="Arial MT"/>
                <a:cs typeface="Arial MT"/>
              </a:rPr>
              <a:t>Permission </a:t>
            </a:r>
            <a:r>
              <a:rPr sz="1050" spc="-70" dirty="0">
                <a:solidFill>
                  <a:srgbClr val="585858"/>
                </a:solidFill>
                <a:latin typeface="Arial MT"/>
                <a:cs typeface="Arial MT"/>
              </a:rPr>
              <a:t>is</a:t>
            </a:r>
            <a:r>
              <a:rPr sz="1050" spc="-5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0" dirty="0">
                <a:solidFill>
                  <a:srgbClr val="585858"/>
                </a:solidFill>
                <a:latin typeface="Arial MT"/>
                <a:cs typeface="Arial MT"/>
              </a:rPr>
              <a:t>required</a:t>
            </a:r>
            <a:r>
              <a:rPr sz="1050" spc="-85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75" dirty="0">
                <a:solidFill>
                  <a:srgbClr val="585858"/>
                </a:solidFill>
                <a:latin typeface="Arial MT"/>
                <a:cs typeface="Arial MT"/>
              </a:rPr>
              <a:t>for</a:t>
            </a:r>
            <a:r>
              <a:rPr sz="1050" spc="-60" dirty="0">
                <a:solidFill>
                  <a:srgbClr val="585858"/>
                </a:solidFill>
                <a:latin typeface="Arial MT"/>
                <a:cs typeface="Arial MT"/>
              </a:rPr>
              <a:t> </a:t>
            </a:r>
            <a:r>
              <a:rPr sz="1050" spc="-95" dirty="0">
                <a:solidFill>
                  <a:srgbClr val="585858"/>
                </a:solidFill>
                <a:latin typeface="Arial MT"/>
                <a:cs typeface="Arial MT"/>
              </a:rPr>
              <a:t>re-use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8340" y="537336"/>
            <a:ext cx="5876290" cy="960119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17145">
              <a:lnSpc>
                <a:spcPct val="100000"/>
              </a:lnSpc>
              <a:spcBef>
                <a:spcPts val="695"/>
              </a:spcBef>
            </a:pPr>
            <a:r>
              <a:rPr spc="-360" dirty="0"/>
              <a:t>REC</a:t>
            </a:r>
            <a:r>
              <a:rPr spc="-470" dirty="0"/>
              <a:t>T</a:t>
            </a:r>
            <a:r>
              <a:rPr spc="-340" dirty="0"/>
              <a:t>AL</a:t>
            </a:r>
            <a:r>
              <a:rPr spc="-150" dirty="0"/>
              <a:t> </a:t>
            </a:r>
            <a:r>
              <a:rPr spc="-370" dirty="0"/>
              <a:t>CA</a:t>
            </a:r>
            <a:r>
              <a:rPr spc="-365" dirty="0"/>
              <a:t>N</a:t>
            </a:r>
            <a:r>
              <a:rPr spc="-360" dirty="0"/>
              <a:t>CER</a:t>
            </a:r>
          </a:p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400" b="0" spc="-290" dirty="0">
                <a:latin typeface="Arial MT"/>
                <a:cs typeface="Arial MT"/>
              </a:rPr>
              <a:t>P</a:t>
            </a:r>
            <a:r>
              <a:rPr sz="2400" b="0" spc="-330" dirty="0">
                <a:latin typeface="Arial MT"/>
                <a:cs typeface="Arial MT"/>
              </a:rPr>
              <a:t>R</a:t>
            </a:r>
            <a:r>
              <a:rPr sz="2400" b="0" spc="-280" dirty="0">
                <a:latin typeface="Arial MT"/>
                <a:cs typeface="Arial MT"/>
              </a:rPr>
              <a:t>ODIG</a:t>
            </a:r>
            <a:r>
              <a:rPr sz="2400" b="0" spc="-290" dirty="0">
                <a:latin typeface="Arial MT"/>
                <a:cs typeface="Arial MT"/>
              </a:rPr>
              <a:t>Y</a:t>
            </a:r>
            <a:r>
              <a:rPr sz="2400" b="0" spc="-135" dirty="0">
                <a:latin typeface="Arial MT"/>
                <a:cs typeface="Arial MT"/>
              </a:rPr>
              <a:t> </a:t>
            </a:r>
            <a:r>
              <a:rPr sz="2400" b="0" spc="-220" dirty="0">
                <a:latin typeface="Arial MT"/>
                <a:cs typeface="Arial MT"/>
              </a:rPr>
              <a:t>Stu</a:t>
            </a:r>
            <a:r>
              <a:rPr sz="2400" b="0" spc="-250" dirty="0">
                <a:latin typeface="Arial MT"/>
                <a:cs typeface="Arial MT"/>
              </a:rPr>
              <a:t>d</a:t>
            </a:r>
            <a:r>
              <a:rPr sz="2400" b="0" spc="-215" dirty="0">
                <a:latin typeface="Arial MT"/>
                <a:cs typeface="Arial MT"/>
              </a:rPr>
              <a:t>y</a:t>
            </a:r>
            <a:r>
              <a:rPr sz="2400" b="0" spc="-90" dirty="0">
                <a:latin typeface="Arial MT"/>
                <a:cs typeface="Arial MT"/>
              </a:rPr>
              <a:t> </a:t>
            </a:r>
            <a:r>
              <a:rPr sz="2400" b="0" spc="-240" dirty="0">
                <a:latin typeface="Arial MT"/>
                <a:cs typeface="Arial MT"/>
              </a:rPr>
              <a:t>–</a:t>
            </a:r>
            <a:r>
              <a:rPr sz="2400" b="0" spc="-110" dirty="0">
                <a:latin typeface="Arial MT"/>
                <a:cs typeface="Arial MT"/>
              </a:rPr>
              <a:t> </a:t>
            </a:r>
            <a:r>
              <a:rPr sz="2400" b="0" spc="-240" dirty="0">
                <a:latin typeface="Arial MT"/>
                <a:cs typeface="Arial MT"/>
              </a:rPr>
              <a:t>“TN</a:t>
            </a:r>
            <a:r>
              <a:rPr sz="2400" b="0" spc="-275" dirty="0">
                <a:latin typeface="Arial MT"/>
                <a:cs typeface="Arial MT"/>
              </a:rPr>
              <a:t>T</a:t>
            </a:r>
            <a:r>
              <a:rPr sz="2400" b="0" spc="-145" dirty="0">
                <a:latin typeface="Arial MT"/>
                <a:cs typeface="Arial MT"/>
              </a:rPr>
              <a:t>”</a:t>
            </a:r>
            <a:r>
              <a:rPr sz="2400" b="0" spc="-160" dirty="0">
                <a:latin typeface="Arial MT"/>
                <a:cs typeface="Arial MT"/>
              </a:rPr>
              <a:t> </a:t>
            </a:r>
            <a:r>
              <a:rPr sz="2400" b="0" spc="-484" dirty="0">
                <a:latin typeface="Arial MT"/>
                <a:cs typeface="Arial MT"/>
              </a:rPr>
              <a:t>T</a:t>
            </a:r>
            <a:r>
              <a:rPr sz="2400" b="0" spc="-204" dirty="0">
                <a:latin typeface="Arial MT"/>
                <a:cs typeface="Arial MT"/>
              </a:rPr>
              <a:t>ota</a:t>
            </a:r>
            <a:r>
              <a:rPr sz="2400" b="0" spc="-100" dirty="0">
                <a:latin typeface="Arial MT"/>
                <a:cs typeface="Arial MT"/>
              </a:rPr>
              <a:t>l</a:t>
            </a:r>
            <a:r>
              <a:rPr sz="2400" b="0" spc="-110" dirty="0">
                <a:latin typeface="Arial MT"/>
                <a:cs typeface="Arial MT"/>
              </a:rPr>
              <a:t> </a:t>
            </a:r>
            <a:r>
              <a:rPr sz="2400" b="0" spc="-315" dirty="0">
                <a:latin typeface="Arial MT"/>
                <a:cs typeface="Arial MT"/>
              </a:rPr>
              <a:t>N</a:t>
            </a:r>
            <a:r>
              <a:rPr sz="2400" b="0" spc="-250" dirty="0">
                <a:latin typeface="Arial MT"/>
                <a:cs typeface="Arial MT"/>
              </a:rPr>
              <a:t>e</a:t>
            </a:r>
            <a:r>
              <a:rPr sz="2400" b="0" spc="-245" dirty="0">
                <a:latin typeface="Arial MT"/>
                <a:cs typeface="Arial MT"/>
              </a:rPr>
              <a:t>oa</a:t>
            </a:r>
            <a:r>
              <a:rPr sz="2400" b="0" spc="-250" dirty="0">
                <a:latin typeface="Arial MT"/>
                <a:cs typeface="Arial MT"/>
              </a:rPr>
              <a:t>d</a:t>
            </a:r>
            <a:r>
              <a:rPr sz="2400" b="0" spc="-105" dirty="0">
                <a:latin typeface="Arial MT"/>
                <a:cs typeface="Arial MT"/>
              </a:rPr>
              <a:t>j</a:t>
            </a:r>
            <a:r>
              <a:rPr sz="2400" b="0" spc="-250" dirty="0">
                <a:latin typeface="Arial MT"/>
                <a:cs typeface="Arial MT"/>
              </a:rPr>
              <a:t>u</a:t>
            </a:r>
            <a:r>
              <a:rPr sz="2400" b="0" spc="-220" dirty="0">
                <a:latin typeface="Arial MT"/>
                <a:cs typeface="Arial MT"/>
              </a:rPr>
              <a:t>v</a:t>
            </a:r>
            <a:r>
              <a:rPr sz="2400" b="0" spc="-240" dirty="0">
                <a:latin typeface="Arial MT"/>
                <a:cs typeface="Arial MT"/>
              </a:rPr>
              <a:t>a</a:t>
            </a:r>
            <a:r>
              <a:rPr sz="2400" b="0" spc="-245" dirty="0">
                <a:latin typeface="Arial MT"/>
                <a:cs typeface="Arial MT"/>
              </a:rPr>
              <a:t>n</a:t>
            </a:r>
            <a:r>
              <a:rPr sz="2400" b="0" spc="-120" dirty="0">
                <a:latin typeface="Arial MT"/>
                <a:cs typeface="Arial MT"/>
              </a:rPr>
              <a:t>t</a:t>
            </a:r>
            <a:r>
              <a:rPr sz="2400" b="0" spc="-90" dirty="0">
                <a:latin typeface="Arial MT"/>
                <a:cs typeface="Arial MT"/>
              </a:rPr>
              <a:t> </a:t>
            </a:r>
            <a:r>
              <a:rPr sz="2400" b="0" spc="-254" dirty="0">
                <a:latin typeface="Arial MT"/>
                <a:cs typeface="Arial MT"/>
              </a:rPr>
              <a:t>Th</a:t>
            </a:r>
            <a:r>
              <a:rPr sz="2400" b="0" spc="-250" dirty="0">
                <a:latin typeface="Arial MT"/>
                <a:cs typeface="Arial MT"/>
              </a:rPr>
              <a:t>e</a:t>
            </a:r>
            <a:r>
              <a:rPr sz="2400" b="0" spc="-210" dirty="0">
                <a:latin typeface="Arial MT"/>
                <a:cs typeface="Arial MT"/>
              </a:rPr>
              <a:t>rapy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2244" y="5878474"/>
            <a:ext cx="743902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6D1E50"/>
                </a:solidFill>
                <a:latin typeface="Arial"/>
                <a:cs typeface="Arial"/>
              </a:rPr>
              <a:t>Primary</a:t>
            </a:r>
            <a:r>
              <a:rPr sz="2000" b="1" spc="-25" dirty="0">
                <a:solidFill>
                  <a:srgbClr val="6D1E50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6D1E50"/>
                </a:solidFill>
                <a:latin typeface="Arial"/>
                <a:cs typeface="Arial"/>
              </a:rPr>
              <a:t>endpoint</a:t>
            </a:r>
            <a:r>
              <a:rPr sz="2000" b="1" dirty="0">
                <a:latin typeface="Arial"/>
                <a:cs typeface="Arial"/>
              </a:rPr>
              <a:t>: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dirty="0">
                <a:latin typeface="Arial MT"/>
                <a:cs typeface="Arial MT"/>
              </a:rPr>
              <a:t>3-year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disease-free</a:t>
            </a:r>
            <a:r>
              <a:rPr sz="2000" spc="-5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survival (n</a:t>
            </a:r>
            <a:r>
              <a:rPr sz="2000" spc="-3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=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461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patients)</a:t>
            </a:r>
            <a:endParaRPr sz="2000">
              <a:latin typeface="Arial MT"/>
              <a:cs typeface="Arial MT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736847" y="6312408"/>
            <a:ext cx="5427345" cy="285115"/>
          </a:xfrm>
          <a:custGeom>
            <a:avLst/>
            <a:gdLst/>
            <a:ahLst/>
            <a:cxnLst/>
            <a:rect l="l" t="t" r="r" b="b"/>
            <a:pathLst>
              <a:path w="5427345" h="285115">
                <a:moveTo>
                  <a:pt x="5426963" y="0"/>
                </a:moveTo>
                <a:lnTo>
                  <a:pt x="0" y="0"/>
                </a:lnTo>
                <a:lnTo>
                  <a:pt x="0" y="284987"/>
                </a:lnTo>
                <a:lnTo>
                  <a:pt x="5426963" y="284987"/>
                </a:lnTo>
                <a:lnTo>
                  <a:pt x="54269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885188" y="2808732"/>
            <a:ext cx="3499485" cy="1754505"/>
          </a:xfrm>
          <a:prstGeom prst="rect">
            <a:avLst/>
          </a:prstGeom>
          <a:solidFill>
            <a:srgbClr val="001F5F"/>
          </a:solidFill>
        </p:spPr>
        <p:txBody>
          <a:bodyPr vert="horz" wrap="square" lIns="0" tIns="39370" rIns="0" bIns="0" rtlCol="0">
            <a:spAutoFit/>
          </a:bodyPr>
          <a:lstStyle/>
          <a:p>
            <a:pPr marL="179705">
              <a:lnSpc>
                <a:spcPct val="100000"/>
              </a:lnSpc>
              <a:spcBef>
                <a:spcPts val="310"/>
              </a:spcBef>
            </a:pP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High-risk</a:t>
            </a:r>
            <a:r>
              <a:rPr sz="18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Rectal</a:t>
            </a:r>
            <a:r>
              <a:rPr sz="18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Cancer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50">
              <a:latin typeface="Arial"/>
              <a:cs typeface="Arial"/>
            </a:endParaRPr>
          </a:p>
          <a:p>
            <a:pPr marL="179705">
              <a:lnSpc>
                <a:spcPct val="100000"/>
              </a:lnSpc>
              <a:spcBef>
                <a:spcPts val="5"/>
              </a:spcBef>
            </a:pP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Inclusion</a:t>
            </a:r>
            <a:r>
              <a:rPr sz="18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Criteria</a:t>
            </a:r>
            <a:endParaRPr sz="1800">
              <a:latin typeface="Arial"/>
              <a:cs typeface="Arial"/>
            </a:endParaRPr>
          </a:p>
          <a:p>
            <a:pPr marL="466090" indent="-287020">
              <a:lnSpc>
                <a:spcPct val="100000"/>
              </a:lnSpc>
              <a:buFont typeface="Arial MT"/>
              <a:buChar char="•"/>
              <a:tabLst>
                <a:tab pos="466090" algn="l"/>
                <a:tab pos="466725" algn="l"/>
              </a:tabLst>
            </a:pPr>
            <a:r>
              <a:rPr sz="1400" b="1" dirty="0">
                <a:solidFill>
                  <a:srgbClr val="FFFF00"/>
                </a:solidFill>
                <a:latin typeface="Arial"/>
                <a:cs typeface="Arial"/>
              </a:rPr>
              <a:t>MRI</a:t>
            </a:r>
            <a:r>
              <a:rPr sz="1400" b="1" spc="-55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00"/>
                </a:solidFill>
                <a:latin typeface="Arial"/>
                <a:cs typeface="Arial"/>
              </a:rPr>
              <a:t>Staging</a:t>
            </a:r>
            <a:endParaRPr sz="1400">
              <a:latin typeface="Arial"/>
              <a:cs typeface="Arial"/>
            </a:endParaRPr>
          </a:p>
          <a:p>
            <a:pPr marL="466090" indent="-287020">
              <a:lnSpc>
                <a:spcPct val="100000"/>
              </a:lnSpc>
              <a:buFont typeface="Arial MT"/>
              <a:buChar char="•"/>
              <a:tabLst>
                <a:tab pos="466090" algn="l"/>
                <a:tab pos="466725" algn="l"/>
              </a:tabLst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mr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T3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1400" b="1" spc="3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endParaRPr sz="1400">
              <a:latin typeface="Arial"/>
              <a:cs typeface="Arial"/>
            </a:endParaRPr>
          </a:p>
          <a:p>
            <a:pPr marL="466090" indent="-287020">
              <a:lnSpc>
                <a:spcPct val="100000"/>
              </a:lnSpc>
              <a:buFont typeface="Arial MT"/>
              <a:buChar char="•"/>
              <a:tabLst>
                <a:tab pos="466090" algn="l"/>
                <a:tab pos="466725" algn="l"/>
              </a:tabLst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15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cm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from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anal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verge</a:t>
            </a:r>
            <a:endParaRPr sz="1400">
              <a:latin typeface="Arial"/>
              <a:cs typeface="Arial"/>
            </a:endParaRPr>
          </a:p>
          <a:p>
            <a:pPr marL="466090" indent="-287020">
              <a:lnSpc>
                <a:spcPct val="100000"/>
              </a:lnSpc>
              <a:buFont typeface="Arial MT"/>
              <a:buChar char="•"/>
              <a:tabLst>
                <a:tab pos="466090" algn="l"/>
                <a:tab pos="466725" algn="l"/>
              </a:tabLst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18</a:t>
            </a:r>
            <a:r>
              <a:rPr sz="14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75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years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32319" y="2092451"/>
            <a:ext cx="3241675" cy="1477010"/>
          </a:xfrm>
          <a:prstGeom prst="rect">
            <a:avLst/>
          </a:prstGeom>
          <a:solidFill>
            <a:srgbClr val="B7BEC5"/>
          </a:solidFill>
        </p:spPr>
        <p:txBody>
          <a:bodyPr vert="horz" wrap="square" lIns="0" tIns="40005" rIns="0" bIns="0" rtlCol="0">
            <a:spAutoFit/>
          </a:bodyPr>
          <a:lstStyle/>
          <a:p>
            <a:pPr marL="574040">
              <a:lnSpc>
                <a:spcPct val="100000"/>
              </a:lnSpc>
              <a:spcBef>
                <a:spcPts val="315"/>
              </a:spcBef>
            </a:pPr>
            <a:r>
              <a:rPr sz="1800" b="1" spc="-5" dirty="0">
                <a:latin typeface="Arial"/>
                <a:cs typeface="Arial"/>
              </a:rPr>
              <a:t>Capecitabine-based</a:t>
            </a:r>
            <a:endParaRPr sz="1800">
              <a:latin typeface="Arial"/>
              <a:cs typeface="Arial"/>
            </a:endParaRPr>
          </a:p>
          <a:p>
            <a:pPr marL="635" algn="ctr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RChT</a:t>
            </a:r>
            <a:r>
              <a:rPr sz="1800" b="1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(50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Gy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in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2.0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Gy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f</a:t>
            </a:r>
            <a:endParaRPr sz="1800">
              <a:latin typeface="Arial"/>
              <a:cs typeface="Arial"/>
            </a:endParaRPr>
          </a:p>
          <a:p>
            <a:pPr marL="1905" algn="ctr">
              <a:lnSpc>
                <a:spcPct val="100000"/>
              </a:lnSpc>
              <a:spcBef>
                <a:spcPts val="1085"/>
              </a:spcBef>
            </a:pPr>
            <a:r>
              <a:rPr sz="1800" b="1" dirty="0">
                <a:latin typeface="Arial"/>
                <a:cs typeface="Arial"/>
              </a:rPr>
              <a:t>TME</a:t>
            </a:r>
            <a:endParaRPr sz="1800">
              <a:latin typeface="Arial"/>
              <a:cs typeface="Arial"/>
            </a:endParaRPr>
          </a:p>
          <a:p>
            <a:pPr marL="1905" algn="ctr">
              <a:lnSpc>
                <a:spcPct val="100000"/>
              </a:lnSpc>
              <a:spcBef>
                <a:spcPts val="1080"/>
              </a:spcBef>
            </a:pPr>
            <a:r>
              <a:rPr sz="1800" b="1" spc="-10" dirty="0">
                <a:latin typeface="Arial"/>
                <a:cs typeface="Arial"/>
              </a:rPr>
              <a:t>Adjuvant</a:t>
            </a:r>
            <a:r>
              <a:rPr sz="1800" b="1" spc="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ChT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132319" y="3942588"/>
            <a:ext cx="3333115" cy="1615440"/>
          </a:xfrm>
          <a:prstGeom prst="rect">
            <a:avLst/>
          </a:prstGeom>
          <a:solidFill>
            <a:srgbClr val="6D1E50"/>
          </a:solidFill>
        </p:spPr>
        <p:txBody>
          <a:bodyPr vert="horz" wrap="square" lIns="0" tIns="4064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320"/>
              </a:spcBef>
            </a:pP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FOLFOXIRI</a:t>
            </a:r>
            <a:r>
              <a:rPr sz="18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x</a:t>
            </a:r>
            <a:r>
              <a:rPr sz="18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endParaRPr sz="1800">
              <a:latin typeface="Arial"/>
              <a:cs typeface="Arial"/>
            </a:endParaRPr>
          </a:p>
          <a:p>
            <a:pPr marL="1270" algn="ctr">
              <a:lnSpc>
                <a:spcPct val="100000"/>
              </a:lnSpc>
              <a:spcBef>
                <a:spcPts val="1080"/>
              </a:spcBef>
            </a:pP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RChT (Cape</a:t>
            </a: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18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50Gy)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080"/>
              </a:spcBef>
            </a:pP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TME</a:t>
            </a:r>
            <a:endParaRPr sz="1800">
              <a:latin typeface="Arial"/>
              <a:cs typeface="Arial"/>
            </a:endParaRPr>
          </a:p>
          <a:p>
            <a:pPr marL="635" algn="ctr">
              <a:lnSpc>
                <a:spcPct val="100000"/>
              </a:lnSpc>
              <a:spcBef>
                <a:spcPts val="1080"/>
              </a:spcBef>
            </a:pP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8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months</a:t>
            </a:r>
            <a:r>
              <a:rPr sz="18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adjuvant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792723" y="3371088"/>
            <a:ext cx="612775" cy="611505"/>
          </a:xfrm>
          <a:custGeom>
            <a:avLst/>
            <a:gdLst/>
            <a:ahLst/>
            <a:cxnLst/>
            <a:rect l="l" t="t" r="r" b="b"/>
            <a:pathLst>
              <a:path w="612775" h="611504">
                <a:moveTo>
                  <a:pt x="306324" y="0"/>
                </a:moveTo>
                <a:lnTo>
                  <a:pt x="256640" y="3998"/>
                </a:lnTo>
                <a:lnTo>
                  <a:pt x="209507" y="15575"/>
                </a:lnTo>
                <a:lnTo>
                  <a:pt x="165556" y="34101"/>
                </a:lnTo>
                <a:lnTo>
                  <a:pt x="125419" y="58948"/>
                </a:lnTo>
                <a:lnTo>
                  <a:pt x="89725" y="89487"/>
                </a:lnTo>
                <a:lnTo>
                  <a:pt x="59106" y="125089"/>
                </a:lnTo>
                <a:lnTo>
                  <a:pt x="34193" y="165127"/>
                </a:lnTo>
                <a:lnTo>
                  <a:pt x="15617" y="208970"/>
                </a:lnTo>
                <a:lnTo>
                  <a:pt x="4009" y="255991"/>
                </a:lnTo>
                <a:lnTo>
                  <a:pt x="0" y="305562"/>
                </a:lnTo>
                <a:lnTo>
                  <a:pt x="4009" y="355132"/>
                </a:lnTo>
                <a:lnTo>
                  <a:pt x="15617" y="402153"/>
                </a:lnTo>
                <a:lnTo>
                  <a:pt x="34193" y="445996"/>
                </a:lnTo>
                <a:lnTo>
                  <a:pt x="59106" y="486034"/>
                </a:lnTo>
                <a:lnTo>
                  <a:pt x="89725" y="521636"/>
                </a:lnTo>
                <a:lnTo>
                  <a:pt x="125419" y="552175"/>
                </a:lnTo>
                <a:lnTo>
                  <a:pt x="165556" y="577022"/>
                </a:lnTo>
                <a:lnTo>
                  <a:pt x="209507" y="595548"/>
                </a:lnTo>
                <a:lnTo>
                  <a:pt x="256640" y="607125"/>
                </a:lnTo>
                <a:lnTo>
                  <a:pt x="306324" y="611124"/>
                </a:lnTo>
                <a:lnTo>
                  <a:pt x="356007" y="607125"/>
                </a:lnTo>
                <a:lnTo>
                  <a:pt x="403140" y="595548"/>
                </a:lnTo>
                <a:lnTo>
                  <a:pt x="447091" y="577022"/>
                </a:lnTo>
                <a:lnTo>
                  <a:pt x="487228" y="552175"/>
                </a:lnTo>
                <a:lnTo>
                  <a:pt x="522922" y="521636"/>
                </a:lnTo>
                <a:lnTo>
                  <a:pt x="553541" y="486034"/>
                </a:lnTo>
                <a:lnTo>
                  <a:pt x="578454" y="445996"/>
                </a:lnTo>
                <a:lnTo>
                  <a:pt x="597030" y="402153"/>
                </a:lnTo>
                <a:lnTo>
                  <a:pt x="608638" y="355132"/>
                </a:lnTo>
                <a:lnTo>
                  <a:pt x="612648" y="305562"/>
                </a:lnTo>
                <a:lnTo>
                  <a:pt x="608638" y="255991"/>
                </a:lnTo>
                <a:lnTo>
                  <a:pt x="597030" y="208970"/>
                </a:lnTo>
                <a:lnTo>
                  <a:pt x="578454" y="165127"/>
                </a:lnTo>
                <a:lnTo>
                  <a:pt x="553541" y="125089"/>
                </a:lnTo>
                <a:lnTo>
                  <a:pt x="522922" y="89487"/>
                </a:lnTo>
                <a:lnTo>
                  <a:pt x="487228" y="58948"/>
                </a:lnTo>
                <a:lnTo>
                  <a:pt x="447091" y="34101"/>
                </a:lnTo>
                <a:lnTo>
                  <a:pt x="403140" y="15575"/>
                </a:lnTo>
                <a:lnTo>
                  <a:pt x="356007" y="3998"/>
                </a:lnTo>
                <a:lnTo>
                  <a:pt x="30632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961379" y="3442208"/>
            <a:ext cx="28194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endParaRPr sz="28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384800" y="2832353"/>
            <a:ext cx="1748789" cy="1918970"/>
          </a:xfrm>
          <a:custGeom>
            <a:avLst/>
            <a:gdLst/>
            <a:ahLst/>
            <a:cxnLst/>
            <a:rect l="l" t="t" r="r" b="b"/>
            <a:pathLst>
              <a:path w="1748790" h="1918970">
                <a:moveTo>
                  <a:pt x="408686" y="844296"/>
                </a:moveTo>
                <a:lnTo>
                  <a:pt x="392023" y="836422"/>
                </a:lnTo>
                <a:lnTo>
                  <a:pt x="280289" y="783590"/>
                </a:lnTo>
                <a:lnTo>
                  <a:pt x="324650" y="836599"/>
                </a:lnTo>
                <a:lnTo>
                  <a:pt x="0" y="843915"/>
                </a:lnTo>
                <a:lnTo>
                  <a:pt x="508" y="862965"/>
                </a:lnTo>
                <a:lnTo>
                  <a:pt x="325069" y="855649"/>
                </a:lnTo>
                <a:lnTo>
                  <a:pt x="283083" y="910590"/>
                </a:lnTo>
                <a:lnTo>
                  <a:pt x="408686" y="844296"/>
                </a:lnTo>
                <a:close/>
              </a:path>
              <a:path w="1748790" h="1918970">
                <a:moveTo>
                  <a:pt x="1748282" y="1918843"/>
                </a:moveTo>
                <a:lnTo>
                  <a:pt x="1733346" y="1870202"/>
                </a:lnTo>
                <a:lnTo>
                  <a:pt x="1706626" y="1783080"/>
                </a:lnTo>
                <a:lnTo>
                  <a:pt x="1697342" y="1851520"/>
                </a:lnTo>
                <a:lnTo>
                  <a:pt x="1695704" y="1863598"/>
                </a:lnTo>
                <a:lnTo>
                  <a:pt x="1697342" y="1851520"/>
                </a:lnTo>
                <a:lnTo>
                  <a:pt x="938276" y="1054100"/>
                </a:lnTo>
                <a:lnTo>
                  <a:pt x="924560" y="1067308"/>
                </a:lnTo>
                <a:lnTo>
                  <a:pt x="1683550" y="1864652"/>
                </a:lnTo>
                <a:lnTo>
                  <a:pt x="1614678" y="1870583"/>
                </a:lnTo>
                <a:lnTo>
                  <a:pt x="1748282" y="1918843"/>
                </a:lnTo>
                <a:close/>
              </a:path>
              <a:path w="1748790" h="1918970">
                <a:moveTo>
                  <a:pt x="1748282" y="0"/>
                </a:moveTo>
                <a:lnTo>
                  <a:pt x="1687817" y="11785"/>
                </a:lnTo>
                <a:lnTo>
                  <a:pt x="1687817" y="46545"/>
                </a:lnTo>
                <a:lnTo>
                  <a:pt x="1687677" y="53911"/>
                </a:lnTo>
                <a:lnTo>
                  <a:pt x="1687766" y="46469"/>
                </a:lnTo>
                <a:lnTo>
                  <a:pt x="1687817" y="11785"/>
                </a:lnTo>
                <a:lnTo>
                  <a:pt x="1608836" y="27178"/>
                </a:lnTo>
                <a:lnTo>
                  <a:pt x="1676006" y="43599"/>
                </a:lnTo>
                <a:lnTo>
                  <a:pt x="925576" y="621538"/>
                </a:lnTo>
                <a:lnTo>
                  <a:pt x="937260" y="636651"/>
                </a:lnTo>
                <a:lnTo>
                  <a:pt x="1687588" y="58788"/>
                </a:lnTo>
                <a:lnTo>
                  <a:pt x="1686306" y="127762"/>
                </a:lnTo>
                <a:lnTo>
                  <a:pt x="1729359" y="38989"/>
                </a:lnTo>
                <a:lnTo>
                  <a:pt x="174828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682244" y="6506431"/>
            <a:ext cx="2571115" cy="200660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1200" b="1" spc="-145" dirty="0">
                <a:latin typeface="Arial"/>
                <a:cs typeface="Arial"/>
              </a:rPr>
              <a:t>Co</a:t>
            </a:r>
            <a:r>
              <a:rPr sz="1200" b="1" spc="-140" dirty="0">
                <a:latin typeface="Arial"/>
                <a:cs typeface="Arial"/>
              </a:rPr>
              <a:t>n</a:t>
            </a:r>
            <a:r>
              <a:rPr sz="1200" b="1" spc="-114" dirty="0">
                <a:latin typeface="Arial"/>
                <a:cs typeface="Arial"/>
              </a:rPr>
              <a:t>roy</a:t>
            </a:r>
            <a:r>
              <a:rPr sz="1200" b="1" spc="-60" dirty="0">
                <a:latin typeface="Arial"/>
                <a:cs typeface="Arial"/>
              </a:rPr>
              <a:t> </a:t>
            </a:r>
            <a:r>
              <a:rPr sz="1200" b="1" spc="-120" dirty="0">
                <a:latin typeface="Arial"/>
                <a:cs typeface="Arial"/>
              </a:rPr>
              <a:t>e</a:t>
            </a:r>
            <a:r>
              <a:rPr sz="1200" b="1" spc="-75" dirty="0">
                <a:latin typeface="Arial"/>
                <a:cs typeface="Arial"/>
              </a:rPr>
              <a:t>t</a:t>
            </a:r>
            <a:r>
              <a:rPr sz="1200" b="1" spc="-60" dirty="0">
                <a:latin typeface="Arial"/>
                <a:cs typeface="Arial"/>
              </a:rPr>
              <a:t> </a:t>
            </a:r>
            <a:r>
              <a:rPr sz="1200" b="1" spc="-125" dirty="0">
                <a:latin typeface="Arial"/>
                <a:cs typeface="Arial"/>
              </a:rPr>
              <a:t>a</a:t>
            </a:r>
            <a:r>
              <a:rPr sz="1200" b="1" spc="-60" dirty="0">
                <a:latin typeface="Arial"/>
                <a:cs typeface="Arial"/>
              </a:rPr>
              <a:t>l.</a:t>
            </a:r>
            <a:r>
              <a:rPr sz="1200" b="1" spc="-50" dirty="0">
                <a:latin typeface="Arial"/>
                <a:cs typeface="Arial"/>
              </a:rPr>
              <a:t> </a:t>
            </a:r>
            <a:r>
              <a:rPr sz="1200" i="1" spc="-125" dirty="0">
                <a:latin typeface="Arial"/>
                <a:cs typeface="Arial"/>
              </a:rPr>
              <a:t>Lan</a:t>
            </a:r>
            <a:r>
              <a:rPr sz="1200" i="1" spc="-114" dirty="0">
                <a:latin typeface="Arial"/>
                <a:cs typeface="Arial"/>
              </a:rPr>
              <a:t>c</a:t>
            </a:r>
            <a:r>
              <a:rPr sz="1200" i="1" spc="-120" dirty="0">
                <a:latin typeface="Arial"/>
                <a:cs typeface="Arial"/>
              </a:rPr>
              <a:t>e</a:t>
            </a:r>
            <a:r>
              <a:rPr sz="1200" i="1" spc="-60" dirty="0">
                <a:latin typeface="Arial"/>
                <a:cs typeface="Arial"/>
              </a:rPr>
              <a:t>t</a:t>
            </a:r>
            <a:r>
              <a:rPr sz="1200" i="1" spc="-70" dirty="0">
                <a:latin typeface="Arial"/>
                <a:cs typeface="Arial"/>
              </a:rPr>
              <a:t> </a:t>
            </a:r>
            <a:r>
              <a:rPr sz="1200" i="1" spc="-175" dirty="0">
                <a:latin typeface="Arial"/>
                <a:cs typeface="Arial"/>
              </a:rPr>
              <a:t>O</a:t>
            </a:r>
            <a:r>
              <a:rPr sz="1200" i="1" spc="-114" dirty="0">
                <a:latin typeface="Arial"/>
                <a:cs typeface="Arial"/>
              </a:rPr>
              <a:t>nc</a:t>
            </a:r>
            <a:r>
              <a:rPr sz="1200" i="1" spc="-120" dirty="0">
                <a:latin typeface="Arial"/>
                <a:cs typeface="Arial"/>
              </a:rPr>
              <a:t>o</a:t>
            </a:r>
            <a:r>
              <a:rPr sz="1200" i="1" spc="-50" dirty="0">
                <a:latin typeface="Arial"/>
                <a:cs typeface="Arial"/>
              </a:rPr>
              <a:t>l</a:t>
            </a:r>
            <a:r>
              <a:rPr sz="1200" i="1" spc="-80" dirty="0">
                <a:latin typeface="Arial"/>
                <a:cs typeface="Arial"/>
              </a:rPr>
              <a:t> </a:t>
            </a:r>
            <a:r>
              <a:rPr sz="1200" spc="-125" dirty="0">
                <a:latin typeface="Arial MT"/>
                <a:cs typeface="Arial MT"/>
              </a:rPr>
              <a:t>2021</a:t>
            </a:r>
            <a:r>
              <a:rPr sz="1200" spc="-60" dirty="0">
                <a:latin typeface="Arial MT"/>
                <a:cs typeface="Arial MT"/>
              </a:rPr>
              <a:t>;</a:t>
            </a:r>
            <a:r>
              <a:rPr sz="1200" spc="-70" dirty="0">
                <a:latin typeface="Arial MT"/>
                <a:cs typeface="Arial MT"/>
              </a:rPr>
              <a:t> </a:t>
            </a:r>
            <a:r>
              <a:rPr sz="1200" spc="-125" dirty="0">
                <a:latin typeface="Arial MT"/>
                <a:cs typeface="Arial MT"/>
              </a:rPr>
              <a:t>22</a:t>
            </a:r>
            <a:r>
              <a:rPr sz="1200" spc="-60" dirty="0">
                <a:latin typeface="Arial MT"/>
                <a:cs typeface="Arial MT"/>
              </a:rPr>
              <a:t>: </a:t>
            </a:r>
            <a:r>
              <a:rPr sz="1200" spc="-125" dirty="0">
                <a:latin typeface="Arial MT"/>
                <a:cs typeface="Arial MT"/>
              </a:rPr>
              <a:t>70</a:t>
            </a:r>
            <a:r>
              <a:rPr sz="1200" spc="-110" dirty="0">
                <a:latin typeface="Arial MT"/>
                <a:cs typeface="Arial MT"/>
              </a:rPr>
              <a:t>2</a:t>
            </a:r>
            <a:r>
              <a:rPr sz="1200" spc="-125" dirty="0">
                <a:latin typeface="Arial MT"/>
                <a:cs typeface="Arial MT"/>
              </a:rPr>
              <a:t>–15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4" name="CuadroTexto 12">
            <a:extLst>
              <a:ext uri="{FF2B5EF4-FFF2-40B4-BE49-F238E27FC236}">
                <a16:creationId xmlns:a16="http://schemas.microsoft.com/office/drawing/2014/main" xmlns="" id="{3DF0BD15-55AB-06E6-BD50-48921AB20EAD}"/>
              </a:ext>
            </a:extLst>
          </p:cNvPr>
          <p:cNvSpPr txBox="1"/>
          <p:nvPr/>
        </p:nvSpPr>
        <p:spPr>
          <a:xfrm>
            <a:off x="6852336" y="533599"/>
            <a:ext cx="5079117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dirty="0"/>
              <a:t>OBJETIVO: MEJORAR RESULTADOS DE  SUPERVIVENCIA LIBRE DE LA ENFERMEDAD A  LOS 3 AÑOS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849</Words>
  <Application>Microsoft Office PowerPoint</Application>
  <PresentationFormat>Panorámica</PresentationFormat>
  <Paragraphs>198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3" baseType="lpstr">
      <vt:lpstr>Arial</vt:lpstr>
      <vt:lpstr>Arial MT</vt:lpstr>
      <vt:lpstr>Calibri</vt:lpstr>
      <vt:lpstr>Calibri Light</vt:lpstr>
      <vt:lpstr>Retrospect</vt:lpstr>
      <vt:lpstr>CANCER DE RECTO </vt:lpstr>
      <vt:lpstr>Presentación de PowerPoint</vt:lpstr>
      <vt:lpstr>RECTAL CANCER Milestones 1986 - 2022</vt:lpstr>
      <vt:lpstr>Presentación de PowerPoint</vt:lpstr>
      <vt:lpstr>Presentación de PowerPoint</vt:lpstr>
      <vt:lpstr>Presentación de PowerPoint</vt:lpstr>
      <vt:lpstr>RECTAL CANCER RAPIDO Study – “TNT” Total Neoadjuvant Therapy</vt:lpstr>
      <vt:lpstr>RECTAL CANCER RAPIDO Study – “TNT” Total Neoadjuvant Therapy</vt:lpstr>
      <vt:lpstr>RECTAL CANCER PRODIGY Study – “TNT” Total Neoadjuvant Therapy</vt:lpstr>
      <vt:lpstr>RECTAL CANCER PRODIGY Study – “TNT” Total Neoadjuvant Therapy</vt:lpstr>
      <vt:lpstr>RECTAL CANCER Total Neoadjuvant Therapay “TNT”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RECTO</dc:title>
  <dc:creator>maite davila</dc:creator>
  <cp:lastModifiedBy>Solca</cp:lastModifiedBy>
  <cp:revision>554</cp:revision>
  <dcterms:created xsi:type="dcterms:W3CDTF">2023-02-20T16:51:30Z</dcterms:created>
  <dcterms:modified xsi:type="dcterms:W3CDTF">2023-03-03T18:08:36Z</dcterms:modified>
</cp:coreProperties>
</file>