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1" r:id="rId3"/>
    <p:sldId id="262" r:id="rId4"/>
    <p:sldId id="263" r:id="rId5"/>
    <p:sldId id="264" r:id="rId6"/>
    <p:sldId id="265" r:id="rId7"/>
    <p:sldId id="285" r:id="rId8"/>
    <p:sldId id="290" r:id="rId9"/>
    <p:sldId id="291" r:id="rId10"/>
    <p:sldId id="286" r:id="rId11"/>
    <p:sldId id="287" r:id="rId12"/>
    <p:sldId id="289" r:id="rId13"/>
    <p:sldId id="13722" r:id="rId14"/>
    <p:sldId id="292" r:id="rId15"/>
    <p:sldId id="13719" r:id="rId16"/>
    <p:sldId id="293" r:id="rId17"/>
    <p:sldId id="277" r:id="rId18"/>
    <p:sldId id="13715" r:id="rId19"/>
    <p:sldId id="13714" r:id="rId20"/>
    <p:sldId id="13706" r:id="rId21"/>
    <p:sldId id="13716" r:id="rId22"/>
    <p:sldId id="272" r:id="rId23"/>
    <p:sldId id="13717" r:id="rId24"/>
    <p:sldId id="273" r:id="rId25"/>
    <p:sldId id="13720" r:id="rId26"/>
    <p:sldId id="13721" r:id="rId27"/>
    <p:sldId id="284" r:id="rId28"/>
    <p:sldId id="274" r:id="rId2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66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4" autoAdjust="0"/>
    <p:restoredTop sz="95332" autoAdjust="0"/>
  </p:normalViewPr>
  <p:slideViewPr>
    <p:cSldViewPr snapToGrid="0">
      <p:cViewPr varScale="1">
        <p:scale>
          <a:sx n="84" d="100"/>
          <a:sy n="84" d="100"/>
        </p:scale>
        <p:origin x="52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4B728C-AC80-4467-A924-2E10E88CD872}" type="doc">
      <dgm:prSet loTypeId="urn:microsoft.com/office/officeart/2005/8/layout/h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s-ES"/>
        </a:p>
      </dgm:t>
    </dgm:pt>
    <dgm:pt modelId="{64B0AE25-485E-4C83-A009-A7B371EA56E1}">
      <dgm:prSet phldrT="[Texto]" custT="1"/>
      <dgm:spPr/>
      <dgm:t>
        <a:bodyPr/>
        <a:lstStyle/>
        <a:p>
          <a:r>
            <a:rPr lang="es-ES" sz="2500" b="1" dirty="0"/>
            <a:t>Progresión radiológica</a:t>
          </a:r>
        </a:p>
      </dgm:t>
    </dgm:pt>
    <dgm:pt modelId="{CD1FDD50-8D6B-4A46-9407-8FAF5D12C115}" type="parTrans" cxnId="{F870CA40-5296-4FD6-B318-BD07CE09FB7A}">
      <dgm:prSet/>
      <dgm:spPr/>
      <dgm:t>
        <a:bodyPr/>
        <a:lstStyle/>
        <a:p>
          <a:endParaRPr lang="es-ES"/>
        </a:p>
      </dgm:t>
    </dgm:pt>
    <dgm:pt modelId="{0B96BC57-7750-4AF8-A143-8E75C7EC8C70}" type="sibTrans" cxnId="{F870CA40-5296-4FD6-B318-BD07CE09FB7A}">
      <dgm:prSet/>
      <dgm:spPr/>
      <dgm:t>
        <a:bodyPr/>
        <a:lstStyle/>
        <a:p>
          <a:endParaRPr lang="es-ES"/>
        </a:p>
      </dgm:t>
    </dgm:pt>
    <dgm:pt modelId="{0253087F-285B-4738-B2DD-4026309BB5B2}">
      <dgm:prSet phldrT="[Texto]" custT="1"/>
      <dgm:spPr/>
      <dgm:t>
        <a:bodyPr/>
        <a:lstStyle/>
        <a:p>
          <a:r>
            <a:rPr lang="es-ES" sz="1800" dirty="0"/>
            <a:t>Progresión de acuerdo a criterios de RECIST para enfermedad visceral y tejidos blandos (</a:t>
          </a:r>
          <a:r>
            <a:rPr lang="es-ES" sz="1800" b="1" dirty="0"/>
            <a:t>TAC</a:t>
          </a:r>
          <a:r>
            <a:rPr lang="es-ES" sz="1800" dirty="0"/>
            <a:t>)</a:t>
          </a:r>
        </a:p>
      </dgm:t>
    </dgm:pt>
    <dgm:pt modelId="{2C714A27-E01C-4342-8866-645C3E31FBF8}" type="parTrans" cxnId="{2D31E84C-5512-4227-BBF9-6041D08BC1B2}">
      <dgm:prSet/>
      <dgm:spPr/>
      <dgm:t>
        <a:bodyPr/>
        <a:lstStyle/>
        <a:p>
          <a:endParaRPr lang="es-ES"/>
        </a:p>
      </dgm:t>
    </dgm:pt>
    <dgm:pt modelId="{72E10FA5-5FBD-4E73-A7CC-B90A0229FA02}" type="sibTrans" cxnId="{2D31E84C-5512-4227-BBF9-6041D08BC1B2}">
      <dgm:prSet/>
      <dgm:spPr/>
      <dgm:t>
        <a:bodyPr/>
        <a:lstStyle/>
        <a:p>
          <a:endParaRPr lang="es-ES"/>
        </a:p>
      </dgm:t>
    </dgm:pt>
    <dgm:pt modelId="{BBA217F3-C602-4C8F-A3EF-1564893E3457}">
      <dgm:prSet phldrT="[Texto]" custT="1"/>
      <dgm:spPr/>
      <dgm:t>
        <a:bodyPr/>
        <a:lstStyle/>
        <a:p>
          <a:r>
            <a:rPr lang="es-ES" sz="2500" b="1" dirty="0"/>
            <a:t>Progresión bioquímica</a:t>
          </a:r>
        </a:p>
      </dgm:t>
    </dgm:pt>
    <dgm:pt modelId="{2A7C12C7-215A-43E6-A408-5A6524B068A4}" type="parTrans" cxnId="{579C695F-6241-4EC3-840F-4F3BCCD8D956}">
      <dgm:prSet/>
      <dgm:spPr/>
      <dgm:t>
        <a:bodyPr/>
        <a:lstStyle/>
        <a:p>
          <a:endParaRPr lang="es-ES"/>
        </a:p>
      </dgm:t>
    </dgm:pt>
    <dgm:pt modelId="{D884B56A-084A-4D0D-B671-5BD19CE33226}" type="sibTrans" cxnId="{579C695F-6241-4EC3-840F-4F3BCCD8D956}">
      <dgm:prSet/>
      <dgm:spPr/>
      <dgm:t>
        <a:bodyPr/>
        <a:lstStyle/>
        <a:p>
          <a:endParaRPr lang="es-ES"/>
        </a:p>
      </dgm:t>
    </dgm:pt>
    <dgm:pt modelId="{3F5CE523-75FC-49BC-8074-478795641EB2}">
      <dgm:prSet phldrT="[Texto]" custT="1"/>
      <dgm:spPr/>
      <dgm:t>
        <a:bodyPr/>
        <a:lstStyle/>
        <a:p>
          <a:r>
            <a:rPr lang="es-ES" sz="1800" dirty="0"/>
            <a:t>Incremento APE</a:t>
          </a:r>
        </a:p>
      </dgm:t>
    </dgm:pt>
    <dgm:pt modelId="{23FD1D7E-F5C5-4B7C-9087-8A6FAFC011CB}" type="parTrans" cxnId="{F47FB1E1-0813-4C20-8FBA-B8554EFD7078}">
      <dgm:prSet/>
      <dgm:spPr/>
      <dgm:t>
        <a:bodyPr/>
        <a:lstStyle/>
        <a:p>
          <a:endParaRPr lang="es-ES"/>
        </a:p>
      </dgm:t>
    </dgm:pt>
    <dgm:pt modelId="{564791EB-6A33-449B-ADFE-E1EE4BDC18CE}" type="sibTrans" cxnId="{F47FB1E1-0813-4C20-8FBA-B8554EFD7078}">
      <dgm:prSet/>
      <dgm:spPr/>
      <dgm:t>
        <a:bodyPr/>
        <a:lstStyle/>
        <a:p>
          <a:endParaRPr lang="es-ES"/>
        </a:p>
      </dgm:t>
    </dgm:pt>
    <dgm:pt modelId="{CCA3D696-60E8-4E37-89C9-C63E150C8C36}">
      <dgm:prSet phldrT="[Texto]" custT="1"/>
      <dgm:spPr/>
      <dgm:t>
        <a:bodyPr/>
        <a:lstStyle/>
        <a:p>
          <a:r>
            <a:rPr lang="es-ES" sz="1800" dirty="0"/>
            <a:t>3 aumentos consecutivos de APE</a:t>
          </a:r>
        </a:p>
      </dgm:t>
    </dgm:pt>
    <dgm:pt modelId="{E92E9E7A-F8AC-4215-A034-C897290567B3}" type="parTrans" cxnId="{D7058EBC-E129-4F8A-A682-514A7870E6BD}">
      <dgm:prSet/>
      <dgm:spPr/>
      <dgm:t>
        <a:bodyPr/>
        <a:lstStyle/>
        <a:p>
          <a:endParaRPr lang="es-ES"/>
        </a:p>
      </dgm:t>
    </dgm:pt>
    <dgm:pt modelId="{2A973C27-0DE1-4925-9A4B-C36C90AB2311}" type="sibTrans" cxnId="{D7058EBC-E129-4F8A-A682-514A7870E6BD}">
      <dgm:prSet/>
      <dgm:spPr/>
      <dgm:t>
        <a:bodyPr/>
        <a:lstStyle/>
        <a:p>
          <a:endParaRPr lang="es-ES"/>
        </a:p>
      </dgm:t>
    </dgm:pt>
    <dgm:pt modelId="{BA4B630C-85DC-44B8-8C6A-842B9DCA202E}">
      <dgm:prSet phldrT="[Texto]" custT="1"/>
      <dgm:spPr/>
      <dgm:t>
        <a:bodyPr/>
        <a:lstStyle/>
        <a:p>
          <a:r>
            <a:rPr lang="es-ES" sz="1800" b="1" dirty="0"/>
            <a:t>≥ 20 % incremento </a:t>
          </a:r>
          <a:r>
            <a:rPr lang="es-ES" sz="1800" dirty="0"/>
            <a:t>de la suma de diámetros y </a:t>
          </a:r>
          <a:r>
            <a:rPr lang="es-ES" sz="1800" b="1" dirty="0"/>
            <a:t>≥ 5mm </a:t>
          </a:r>
          <a:r>
            <a:rPr lang="es-ES" sz="1800" dirty="0"/>
            <a:t>de incremento </a:t>
          </a:r>
          <a:r>
            <a:rPr lang="es-ES" sz="1800" b="1" dirty="0"/>
            <a:t>absoluto </a:t>
          </a:r>
          <a:r>
            <a:rPr lang="es-ES" sz="1800" dirty="0"/>
            <a:t>en la suma de diámetros </a:t>
          </a:r>
        </a:p>
      </dgm:t>
    </dgm:pt>
    <dgm:pt modelId="{D57533F0-1D4C-4A2A-B270-2BCA943CFD68}" type="parTrans" cxnId="{C741839C-2B9A-475B-A378-3CB3CFAC6BBC}">
      <dgm:prSet/>
      <dgm:spPr/>
      <dgm:t>
        <a:bodyPr/>
        <a:lstStyle/>
        <a:p>
          <a:endParaRPr lang="es-ES"/>
        </a:p>
      </dgm:t>
    </dgm:pt>
    <dgm:pt modelId="{7E884D79-95B3-438C-BC76-62358B62E537}" type="sibTrans" cxnId="{C741839C-2B9A-475B-A378-3CB3CFAC6BBC}">
      <dgm:prSet/>
      <dgm:spPr/>
      <dgm:t>
        <a:bodyPr/>
        <a:lstStyle/>
        <a:p>
          <a:endParaRPr lang="es-ES"/>
        </a:p>
      </dgm:t>
    </dgm:pt>
    <dgm:pt modelId="{37230AA4-A0DC-4B83-A917-BC5BB487A57C}">
      <dgm:prSet phldrT="[Texto]" custT="1"/>
      <dgm:spPr/>
      <dgm:t>
        <a:bodyPr/>
        <a:lstStyle/>
        <a:p>
          <a:r>
            <a:rPr lang="es-ES" sz="1800" b="1" dirty="0"/>
            <a:t>2 o más </a:t>
          </a:r>
          <a:r>
            <a:rPr lang="es-ES" sz="1800" dirty="0"/>
            <a:t>lesiones nuevas en </a:t>
          </a:r>
          <a:r>
            <a:rPr lang="es-ES" sz="1800" b="1" dirty="0"/>
            <a:t>GGO</a:t>
          </a:r>
        </a:p>
      </dgm:t>
    </dgm:pt>
    <dgm:pt modelId="{54AF6924-BBBB-4289-B5EC-EC77A3CD3FC5}" type="sibTrans" cxnId="{A9927098-3A3E-4EE4-A81F-140E24255365}">
      <dgm:prSet/>
      <dgm:spPr/>
      <dgm:t>
        <a:bodyPr/>
        <a:lstStyle/>
        <a:p>
          <a:endParaRPr lang="es-ES"/>
        </a:p>
      </dgm:t>
    </dgm:pt>
    <dgm:pt modelId="{BDE7FBBB-6241-4275-B679-6A6CE7D283F9}" type="parTrans" cxnId="{A9927098-3A3E-4EE4-A81F-140E24255365}">
      <dgm:prSet/>
      <dgm:spPr/>
      <dgm:t>
        <a:bodyPr/>
        <a:lstStyle/>
        <a:p>
          <a:endParaRPr lang="es-ES"/>
        </a:p>
      </dgm:t>
    </dgm:pt>
    <dgm:pt modelId="{903DD528-DB72-47DB-98C0-074721E4CA9F}">
      <dgm:prSet phldrT="[Texto]" custT="1"/>
      <dgm:spPr/>
      <dgm:t>
        <a:bodyPr/>
        <a:lstStyle/>
        <a:p>
          <a:r>
            <a:rPr lang="es-ES" sz="1800" dirty="0"/>
            <a:t>Lesiones </a:t>
          </a:r>
          <a:r>
            <a:rPr lang="es-ES" sz="1800" b="1" dirty="0"/>
            <a:t>nuevas</a:t>
          </a:r>
        </a:p>
      </dgm:t>
    </dgm:pt>
    <dgm:pt modelId="{EE3DC3B3-9883-465A-8441-5C608C0D4036}" type="parTrans" cxnId="{F98873C1-0C6F-451E-8B10-14DD9322E783}">
      <dgm:prSet/>
      <dgm:spPr/>
      <dgm:t>
        <a:bodyPr/>
        <a:lstStyle/>
        <a:p>
          <a:endParaRPr lang="es-ES"/>
        </a:p>
      </dgm:t>
    </dgm:pt>
    <dgm:pt modelId="{70F0DBC5-01F5-49A9-BAE9-456EEE21AE7F}" type="sibTrans" cxnId="{F98873C1-0C6F-451E-8B10-14DD9322E783}">
      <dgm:prSet/>
      <dgm:spPr/>
      <dgm:t>
        <a:bodyPr/>
        <a:lstStyle/>
        <a:p>
          <a:endParaRPr lang="es-ES"/>
        </a:p>
      </dgm:t>
    </dgm:pt>
    <dgm:pt modelId="{44475057-E2A6-44F5-9386-C58D74FDE2C8}">
      <dgm:prSet phldrT="[Texto]" custT="1"/>
      <dgm:spPr/>
      <dgm:t>
        <a:bodyPr/>
        <a:lstStyle/>
        <a:p>
          <a:r>
            <a:rPr lang="es-ES" sz="1800" b="0" dirty="0"/>
            <a:t>≥ 25% Y </a:t>
          </a:r>
          <a:r>
            <a:rPr lang="es-ES" sz="1800" b="1" dirty="0"/>
            <a:t>≥ </a:t>
          </a:r>
          <a:r>
            <a:rPr lang="es-ES" sz="1800" b="0" dirty="0"/>
            <a:t>2 </a:t>
          </a:r>
          <a:r>
            <a:rPr lang="es-ES" sz="1800" b="0" dirty="0" err="1"/>
            <a:t>ng</a:t>
          </a:r>
          <a:r>
            <a:rPr lang="es-ES" sz="1800" b="0" dirty="0"/>
            <a:t>/</a:t>
          </a:r>
          <a:r>
            <a:rPr lang="es-ES" sz="1800" b="0" dirty="0" err="1"/>
            <a:t>mL</a:t>
          </a:r>
          <a:r>
            <a:rPr lang="es-ES" sz="1800" b="0" dirty="0"/>
            <a:t> del nadir</a:t>
          </a:r>
        </a:p>
      </dgm:t>
    </dgm:pt>
    <dgm:pt modelId="{5ABE7D66-2F92-40D0-97AA-EEFB545CD0BB}" type="parTrans" cxnId="{8A31CCE4-7478-4EE7-8B45-33493E34B5E1}">
      <dgm:prSet/>
      <dgm:spPr/>
      <dgm:t>
        <a:bodyPr/>
        <a:lstStyle/>
        <a:p>
          <a:endParaRPr lang="es-ES"/>
        </a:p>
      </dgm:t>
    </dgm:pt>
    <dgm:pt modelId="{D663E73A-EFFF-4B43-97A0-960A2F24E32F}" type="sibTrans" cxnId="{8A31CCE4-7478-4EE7-8B45-33493E34B5E1}">
      <dgm:prSet/>
      <dgm:spPr/>
      <dgm:t>
        <a:bodyPr/>
        <a:lstStyle/>
        <a:p>
          <a:endParaRPr lang="es-ES"/>
        </a:p>
      </dgm:t>
    </dgm:pt>
    <dgm:pt modelId="{769C2D28-CD47-4303-B19D-CEC5C32197CA}">
      <dgm:prSet phldrT="[Texto]" custT="1"/>
      <dgm:spPr/>
      <dgm:t>
        <a:bodyPr/>
        <a:lstStyle/>
        <a:p>
          <a:r>
            <a:rPr lang="es-ES" sz="1800" b="0" dirty="0"/>
            <a:t>Confirmado con otra medición en ≥ 3 semanas</a:t>
          </a:r>
        </a:p>
      </dgm:t>
    </dgm:pt>
    <dgm:pt modelId="{8A4324AB-8E42-4325-B4F4-FF9762423820}" type="parTrans" cxnId="{C49B23F7-4BB8-4005-8233-73555E51A19F}">
      <dgm:prSet/>
      <dgm:spPr/>
      <dgm:t>
        <a:bodyPr/>
        <a:lstStyle/>
        <a:p>
          <a:endParaRPr lang="es-ES"/>
        </a:p>
      </dgm:t>
    </dgm:pt>
    <dgm:pt modelId="{5FD5C40C-E41E-49E5-85F5-F1425C730ADC}" type="sibTrans" cxnId="{C49B23F7-4BB8-4005-8233-73555E51A19F}">
      <dgm:prSet/>
      <dgm:spPr/>
      <dgm:t>
        <a:bodyPr/>
        <a:lstStyle/>
        <a:p>
          <a:endParaRPr lang="es-ES"/>
        </a:p>
      </dgm:t>
    </dgm:pt>
    <dgm:pt modelId="{08A84997-32EF-43A3-B91B-C455B60BD7AD}">
      <dgm:prSet phldrT="[Texto]" custT="1"/>
      <dgm:spPr/>
      <dgm:t>
        <a:bodyPr/>
        <a:lstStyle/>
        <a:p>
          <a:r>
            <a:rPr lang="es-ES" sz="1800" dirty="0"/>
            <a:t>Separados por 1 semana c/u</a:t>
          </a:r>
        </a:p>
      </dgm:t>
    </dgm:pt>
    <dgm:pt modelId="{B693DF35-1575-4E58-B08B-21F219AC9408}" type="parTrans" cxnId="{8E7A212D-7539-4EA2-ACC3-3226367BB63C}">
      <dgm:prSet/>
      <dgm:spPr/>
      <dgm:t>
        <a:bodyPr/>
        <a:lstStyle/>
        <a:p>
          <a:endParaRPr lang="es-ES"/>
        </a:p>
      </dgm:t>
    </dgm:pt>
    <dgm:pt modelId="{277FFE51-44E5-4160-AB77-8306B24FB49B}" type="sibTrans" cxnId="{8E7A212D-7539-4EA2-ACC3-3226367BB63C}">
      <dgm:prSet/>
      <dgm:spPr/>
      <dgm:t>
        <a:bodyPr/>
        <a:lstStyle/>
        <a:p>
          <a:endParaRPr lang="es-ES"/>
        </a:p>
      </dgm:t>
    </dgm:pt>
    <dgm:pt modelId="{B973B191-9734-4265-84AF-366BB2C3B74E}">
      <dgm:prSet phldrT="[Texto]" custT="1"/>
      <dgm:spPr/>
      <dgm:t>
        <a:bodyPr/>
        <a:lstStyle/>
        <a:p>
          <a:r>
            <a:rPr lang="es-ES" sz="1800" dirty="0"/>
            <a:t>2 aumentos &gt; 50% sobre nadir</a:t>
          </a:r>
        </a:p>
      </dgm:t>
    </dgm:pt>
    <dgm:pt modelId="{2DD67DD5-2315-447D-A98B-735260F8C183}" type="parTrans" cxnId="{1725DA7B-AD19-4CEF-B32C-B31E40507D6B}">
      <dgm:prSet/>
      <dgm:spPr/>
      <dgm:t>
        <a:bodyPr/>
        <a:lstStyle/>
        <a:p>
          <a:endParaRPr lang="es-ES"/>
        </a:p>
      </dgm:t>
    </dgm:pt>
    <dgm:pt modelId="{EE83D1F7-282A-4365-B7C8-7153BD1B4DA4}" type="sibTrans" cxnId="{1725DA7B-AD19-4CEF-B32C-B31E40507D6B}">
      <dgm:prSet/>
      <dgm:spPr/>
      <dgm:t>
        <a:bodyPr/>
        <a:lstStyle/>
        <a:p>
          <a:endParaRPr lang="es-ES"/>
        </a:p>
      </dgm:t>
    </dgm:pt>
    <dgm:pt modelId="{477694AE-7DAE-4A2C-8470-5FE5DDA90A88}">
      <dgm:prSet phldrT="[Texto]" custT="1"/>
      <dgm:spPr/>
      <dgm:t>
        <a:bodyPr/>
        <a:lstStyle/>
        <a:p>
          <a:r>
            <a:rPr lang="es-ES" sz="1800" dirty="0"/>
            <a:t>&gt;2 </a:t>
          </a:r>
          <a:r>
            <a:rPr lang="es-ES" sz="1800" dirty="0" err="1"/>
            <a:t>ng</a:t>
          </a:r>
          <a:r>
            <a:rPr lang="es-ES" sz="1800" dirty="0"/>
            <a:t>/</a:t>
          </a:r>
          <a:r>
            <a:rPr lang="es-ES" sz="1800" dirty="0" err="1"/>
            <a:t>mL</a:t>
          </a:r>
          <a:endParaRPr lang="es-ES" sz="1800" dirty="0"/>
        </a:p>
      </dgm:t>
    </dgm:pt>
    <dgm:pt modelId="{9D382A2D-62A8-44F4-B6DE-115ACC243F19}" type="parTrans" cxnId="{48528480-E9DB-4574-90FC-90942F599560}">
      <dgm:prSet/>
      <dgm:spPr/>
      <dgm:t>
        <a:bodyPr/>
        <a:lstStyle/>
        <a:p>
          <a:endParaRPr lang="es-ES"/>
        </a:p>
      </dgm:t>
    </dgm:pt>
    <dgm:pt modelId="{80BDA991-4B26-4D5B-933C-E10E83C0D113}" type="sibTrans" cxnId="{48528480-E9DB-4574-90FC-90942F599560}">
      <dgm:prSet/>
      <dgm:spPr/>
      <dgm:t>
        <a:bodyPr/>
        <a:lstStyle/>
        <a:p>
          <a:endParaRPr lang="es-ES"/>
        </a:p>
      </dgm:t>
    </dgm:pt>
    <dgm:pt modelId="{D287829E-7CCE-4BF4-A944-257830826F25}">
      <dgm:prSet phldrT="[Texto]" custT="1"/>
      <dgm:spPr/>
      <dgm:t>
        <a:bodyPr/>
        <a:lstStyle/>
        <a:p>
          <a:endParaRPr lang="es-ES" sz="1800" b="0" dirty="0"/>
        </a:p>
      </dgm:t>
    </dgm:pt>
    <dgm:pt modelId="{4E0F261D-FEA7-4BB5-BCDF-95316DB84728}" type="parTrans" cxnId="{6CADDD49-7E60-4FC2-A795-5F3D93CCD8E1}">
      <dgm:prSet/>
      <dgm:spPr/>
      <dgm:t>
        <a:bodyPr/>
        <a:lstStyle/>
        <a:p>
          <a:endParaRPr lang="es-MX"/>
        </a:p>
      </dgm:t>
    </dgm:pt>
    <dgm:pt modelId="{ACB8E6E5-0ED0-4A20-92EF-1FC982E8AF14}" type="sibTrans" cxnId="{6CADDD49-7E60-4FC2-A795-5F3D93CCD8E1}">
      <dgm:prSet/>
      <dgm:spPr/>
      <dgm:t>
        <a:bodyPr/>
        <a:lstStyle/>
        <a:p>
          <a:endParaRPr lang="es-MX"/>
        </a:p>
      </dgm:t>
    </dgm:pt>
    <dgm:pt modelId="{6C114004-AC1E-4C0C-9DFD-9BE2373F5ACB}" type="pres">
      <dgm:prSet presAssocID="{5E4B728C-AC80-4467-A924-2E10E88CD8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DFA90A3-585E-498A-BA18-42C912693A12}" type="pres">
      <dgm:prSet presAssocID="{64B0AE25-485E-4C83-A009-A7B371EA56E1}" presName="composite" presStyleCnt="0"/>
      <dgm:spPr/>
    </dgm:pt>
    <dgm:pt modelId="{3C4A7E7F-E4C5-4517-B502-72594C8B9290}" type="pres">
      <dgm:prSet presAssocID="{64B0AE25-485E-4C83-A009-A7B371EA56E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AB3542-9DAF-4534-9D7A-B158C6E4DAB9}" type="pres">
      <dgm:prSet presAssocID="{64B0AE25-485E-4C83-A009-A7B371EA56E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2CB2FC-FCA3-4FFF-A7F1-85A2DFA2D576}" type="pres">
      <dgm:prSet presAssocID="{0B96BC57-7750-4AF8-A143-8E75C7EC8C70}" presName="space" presStyleCnt="0"/>
      <dgm:spPr/>
    </dgm:pt>
    <dgm:pt modelId="{FCFA4E6C-918D-466B-8136-A9C85480AA35}" type="pres">
      <dgm:prSet presAssocID="{BBA217F3-C602-4C8F-A3EF-1564893E3457}" presName="composite" presStyleCnt="0"/>
      <dgm:spPr/>
    </dgm:pt>
    <dgm:pt modelId="{54C2DC65-5DBA-4F73-A7F1-96B748A0F54E}" type="pres">
      <dgm:prSet presAssocID="{BBA217F3-C602-4C8F-A3EF-1564893E345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0AB752-41E1-43E1-9016-C6440C8666D8}" type="pres">
      <dgm:prSet presAssocID="{BBA217F3-C602-4C8F-A3EF-1564893E345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97E13E-BB7F-4D04-97F9-90D7B46CFF1C}" type="presOf" srcId="{5E4B728C-AC80-4467-A924-2E10E88CD872}" destId="{6C114004-AC1E-4C0C-9DFD-9BE2373F5ACB}" srcOrd="0" destOrd="0" presId="urn:microsoft.com/office/officeart/2005/8/layout/hList1"/>
    <dgm:cxn modelId="{48528480-E9DB-4574-90FC-90942F599560}" srcId="{CCA3D696-60E8-4E37-89C9-C63E150C8C36}" destId="{477694AE-7DAE-4A2C-8470-5FE5DDA90A88}" srcOrd="2" destOrd="0" parTransId="{9D382A2D-62A8-44F4-B6DE-115ACC243F19}" sibTransId="{80BDA991-4B26-4D5B-933C-E10E83C0D113}"/>
    <dgm:cxn modelId="{C49B23F7-4BB8-4005-8233-73555E51A19F}" srcId="{3F5CE523-75FC-49BC-8074-478795641EB2}" destId="{769C2D28-CD47-4303-B19D-CEC5C32197CA}" srcOrd="1" destOrd="0" parTransId="{8A4324AB-8E42-4325-B4F4-FF9762423820}" sibTransId="{5FD5C40C-E41E-49E5-85F5-F1425C730ADC}"/>
    <dgm:cxn modelId="{36DA3235-ED8E-4975-B068-046420D6AC6C}" type="presOf" srcId="{477694AE-7DAE-4A2C-8470-5FE5DDA90A88}" destId="{700AB752-41E1-43E1-9016-C6440C8666D8}" srcOrd="0" destOrd="7" presId="urn:microsoft.com/office/officeart/2005/8/layout/hList1"/>
    <dgm:cxn modelId="{18B017B9-6E97-4F2F-B7CF-5732E02E1846}" type="presOf" srcId="{B973B191-9734-4265-84AF-366BB2C3B74E}" destId="{700AB752-41E1-43E1-9016-C6440C8666D8}" srcOrd="0" destOrd="6" presId="urn:microsoft.com/office/officeart/2005/8/layout/hList1"/>
    <dgm:cxn modelId="{2D31E84C-5512-4227-BBF9-6041D08BC1B2}" srcId="{64B0AE25-485E-4C83-A009-A7B371EA56E1}" destId="{0253087F-285B-4738-B2DD-4026309BB5B2}" srcOrd="0" destOrd="0" parTransId="{2C714A27-E01C-4342-8866-645C3E31FBF8}" sibTransId="{72E10FA5-5FBD-4E73-A7CC-B90A0229FA02}"/>
    <dgm:cxn modelId="{1052DDFA-4915-48D8-8BEC-D00D52E2F9F0}" type="presOf" srcId="{3F5CE523-75FC-49BC-8074-478795641EB2}" destId="{700AB752-41E1-43E1-9016-C6440C8666D8}" srcOrd="0" destOrd="0" presId="urn:microsoft.com/office/officeart/2005/8/layout/hList1"/>
    <dgm:cxn modelId="{F34E2ADD-E2FD-4F05-82D6-9DAD9E380BB3}" type="presOf" srcId="{D287829E-7CCE-4BF4-A944-257830826F25}" destId="{700AB752-41E1-43E1-9016-C6440C8666D8}" srcOrd="0" destOrd="3" presId="urn:microsoft.com/office/officeart/2005/8/layout/hList1"/>
    <dgm:cxn modelId="{D7058EBC-E129-4F8A-A682-514A7870E6BD}" srcId="{BBA217F3-C602-4C8F-A3EF-1564893E3457}" destId="{CCA3D696-60E8-4E37-89C9-C63E150C8C36}" srcOrd="1" destOrd="0" parTransId="{E92E9E7A-F8AC-4215-A034-C897290567B3}" sibTransId="{2A973C27-0DE1-4925-9A4B-C36C90AB2311}"/>
    <dgm:cxn modelId="{60D13EEF-8784-40D0-94F2-534E12899ECC}" type="presOf" srcId="{CCA3D696-60E8-4E37-89C9-C63E150C8C36}" destId="{700AB752-41E1-43E1-9016-C6440C8666D8}" srcOrd="0" destOrd="4" presId="urn:microsoft.com/office/officeart/2005/8/layout/hList1"/>
    <dgm:cxn modelId="{010E440E-68B9-43CD-9E59-A4EC1B74AF9D}" type="presOf" srcId="{64B0AE25-485E-4C83-A009-A7B371EA56E1}" destId="{3C4A7E7F-E4C5-4517-B502-72594C8B9290}" srcOrd="0" destOrd="0" presId="urn:microsoft.com/office/officeart/2005/8/layout/hList1"/>
    <dgm:cxn modelId="{5B996473-A5DC-4B01-835F-C147663E4ABE}" type="presOf" srcId="{903DD528-DB72-47DB-98C0-074721E4CA9F}" destId="{52AB3542-9DAF-4534-9D7A-B158C6E4DAB9}" srcOrd="0" destOrd="2" presId="urn:microsoft.com/office/officeart/2005/8/layout/hList1"/>
    <dgm:cxn modelId="{267DF3B0-337E-4B21-84F3-4797FC83D00B}" type="presOf" srcId="{08A84997-32EF-43A3-B91B-C455B60BD7AD}" destId="{700AB752-41E1-43E1-9016-C6440C8666D8}" srcOrd="0" destOrd="5" presId="urn:microsoft.com/office/officeart/2005/8/layout/hList1"/>
    <dgm:cxn modelId="{F870CA40-5296-4FD6-B318-BD07CE09FB7A}" srcId="{5E4B728C-AC80-4467-A924-2E10E88CD872}" destId="{64B0AE25-485E-4C83-A009-A7B371EA56E1}" srcOrd="0" destOrd="0" parTransId="{CD1FDD50-8D6B-4A46-9407-8FAF5D12C115}" sibTransId="{0B96BC57-7750-4AF8-A143-8E75C7EC8C70}"/>
    <dgm:cxn modelId="{A37AF19A-AF0F-43CA-B40A-D6E3D9245D4F}" type="presOf" srcId="{37230AA4-A0DC-4B83-A917-BC5BB487A57C}" destId="{52AB3542-9DAF-4534-9D7A-B158C6E4DAB9}" srcOrd="0" destOrd="3" presId="urn:microsoft.com/office/officeart/2005/8/layout/hList1"/>
    <dgm:cxn modelId="{F47FB1E1-0813-4C20-8FBA-B8554EFD7078}" srcId="{BBA217F3-C602-4C8F-A3EF-1564893E3457}" destId="{3F5CE523-75FC-49BC-8074-478795641EB2}" srcOrd="0" destOrd="0" parTransId="{23FD1D7E-F5C5-4B7C-9087-8A6FAFC011CB}" sibTransId="{564791EB-6A33-449B-ADFE-E1EE4BDC18CE}"/>
    <dgm:cxn modelId="{6CADDD49-7E60-4FC2-A795-5F3D93CCD8E1}" srcId="{3F5CE523-75FC-49BC-8074-478795641EB2}" destId="{D287829E-7CCE-4BF4-A944-257830826F25}" srcOrd="2" destOrd="0" parTransId="{4E0F261D-FEA7-4BB5-BCDF-95316DB84728}" sibTransId="{ACB8E6E5-0ED0-4A20-92EF-1FC982E8AF14}"/>
    <dgm:cxn modelId="{8E7A212D-7539-4EA2-ACC3-3226367BB63C}" srcId="{CCA3D696-60E8-4E37-89C9-C63E150C8C36}" destId="{08A84997-32EF-43A3-B91B-C455B60BD7AD}" srcOrd="0" destOrd="0" parTransId="{B693DF35-1575-4E58-B08B-21F219AC9408}" sibTransId="{277FFE51-44E5-4160-AB77-8306B24FB49B}"/>
    <dgm:cxn modelId="{A9927098-3A3E-4EE4-A81F-140E24255365}" srcId="{64B0AE25-485E-4C83-A009-A7B371EA56E1}" destId="{37230AA4-A0DC-4B83-A917-BC5BB487A57C}" srcOrd="1" destOrd="0" parTransId="{BDE7FBBB-6241-4275-B679-6A6CE7D283F9}" sibTransId="{54AF6924-BBBB-4289-B5EC-EC77A3CD3FC5}"/>
    <dgm:cxn modelId="{F98873C1-0C6F-451E-8B10-14DD9322E783}" srcId="{0253087F-285B-4738-B2DD-4026309BB5B2}" destId="{903DD528-DB72-47DB-98C0-074721E4CA9F}" srcOrd="1" destOrd="0" parTransId="{EE3DC3B3-9883-465A-8441-5C608C0D4036}" sibTransId="{70F0DBC5-01F5-49A9-BAE9-456EEE21AE7F}"/>
    <dgm:cxn modelId="{1651C912-AA06-4E88-8AE6-8AAF0E224672}" type="presOf" srcId="{BA4B630C-85DC-44B8-8C6A-842B9DCA202E}" destId="{52AB3542-9DAF-4534-9D7A-B158C6E4DAB9}" srcOrd="0" destOrd="1" presId="urn:microsoft.com/office/officeart/2005/8/layout/hList1"/>
    <dgm:cxn modelId="{2F6AA65D-C7CF-441C-A36B-7C0F7B1CDC08}" type="presOf" srcId="{44475057-E2A6-44F5-9386-C58D74FDE2C8}" destId="{700AB752-41E1-43E1-9016-C6440C8666D8}" srcOrd="0" destOrd="1" presId="urn:microsoft.com/office/officeart/2005/8/layout/hList1"/>
    <dgm:cxn modelId="{C741839C-2B9A-475B-A378-3CB3CFAC6BBC}" srcId="{0253087F-285B-4738-B2DD-4026309BB5B2}" destId="{BA4B630C-85DC-44B8-8C6A-842B9DCA202E}" srcOrd="0" destOrd="0" parTransId="{D57533F0-1D4C-4A2A-B270-2BCA943CFD68}" sibTransId="{7E884D79-95B3-438C-BC76-62358B62E537}"/>
    <dgm:cxn modelId="{D2D24187-8B70-4B9D-97D1-C42F50D1F9F7}" type="presOf" srcId="{769C2D28-CD47-4303-B19D-CEC5C32197CA}" destId="{700AB752-41E1-43E1-9016-C6440C8666D8}" srcOrd="0" destOrd="2" presId="urn:microsoft.com/office/officeart/2005/8/layout/hList1"/>
    <dgm:cxn modelId="{F3BC65AF-3D58-45A0-ABC0-B7E7CB3537CD}" type="presOf" srcId="{0253087F-285B-4738-B2DD-4026309BB5B2}" destId="{52AB3542-9DAF-4534-9D7A-B158C6E4DAB9}" srcOrd="0" destOrd="0" presId="urn:microsoft.com/office/officeart/2005/8/layout/hList1"/>
    <dgm:cxn modelId="{579C695F-6241-4EC3-840F-4F3BCCD8D956}" srcId="{5E4B728C-AC80-4467-A924-2E10E88CD872}" destId="{BBA217F3-C602-4C8F-A3EF-1564893E3457}" srcOrd="1" destOrd="0" parTransId="{2A7C12C7-215A-43E6-A408-5A6524B068A4}" sibTransId="{D884B56A-084A-4D0D-B671-5BD19CE33226}"/>
    <dgm:cxn modelId="{8A31CCE4-7478-4EE7-8B45-33493E34B5E1}" srcId="{3F5CE523-75FC-49BC-8074-478795641EB2}" destId="{44475057-E2A6-44F5-9386-C58D74FDE2C8}" srcOrd="0" destOrd="0" parTransId="{5ABE7D66-2F92-40D0-97AA-EEFB545CD0BB}" sibTransId="{D663E73A-EFFF-4B43-97A0-960A2F24E32F}"/>
    <dgm:cxn modelId="{1725DA7B-AD19-4CEF-B32C-B31E40507D6B}" srcId="{CCA3D696-60E8-4E37-89C9-C63E150C8C36}" destId="{B973B191-9734-4265-84AF-366BB2C3B74E}" srcOrd="1" destOrd="0" parTransId="{2DD67DD5-2315-447D-A98B-735260F8C183}" sibTransId="{EE83D1F7-282A-4365-B7C8-7153BD1B4DA4}"/>
    <dgm:cxn modelId="{D18BF40C-4698-4075-8275-E3FE9CD4D028}" type="presOf" srcId="{BBA217F3-C602-4C8F-A3EF-1564893E3457}" destId="{54C2DC65-5DBA-4F73-A7F1-96B748A0F54E}" srcOrd="0" destOrd="0" presId="urn:microsoft.com/office/officeart/2005/8/layout/hList1"/>
    <dgm:cxn modelId="{6845659F-FCD8-4316-A55D-D0D938F43D6D}" type="presParOf" srcId="{6C114004-AC1E-4C0C-9DFD-9BE2373F5ACB}" destId="{2DFA90A3-585E-498A-BA18-42C912693A12}" srcOrd="0" destOrd="0" presId="urn:microsoft.com/office/officeart/2005/8/layout/hList1"/>
    <dgm:cxn modelId="{0A3219F4-1042-4EB9-8621-20278A8C742A}" type="presParOf" srcId="{2DFA90A3-585E-498A-BA18-42C912693A12}" destId="{3C4A7E7F-E4C5-4517-B502-72594C8B9290}" srcOrd="0" destOrd="0" presId="urn:microsoft.com/office/officeart/2005/8/layout/hList1"/>
    <dgm:cxn modelId="{085A7AA6-D0E1-4FCA-98EF-746C27F1612C}" type="presParOf" srcId="{2DFA90A3-585E-498A-BA18-42C912693A12}" destId="{52AB3542-9DAF-4534-9D7A-B158C6E4DAB9}" srcOrd="1" destOrd="0" presId="urn:microsoft.com/office/officeart/2005/8/layout/hList1"/>
    <dgm:cxn modelId="{13806E2F-87A4-45B7-BB73-CED672653282}" type="presParOf" srcId="{6C114004-AC1E-4C0C-9DFD-9BE2373F5ACB}" destId="{622CB2FC-FCA3-4FFF-A7F1-85A2DFA2D576}" srcOrd="1" destOrd="0" presId="urn:microsoft.com/office/officeart/2005/8/layout/hList1"/>
    <dgm:cxn modelId="{7C2A85E7-C58C-46BC-895C-1C7709B65831}" type="presParOf" srcId="{6C114004-AC1E-4C0C-9DFD-9BE2373F5ACB}" destId="{FCFA4E6C-918D-466B-8136-A9C85480AA35}" srcOrd="2" destOrd="0" presId="urn:microsoft.com/office/officeart/2005/8/layout/hList1"/>
    <dgm:cxn modelId="{5AFBA06A-F5C8-41B8-8169-1922F0D73340}" type="presParOf" srcId="{FCFA4E6C-918D-466B-8136-A9C85480AA35}" destId="{54C2DC65-5DBA-4F73-A7F1-96B748A0F54E}" srcOrd="0" destOrd="0" presId="urn:microsoft.com/office/officeart/2005/8/layout/hList1"/>
    <dgm:cxn modelId="{D4AAAA45-0CF4-42AC-B4EA-5E175EAF962E}" type="presParOf" srcId="{FCFA4E6C-918D-466B-8136-A9C85480AA35}" destId="{700AB752-41E1-43E1-9016-C6440C8666D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148FA2-FCFA-475E-9149-724DE8D503F7}" type="doc">
      <dgm:prSet loTypeId="urn:microsoft.com/office/officeart/2005/8/layout/vList6" loCatId="list" qsTypeId="urn:microsoft.com/office/officeart/2005/8/quickstyle/simple5" qsCatId="simple" csTypeId="urn:microsoft.com/office/officeart/2005/8/colors/accent5_3" csCatId="accent5" phldr="1"/>
      <dgm:spPr/>
      <dgm:t>
        <a:bodyPr/>
        <a:lstStyle/>
        <a:p>
          <a:endParaRPr lang="es-MX"/>
        </a:p>
      </dgm:t>
    </dgm:pt>
    <dgm:pt modelId="{4E5E4FA8-7F23-40D2-91C6-DCD254B38925}">
      <dgm:prSet phldrT="[Texto]" custT="1"/>
      <dgm:spPr/>
      <dgm:t>
        <a:bodyPr/>
        <a:lstStyle/>
        <a:p>
          <a:r>
            <a:rPr lang="es-MX" sz="2000" dirty="0"/>
            <a:t>Cáncer de próstata sensible a la castración*</a:t>
          </a:r>
        </a:p>
      </dgm:t>
    </dgm:pt>
    <dgm:pt modelId="{47C6C486-3050-44F1-9753-DA6414047B6E}" type="parTrans" cxnId="{C5E450A1-01A2-4F10-A88B-C0E93DCADAA1}">
      <dgm:prSet/>
      <dgm:spPr/>
      <dgm:t>
        <a:bodyPr/>
        <a:lstStyle/>
        <a:p>
          <a:endParaRPr lang="es-MX"/>
        </a:p>
      </dgm:t>
    </dgm:pt>
    <dgm:pt modelId="{1FE5CDC0-D543-499F-AE5D-BF1C12A675A2}" type="sibTrans" cxnId="{C5E450A1-01A2-4F10-A88B-C0E93DCADAA1}">
      <dgm:prSet/>
      <dgm:spPr/>
      <dgm:t>
        <a:bodyPr/>
        <a:lstStyle/>
        <a:p>
          <a:endParaRPr lang="es-MX"/>
        </a:p>
      </dgm:t>
    </dgm:pt>
    <dgm:pt modelId="{16163A2D-BFAB-4CA9-970A-6D646026D278}">
      <dgm:prSet phldrT="[Texto]"/>
      <dgm:spPr/>
      <dgm:t>
        <a:bodyPr/>
        <a:lstStyle/>
        <a:p>
          <a:r>
            <a:rPr lang="es-MX" dirty="0"/>
            <a:t>Sensible a la castración" se utiliza para definir a los pacientes que no han sido tratados con ADT y aquellos que no están en ADT en el momento de la progresión</a:t>
          </a:r>
        </a:p>
      </dgm:t>
    </dgm:pt>
    <dgm:pt modelId="{7B041F2C-F523-4460-B065-FEB545C24ED4}" type="parTrans" cxnId="{95CA0957-7811-4F29-B164-160D2B1B9BD2}">
      <dgm:prSet/>
      <dgm:spPr/>
      <dgm:t>
        <a:bodyPr/>
        <a:lstStyle/>
        <a:p>
          <a:endParaRPr lang="es-MX"/>
        </a:p>
      </dgm:t>
    </dgm:pt>
    <dgm:pt modelId="{B5F9BFFE-B22B-42FF-8B2B-8211C057BD1B}" type="sibTrans" cxnId="{95CA0957-7811-4F29-B164-160D2B1B9BD2}">
      <dgm:prSet/>
      <dgm:spPr/>
      <dgm:t>
        <a:bodyPr/>
        <a:lstStyle/>
        <a:p>
          <a:endParaRPr lang="es-MX"/>
        </a:p>
      </dgm:t>
    </dgm:pt>
    <dgm:pt modelId="{7B104005-487E-4B18-B553-E4E835B2EC59}">
      <dgm:prSet phldrT="[Texto]"/>
      <dgm:spPr/>
      <dgm:t>
        <a:bodyPr/>
        <a:lstStyle/>
        <a:p>
          <a:r>
            <a:rPr lang="es-MX" dirty="0"/>
            <a:t>M0 </a:t>
          </a:r>
        </a:p>
      </dgm:t>
    </dgm:pt>
    <dgm:pt modelId="{36891DCB-9C13-4B13-8E04-6AF5F6AD6F72}" type="parTrans" cxnId="{1E73DFA8-E76D-47F9-B55E-9C4B6FB88196}">
      <dgm:prSet/>
      <dgm:spPr/>
      <dgm:t>
        <a:bodyPr/>
        <a:lstStyle/>
        <a:p>
          <a:endParaRPr lang="es-MX"/>
        </a:p>
      </dgm:t>
    </dgm:pt>
    <dgm:pt modelId="{B8ECD376-9B30-40B4-B655-981BEDB8D39E}" type="sibTrans" cxnId="{1E73DFA8-E76D-47F9-B55E-9C4B6FB88196}">
      <dgm:prSet/>
      <dgm:spPr/>
      <dgm:t>
        <a:bodyPr/>
        <a:lstStyle/>
        <a:p>
          <a:endParaRPr lang="es-MX"/>
        </a:p>
      </dgm:t>
    </dgm:pt>
    <dgm:pt modelId="{12E32C93-C5D0-4769-8933-9DC977CAD922}">
      <dgm:prSet phldrT="[Texto]" custT="1"/>
      <dgm:spPr/>
      <dgm:t>
        <a:bodyPr/>
        <a:lstStyle/>
        <a:p>
          <a:r>
            <a:rPr lang="es-MX" sz="2000" dirty="0"/>
            <a:t>Cáncer de próstata resistente a la castración</a:t>
          </a:r>
        </a:p>
      </dgm:t>
    </dgm:pt>
    <dgm:pt modelId="{38D86BFF-6585-4DB4-A32F-C6C66267FC0B}" type="parTrans" cxnId="{6B93F680-AFFB-41EC-A4B3-54B16089BA0B}">
      <dgm:prSet/>
      <dgm:spPr/>
      <dgm:t>
        <a:bodyPr/>
        <a:lstStyle/>
        <a:p>
          <a:endParaRPr lang="es-MX"/>
        </a:p>
      </dgm:t>
    </dgm:pt>
    <dgm:pt modelId="{86D13A79-C881-4F2B-8AC1-7870BDE8650E}" type="sibTrans" cxnId="{6B93F680-AFFB-41EC-A4B3-54B16089BA0B}">
      <dgm:prSet/>
      <dgm:spPr/>
      <dgm:t>
        <a:bodyPr/>
        <a:lstStyle/>
        <a:p>
          <a:endParaRPr lang="es-MX"/>
        </a:p>
      </dgm:t>
    </dgm:pt>
    <dgm:pt modelId="{0452672A-CBA9-481E-9386-9AC8F8166844}">
      <dgm:prSet phldrT="[Texto]"/>
      <dgm:spPr/>
      <dgm:t>
        <a:bodyPr/>
        <a:lstStyle/>
        <a:p>
          <a:r>
            <a:rPr lang="es-MX" dirty="0" smtClean="0"/>
            <a:t>M0</a:t>
          </a:r>
          <a:endParaRPr lang="es-MX" dirty="0"/>
        </a:p>
      </dgm:t>
    </dgm:pt>
    <dgm:pt modelId="{C9BF66D1-D681-4593-85F5-6A594A378A16}" type="parTrans" cxnId="{4AA379A8-2044-46FE-952C-81BB47106037}">
      <dgm:prSet/>
      <dgm:spPr/>
      <dgm:t>
        <a:bodyPr/>
        <a:lstStyle/>
        <a:p>
          <a:endParaRPr lang="es-MX"/>
        </a:p>
      </dgm:t>
    </dgm:pt>
    <dgm:pt modelId="{544F1A37-2D56-49E6-A6A4-301D4C7851B6}" type="sibTrans" cxnId="{4AA379A8-2044-46FE-952C-81BB47106037}">
      <dgm:prSet/>
      <dgm:spPr/>
      <dgm:t>
        <a:bodyPr/>
        <a:lstStyle/>
        <a:p>
          <a:endParaRPr lang="es-MX"/>
        </a:p>
      </dgm:t>
    </dgm:pt>
    <dgm:pt modelId="{D59E7AA2-C158-437B-A30D-C0955FF74612}">
      <dgm:prSet phldrT="[Texto]"/>
      <dgm:spPr/>
      <dgm:t>
        <a:bodyPr/>
        <a:lstStyle/>
        <a:p>
          <a:r>
            <a:rPr lang="es-MX" dirty="0" smtClean="0"/>
            <a:t>M1</a:t>
          </a:r>
          <a:endParaRPr lang="es-MX" dirty="0"/>
        </a:p>
      </dgm:t>
    </dgm:pt>
    <dgm:pt modelId="{4DD7BE4B-C1E1-4F83-B679-EF9F00142554}" type="parTrans" cxnId="{08456F24-9090-49CA-A3C6-21619F339E07}">
      <dgm:prSet/>
      <dgm:spPr/>
      <dgm:t>
        <a:bodyPr/>
        <a:lstStyle/>
        <a:p>
          <a:endParaRPr lang="es-MX"/>
        </a:p>
      </dgm:t>
    </dgm:pt>
    <dgm:pt modelId="{8C2A35DD-0CC0-4FE3-9C19-438F3BD8D27F}" type="sibTrans" cxnId="{08456F24-9090-49CA-A3C6-21619F339E07}">
      <dgm:prSet/>
      <dgm:spPr/>
      <dgm:t>
        <a:bodyPr/>
        <a:lstStyle/>
        <a:p>
          <a:endParaRPr lang="es-MX"/>
        </a:p>
      </dgm:t>
    </dgm:pt>
    <dgm:pt modelId="{B00FD044-A5C1-4FA3-8259-F556AB210ED4}">
      <dgm:prSet phldrT="[Texto]"/>
      <dgm:spPr/>
      <dgm:t>
        <a:bodyPr/>
        <a:lstStyle/>
        <a:p>
          <a:r>
            <a:rPr lang="es-MX" dirty="0"/>
            <a:t>M1</a:t>
          </a:r>
        </a:p>
      </dgm:t>
    </dgm:pt>
    <dgm:pt modelId="{9E2119F8-0317-411E-BD8D-D6673B3B2AD6}" type="parTrans" cxnId="{4CFB3B39-7236-4E90-AC09-E46DB5E09154}">
      <dgm:prSet/>
      <dgm:spPr/>
      <dgm:t>
        <a:bodyPr/>
        <a:lstStyle/>
        <a:p>
          <a:endParaRPr lang="es-MX"/>
        </a:p>
      </dgm:t>
    </dgm:pt>
    <dgm:pt modelId="{FA555760-0C4C-4A3F-94CF-8D669253B60C}" type="sibTrans" cxnId="{4CFB3B39-7236-4E90-AC09-E46DB5E09154}">
      <dgm:prSet/>
      <dgm:spPr/>
      <dgm:t>
        <a:bodyPr/>
        <a:lstStyle/>
        <a:p>
          <a:endParaRPr lang="es-MX"/>
        </a:p>
      </dgm:t>
    </dgm:pt>
    <dgm:pt modelId="{5ACEB62D-DCDB-4867-9B6D-840544586EC2}">
      <dgm:prSet phldrT="[Texto]"/>
      <dgm:spPr/>
      <dgm:t>
        <a:bodyPr/>
        <a:lstStyle/>
        <a:p>
          <a:endParaRPr lang="es-MX" dirty="0"/>
        </a:p>
      </dgm:t>
    </dgm:pt>
    <dgm:pt modelId="{AE326E9D-5C5C-4AC0-92DD-1F11A1B16DCD}" type="parTrans" cxnId="{F44185BE-DEEB-4F4D-8C9E-CA211C1DA409}">
      <dgm:prSet/>
      <dgm:spPr/>
      <dgm:t>
        <a:bodyPr/>
        <a:lstStyle/>
        <a:p>
          <a:endParaRPr lang="es-MX"/>
        </a:p>
      </dgm:t>
    </dgm:pt>
    <dgm:pt modelId="{9126EE67-95EF-4916-BED5-BD39F9269284}" type="sibTrans" cxnId="{F44185BE-DEEB-4F4D-8C9E-CA211C1DA409}">
      <dgm:prSet/>
      <dgm:spPr/>
      <dgm:t>
        <a:bodyPr/>
        <a:lstStyle/>
        <a:p>
          <a:endParaRPr lang="es-MX"/>
        </a:p>
      </dgm:t>
    </dgm:pt>
    <dgm:pt modelId="{8ACEBC6F-30C8-4989-9481-33751FFDEFCB}" type="pres">
      <dgm:prSet presAssocID="{2F148FA2-FCFA-475E-9149-724DE8D503F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3580E09A-7986-498A-9698-E97C78DF7262}" type="pres">
      <dgm:prSet presAssocID="{4E5E4FA8-7F23-40D2-91C6-DCD254B38925}" presName="linNode" presStyleCnt="0"/>
      <dgm:spPr/>
    </dgm:pt>
    <dgm:pt modelId="{093700F8-C052-4319-9C99-CD91B388A7F1}" type="pres">
      <dgm:prSet presAssocID="{4E5E4FA8-7F23-40D2-91C6-DCD254B38925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2FA29E-EFB2-47DE-9C99-D3D245A9428F}" type="pres">
      <dgm:prSet presAssocID="{4E5E4FA8-7F23-40D2-91C6-DCD254B38925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DA8822-5F85-42C1-A0EE-19D4F0689E58}" type="pres">
      <dgm:prSet presAssocID="{1FE5CDC0-D543-499F-AE5D-BF1C12A675A2}" presName="spacing" presStyleCnt="0"/>
      <dgm:spPr/>
    </dgm:pt>
    <dgm:pt modelId="{91D709A3-66BA-49B1-864E-B9DC4C75D04C}" type="pres">
      <dgm:prSet presAssocID="{12E32C93-C5D0-4769-8933-9DC977CAD922}" presName="linNode" presStyleCnt="0"/>
      <dgm:spPr/>
    </dgm:pt>
    <dgm:pt modelId="{CCFB3A20-1AE5-43C7-986E-13FC3EF3D42D}" type="pres">
      <dgm:prSet presAssocID="{12E32C93-C5D0-4769-8933-9DC977CAD92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E771EC-F884-48C4-9AC3-285EBEABCF47}" type="pres">
      <dgm:prSet presAssocID="{12E32C93-C5D0-4769-8933-9DC977CAD922}" presName="childShp" presStyleLbl="bgAccFollowNode1" presStyleIdx="1" presStyleCnt="2" custLinFactNeighborX="-2543" custLinFactNeighborY="-20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48074B3-B521-424A-85E4-BD36D230DD5C}" type="presOf" srcId="{D59E7AA2-C158-437B-A30D-C0955FF74612}" destId="{EFE771EC-F884-48C4-9AC3-285EBEABCF47}" srcOrd="0" destOrd="2" presId="urn:microsoft.com/office/officeart/2005/8/layout/vList6"/>
    <dgm:cxn modelId="{7CD01D8F-B27E-495B-ACC5-945B61E7143A}" type="presOf" srcId="{4E5E4FA8-7F23-40D2-91C6-DCD254B38925}" destId="{093700F8-C052-4319-9C99-CD91B388A7F1}" srcOrd="0" destOrd="0" presId="urn:microsoft.com/office/officeart/2005/8/layout/vList6"/>
    <dgm:cxn modelId="{6B93F680-AFFB-41EC-A4B3-54B16089BA0B}" srcId="{2F148FA2-FCFA-475E-9149-724DE8D503F7}" destId="{12E32C93-C5D0-4769-8933-9DC977CAD922}" srcOrd="1" destOrd="0" parTransId="{38D86BFF-6585-4DB4-A32F-C6C66267FC0B}" sibTransId="{86D13A79-C881-4F2B-8AC1-7870BDE8650E}"/>
    <dgm:cxn modelId="{BD386D69-0BC0-4A14-ADA7-1C110FAA82DB}" type="presOf" srcId="{B00FD044-A5C1-4FA3-8259-F556AB210ED4}" destId="{F72FA29E-EFB2-47DE-9C99-D3D245A9428F}" srcOrd="0" destOrd="2" presId="urn:microsoft.com/office/officeart/2005/8/layout/vList6"/>
    <dgm:cxn modelId="{9F961E41-5F3F-4111-ABCB-702C72534D95}" type="presOf" srcId="{7B104005-487E-4B18-B553-E4E835B2EC59}" destId="{F72FA29E-EFB2-47DE-9C99-D3D245A9428F}" srcOrd="0" destOrd="1" presId="urn:microsoft.com/office/officeart/2005/8/layout/vList6"/>
    <dgm:cxn modelId="{C5E450A1-01A2-4F10-A88B-C0E93DCADAA1}" srcId="{2F148FA2-FCFA-475E-9149-724DE8D503F7}" destId="{4E5E4FA8-7F23-40D2-91C6-DCD254B38925}" srcOrd="0" destOrd="0" parTransId="{47C6C486-3050-44F1-9753-DA6414047B6E}" sibTransId="{1FE5CDC0-D543-499F-AE5D-BF1C12A675A2}"/>
    <dgm:cxn modelId="{08456F24-9090-49CA-A3C6-21619F339E07}" srcId="{12E32C93-C5D0-4769-8933-9DC977CAD922}" destId="{D59E7AA2-C158-437B-A30D-C0955FF74612}" srcOrd="2" destOrd="0" parTransId="{4DD7BE4B-C1E1-4F83-B679-EF9F00142554}" sibTransId="{8C2A35DD-0CC0-4FE3-9C19-438F3BD8D27F}"/>
    <dgm:cxn modelId="{1E73DFA8-E76D-47F9-B55E-9C4B6FB88196}" srcId="{4E5E4FA8-7F23-40D2-91C6-DCD254B38925}" destId="{7B104005-487E-4B18-B553-E4E835B2EC59}" srcOrd="1" destOrd="0" parTransId="{36891DCB-9C13-4B13-8E04-6AF5F6AD6F72}" sibTransId="{B8ECD376-9B30-40B4-B655-981BEDB8D39E}"/>
    <dgm:cxn modelId="{95CA0957-7811-4F29-B164-160D2B1B9BD2}" srcId="{4E5E4FA8-7F23-40D2-91C6-DCD254B38925}" destId="{16163A2D-BFAB-4CA9-970A-6D646026D278}" srcOrd="0" destOrd="0" parTransId="{7B041F2C-F523-4460-B065-FEB545C24ED4}" sibTransId="{B5F9BFFE-B22B-42FF-8B2B-8211C057BD1B}"/>
    <dgm:cxn modelId="{4AA379A8-2044-46FE-952C-81BB47106037}" srcId="{12E32C93-C5D0-4769-8933-9DC977CAD922}" destId="{0452672A-CBA9-481E-9386-9AC8F8166844}" srcOrd="1" destOrd="0" parTransId="{C9BF66D1-D681-4593-85F5-6A594A378A16}" sibTransId="{544F1A37-2D56-49E6-A6A4-301D4C7851B6}"/>
    <dgm:cxn modelId="{7FDAD1A3-E26C-415B-AD64-9A84D9C1461D}" type="presOf" srcId="{16163A2D-BFAB-4CA9-970A-6D646026D278}" destId="{F72FA29E-EFB2-47DE-9C99-D3D245A9428F}" srcOrd="0" destOrd="0" presId="urn:microsoft.com/office/officeart/2005/8/layout/vList6"/>
    <dgm:cxn modelId="{1030433C-974C-41C1-8700-74305C439E2E}" type="presOf" srcId="{12E32C93-C5D0-4769-8933-9DC977CAD922}" destId="{CCFB3A20-1AE5-43C7-986E-13FC3EF3D42D}" srcOrd="0" destOrd="0" presId="urn:microsoft.com/office/officeart/2005/8/layout/vList6"/>
    <dgm:cxn modelId="{4CFB3B39-7236-4E90-AC09-E46DB5E09154}" srcId="{4E5E4FA8-7F23-40D2-91C6-DCD254B38925}" destId="{B00FD044-A5C1-4FA3-8259-F556AB210ED4}" srcOrd="2" destOrd="0" parTransId="{9E2119F8-0317-411E-BD8D-D6673B3B2AD6}" sibTransId="{FA555760-0C4C-4A3F-94CF-8D669253B60C}"/>
    <dgm:cxn modelId="{07D792FD-303F-49E8-9B84-7D0E8A14A999}" type="presOf" srcId="{5ACEB62D-DCDB-4867-9B6D-840544586EC2}" destId="{EFE771EC-F884-48C4-9AC3-285EBEABCF47}" srcOrd="0" destOrd="0" presId="urn:microsoft.com/office/officeart/2005/8/layout/vList6"/>
    <dgm:cxn modelId="{C568A2BD-06C8-4C83-BCF9-4F8BFF9AE60B}" type="presOf" srcId="{0452672A-CBA9-481E-9386-9AC8F8166844}" destId="{EFE771EC-F884-48C4-9AC3-285EBEABCF47}" srcOrd="0" destOrd="1" presId="urn:microsoft.com/office/officeart/2005/8/layout/vList6"/>
    <dgm:cxn modelId="{F44185BE-DEEB-4F4D-8C9E-CA211C1DA409}" srcId="{12E32C93-C5D0-4769-8933-9DC977CAD922}" destId="{5ACEB62D-DCDB-4867-9B6D-840544586EC2}" srcOrd="0" destOrd="0" parTransId="{AE326E9D-5C5C-4AC0-92DD-1F11A1B16DCD}" sibTransId="{9126EE67-95EF-4916-BED5-BD39F9269284}"/>
    <dgm:cxn modelId="{7D29D4B8-ADA9-4A20-90BE-E4F5F32F53F0}" type="presOf" srcId="{2F148FA2-FCFA-475E-9149-724DE8D503F7}" destId="{8ACEBC6F-30C8-4989-9481-33751FFDEFCB}" srcOrd="0" destOrd="0" presId="urn:microsoft.com/office/officeart/2005/8/layout/vList6"/>
    <dgm:cxn modelId="{D38D8730-5025-498C-93EC-CBF2B5670CA4}" type="presParOf" srcId="{8ACEBC6F-30C8-4989-9481-33751FFDEFCB}" destId="{3580E09A-7986-498A-9698-E97C78DF7262}" srcOrd="0" destOrd="0" presId="urn:microsoft.com/office/officeart/2005/8/layout/vList6"/>
    <dgm:cxn modelId="{91DC2DC1-221A-43CC-A527-8534AE24936D}" type="presParOf" srcId="{3580E09A-7986-498A-9698-E97C78DF7262}" destId="{093700F8-C052-4319-9C99-CD91B388A7F1}" srcOrd="0" destOrd="0" presId="urn:microsoft.com/office/officeart/2005/8/layout/vList6"/>
    <dgm:cxn modelId="{A6B928E8-9C70-40A3-B14C-5B0AE5880DDC}" type="presParOf" srcId="{3580E09A-7986-498A-9698-E97C78DF7262}" destId="{F72FA29E-EFB2-47DE-9C99-D3D245A9428F}" srcOrd="1" destOrd="0" presId="urn:microsoft.com/office/officeart/2005/8/layout/vList6"/>
    <dgm:cxn modelId="{32568B8E-8C2F-41E4-9A09-77288DEB045B}" type="presParOf" srcId="{8ACEBC6F-30C8-4989-9481-33751FFDEFCB}" destId="{D5DA8822-5F85-42C1-A0EE-19D4F0689E58}" srcOrd="1" destOrd="0" presId="urn:microsoft.com/office/officeart/2005/8/layout/vList6"/>
    <dgm:cxn modelId="{942FDBEA-AE73-4B7B-B538-892DBEAF6B58}" type="presParOf" srcId="{8ACEBC6F-30C8-4989-9481-33751FFDEFCB}" destId="{91D709A3-66BA-49B1-864E-B9DC4C75D04C}" srcOrd="2" destOrd="0" presId="urn:microsoft.com/office/officeart/2005/8/layout/vList6"/>
    <dgm:cxn modelId="{7F57694E-9172-4239-B8C0-67AB6308DC81}" type="presParOf" srcId="{91D709A3-66BA-49B1-864E-B9DC4C75D04C}" destId="{CCFB3A20-1AE5-43C7-986E-13FC3EF3D42D}" srcOrd="0" destOrd="0" presId="urn:microsoft.com/office/officeart/2005/8/layout/vList6"/>
    <dgm:cxn modelId="{4BDE9523-EBD6-472A-93D1-7F199DDDE2F9}" type="presParOf" srcId="{91D709A3-66BA-49B1-864E-B9DC4C75D04C}" destId="{EFE771EC-F884-48C4-9AC3-285EBEABCF4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294F40-604F-44E1-A536-7ED1C68AD6A6}" type="doc">
      <dgm:prSet loTypeId="urn:microsoft.com/office/officeart/2005/8/layout/chart3" loCatId="cycle" qsTypeId="urn:microsoft.com/office/officeart/2005/8/quickstyle/simple1" qsCatId="simple" csTypeId="urn:microsoft.com/office/officeart/2005/8/colors/colorful4" csCatId="colorful" phldr="1"/>
      <dgm:spPr/>
    </dgm:pt>
    <dgm:pt modelId="{02415794-BFDB-48C1-9C0B-9A70665DFFA1}">
      <dgm:prSet phldrT="[Texto]"/>
      <dgm:spPr/>
      <dgm:t>
        <a:bodyPr/>
        <a:lstStyle/>
        <a:p>
          <a:r>
            <a:rPr lang="es-ES" dirty="0"/>
            <a:t>Nivel de testosterona &lt; 50 </a:t>
          </a:r>
          <a:r>
            <a:rPr lang="es-ES" dirty="0" err="1" smtClean="0"/>
            <a:t>ng</a:t>
          </a:r>
          <a:r>
            <a:rPr lang="es-ES" dirty="0" smtClean="0"/>
            <a:t>/</a:t>
          </a:r>
          <a:r>
            <a:rPr lang="es-ES" dirty="0" err="1" smtClean="0"/>
            <a:t>dL</a:t>
          </a:r>
          <a:r>
            <a:rPr lang="es-ES" dirty="0" smtClean="0"/>
            <a:t> </a:t>
          </a:r>
          <a:endParaRPr lang="es-ES" dirty="0"/>
        </a:p>
      </dgm:t>
    </dgm:pt>
    <dgm:pt modelId="{857C0B59-47C9-4B07-ACF5-C9CFAF63FF44}" type="parTrans" cxnId="{1173E8F7-9F3F-4FC1-BF2E-F35FA57FA2EF}">
      <dgm:prSet/>
      <dgm:spPr/>
      <dgm:t>
        <a:bodyPr/>
        <a:lstStyle/>
        <a:p>
          <a:endParaRPr lang="es-ES"/>
        </a:p>
      </dgm:t>
    </dgm:pt>
    <dgm:pt modelId="{745F0CA6-7F68-4786-8321-CC3E1055D1B7}" type="sibTrans" cxnId="{1173E8F7-9F3F-4FC1-BF2E-F35FA57FA2EF}">
      <dgm:prSet/>
      <dgm:spPr/>
      <dgm:t>
        <a:bodyPr/>
        <a:lstStyle/>
        <a:p>
          <a:endParaRPr lang="es-ES"/>
        </a:p>
      </dgm:t>
    </dgm:pt>
    <dgm:pt modelId="{77E063B7-9B84-4BFF-ADF4-85491AD22773}">
      <dgm:prSet phldrT="[Texto]"/>
      <dgm:spPr/>
      <dgm:t>
        <a:bodyPr/>
        <a:lstStyle/>
        <a:p>
          <a:r>
            <a:rPr lang="es-ES" dirty="0"/>
            <a:t>Aumento de  PSA </a:t>
          </a:r>
        </a:p>
      </dgm:t>
    </dgm:pt>
    <dgm:pt modelId="{4BB8A200-D4E4-4712-9541-D772306FCCAA}" type="parTrans" cxnId="{3B41F57D-ECA1-49A8-9420-4876AEA2E47D}">
      <dgm:prSet/>
      <dgm:spPr/>
      <dgm:t>
        <a:bodyPr/>
        <a:lstStyle/>
        <a:p>
          <a:endParaRPr lang="es-ES"/>
        </a:p>
      </dgm:t>
    </dgm:pt>
    <dgm:pt modelId="{8D957A39-018C-4CCA-B860-C9AD8A359911}" type="sibTrans" cxnId="{3B41F57D-ECA1-49A8-9420-4876AEA2E47D}">
      <dgm:prSet/>
      <dgm:spPr/>
      <dgm:t>
        <a:bodyPr/>
        <a:lstStyle/>
        <a:p>
          <a:endParaRPr lang="es-ES"/>
        </a:p>
      </dgm:t>
    </dgm:pt>
    <dgm:pt modelId="{7A9B6B97-D334-4B49-B09C-95F685B61168}">
      <dgm:prSet phldrT="[Texto]"/>
      <dgm:spPr/>
      <dgm:t>
        <a:bodyPr/>
        <a:lstStyle/>
        <a:p>
          <a:r>
            <a:rPr lang="es-ES" dirty="0"/>
            <a:t>PE ósea (2 o + lesiones nuevas)</a:t>
          </a:r>
        </a:p>
      </dgm:t>
    </dgm:pt>
    <dgm:pt modelId="{524C1C6C-BD00-4A5B-B741-D4DDFB31B187}" type="parTrans" cxnId="{608FE311-AFBF-4D8E-8A1B-B09A14AAC9F5}">
      <dgm:prSet/>
      <dgm:spPr/>
      <dgm:t>
        <a:bodyPr/>
        <a:lstStyle/>
        <a:p>
          <a:endParaRPr lang="es-ES"/>
        </a:p>
      </dgm:t>
    </dgm:pt>
    <dgm:pt modelId="{70149877-01D0-45F4-85C0-7A279FE073D3}" type="sibTrans" cxnId="{608FE311-AFBF-4D8E-8A1B-B09A14AAC9F5}">
      <dgm:prSet/>
      <dgm:spPr/>
      <dgm:t>
        <a:bodyPr/>
        <a:lstStyle/>
        <a:p>
          <a:endParaRPr lang="es-ES"/>
        </a:p>
      </dgm:t>
    </dgm:pt>
    <dgm:pt modelId="{28E1C852-9DB2-4558-A9AA-22327E0293F2}">
      <dgm:prSet phldrT="[Texto]"/>
      <dgm:spPr/>
      <dgm:t>
        <a:bodyPr/>
        <a:lstStyle/>
        <a:p>
          <a:r>
            <a:rPr lang="es-ES" dirty="0"/>
            <a:t>PE ganglionar o visceral</a:t>
          </a:r>
        </a:p>
      </dgm:t>
    </dgm:pt>
    <dgm:pt modelId="{E29AFE17-34B5-4D78-8EF6-C3896FBD62CB}" type="parTrans" cxnId="{7C01EFA5-2F21-4006-BA63-0B298DD4DC93}">
      <dgm:prSet/>
      <dgm:spPr/>
      <dgm:t>
        <a:bodyPr/>
        <a:lstStyle/>
        <a:p>
          <a:endParaRPr lang="es-ES"/>
        </a:p>
      </dgm:t>
    </dgm:pt>
    <dgm:pt modelId="{43027E39-182C-4209-80B0-BEE76E560C26}" type="sibTrans" cxnId="{7C01EFA5-2F21-4006-BA63-0B298DD4DC93}">
      <dgm:prSet/>
      <dgm:spPr/>
      <dgm:t>
        <a:bodyPr/>
        <a:lstStyle/>
        <a:p>
          <a:endParaRPr lang="es-ES"/>
        </a:p>
      </dgm:t>
    </dgm:pt>
    <dgm:pt modelId="{D8B532D7-1F0A-48FB-B770-374252C970D6}" type="pres">
      <dgm:prSet presAssocID="{2A294F40-604F-44E1-A536-7ED1C68AD6A6}" presName="compositeShape" presStyleCnt="0">
        <dgm:presLayoutVars>
          <dgm:chMax val="7"/>
          <dgm:dir/>
          <dgm:resizeHandles val="exact"/>
        </dgm:presLayoutVars>
      </dgm:prSet>
      <dgm:spPr/>
    </dgm:pt>
    <dgm:pt modelId="{7CBEB9B2-856E-4A9C-B6D4-947B4C492400}" type="pres">
      <dgm:prSet presAssocID="{2A294F40-604F-44E1-A536-7ED1C68AD6A6}" presName="wedge1" presStyleLbl="node1" presStyleIdx="0" presStyleCnt="4"/>
      <dgm:spPr/>
      <dgm:t>
        <a:bodyPr/>
        <a:lstStyle/>
        <a:p>
          <a:endParaRPr lang="es-ES"/>
        </a:p>
      </dgm:t>
    </dgm:pt>
    <dgm:pt modelId="{5668822C-AE98-4D14-88D1-76FF72786CA7}" type="pres">
      <dgm:prSet presAssocID="{2A294F40-604F-44E1-A536-7ED1C68AD6A6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C2B1A0-DDDF-4ED0-8907-EB99EE4C53E9}" type="pres">
      <dgm:prSet presAssocID="{2A294F40-604F-44E1-A536-7ED1C68AD6A6}" presName="wedge2" presStyleLbl="node1" presStyleIdx="1" presStyleCnt="4"/>
      <dgm:spPr/>
      <dgm:t>
        <a:bodyPr/>
        <a:lstStyle/>
        <a:p>
          <a:endParaRPr lang="es-ES"/>
        </a:p>
      </dgm:t>
    </dgm:pt>
    <dgm:pt modelId="{D2F1EA28-9264-4C84-86CB-C4A7945E3203}" type="pres">
      <dgm:prSet presAssocID="{2A294F40-604F-44E1-A536-7ED1C68AD6A6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CF7589-9326-41EC-B4EC-90A4FBD64C60}" type="pres">
      <dgm:prSet presAssocID="{2A294F40-604F-44E1-A536-7ED1C68AD6A6}" presName="wedge3" presStyleLbl="node1" presStyleIdx="2" presStyleCnt="4"/>
      <dgm:spPr/>
      <dgm:t>
        <a:bodyPr/>
        <a:lstStyle/>
        <a:p>
          <a:endParaRPr lang="es-ES"/>
        </a:p>
      </dgm:t>
    </dgm:pt>
    <dgm:pt modelId="{807EE9F5-429A-4D9B-A077-1735301027B3}" type="pres">
      <dgm:prSet presAssocID="{2A294F40-604F-44E1-A536-7ED1C68AD6A6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4686C2-4A1F-4256-830C-D09EBFC62184}" type="pres">
      <dgm:prSet presAssocID="{2A294F40-604F-44E1-A536-7ED1C68AD6A6}" presName="wedge4" presStyleLbl="node1" presStyleIdx="3" presStyleCnt="4"/>
      <dgm:spPr/>
      <dgm:t>
        <a:bodyPr/>
        <a:lstStyle/>
        <a:p>
          <a:endParaRPr lang="es-ES"/>
        </a:p>
      </dgm:t>
    </dgm:pt>
    <dgm:pt modelId="{B5CAF043-A80A-4998-B802-39C293EA4624}" type="pres">
      <dgm:prSet presAssocID="{2A294F40-604F-44E1-A536-7ED1C68AD6A6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FD1D7E5-565D-41E4-9C57-86B4C90A18AB}" type="presOf" srcId="{77E063B7-9B84-4BFF-ADF4-85491AD22773}" destId="{F4C2B1A0-DDDF-4ED0-8907-EB99EE4C53E9}" srcOrd="0" destOrd="0" presId="urn:microsoft.com/office/officeart/2005/8/layout/chart3"/>
    <dgm:cxn modelId="{608FE311-AFBF-4D8E-8A1B-B09A14AAC9F5}" srcId="{2A294F40-604F-44E1-A536-7ED1C68AD6A6}" destId="{7A9B6B97-D334-4B49-B09C-95F685B61168}" srcOrd="2" destOrd="0" parTransId="{524C1C6C-BD00-4A5B-B741-D4DDFB31B187}" sibTransId="{70149877-01D0-45F4-85C0-7A279FE073D3}"/>
    <dgm:cxn modelId="{1C2A4D8C-B485-469B-BAC3-EFFBF38BC640}" type="presOf" srcId="{7A9B6B97-D334-4B49-B09C-95F685B61168}" destId="{11CF7589-9326-41EC-B4EC-90A4FBD64C60}" srcOrd="0" destOrd="0" presId="urn:microsoft.com/office/officeart/2005/8/layout/chart3"/>
    <dgm:cxn modelId="{DED3A0EE-A238-4F95-9047-E989866C34C3}" type="presOf" srcId="{77E063B7-9B84-4BFF-ADF4-85491AD22773}" destId="{D2F1EA28-9264-4C84-86CB-C4A7945E3203}" srcOrd="1" destOrd="0" presId="urn:microsoft.com/office/officeart/2005/8/layout/chart3"/>
    <dgm:cxn modelId="{1173E8F7-9F3F-4FC1-BF2E-F35FA57FA2EF}" srcId="{2A294F40-604F-44E1-A536-7ED1C68AD6A6}" destId="{02415794-BFDB-48C1-9C0B-9A70665DFFA1}" srcOrd="0" destOrd="0" parTransId="{857C0B59-47C9-4B07-ACF5-C9CFAF63FF44}" sibTransId="{745F0CA6-7F68-4786-8321-CC3E1055D1B7}"/>
    <dgm:cxn modelId="{DA94C061-CAF7-493C-A1E8-3F824C07E4F0}" type="presOf" srcId="{28E1C852-9DB2-4558-A9AA-22327E0293F2}" destId="{B5CAF043-A80A-4998-B802-39C293EA4624}" srcOrd="1" destOrd="0" presId="urn:microsoft.com/office/officeart/2005/8/layout/chart3"/>
    <dgm:cxn modelId="{3B41F57D-ECA1-49A8-9420-4876AEA2E47D}" srcId="{2A294F40-604F-44E1-A536-7ED1C68AD6A6}" destId="{77E063B7-9B84-4BFF-ADF4-85491AD22773}" srcOrd="1" destOrd="0" parTransId="{4BB8A200-D4E4-4712-9541-D772306FCCAA}" sibTransId="{8D957A39-018C-4CCA-B860-C9AD8A359911}"/>
    <dgm:cxn modelId="{0EA0C91C-564E-4A45-B8E9-D7DFC9324871}" type="presOf" srcId="{02415794-BFDB-48C1-9C0B-9A70665DFFA1}" destId="{7CBEB9B2-856E-4A9C-B6D4-947B4C492400}" srcOrd="0" destOrd="0" presId="urn:microsoft.com/office/officeart/2005/8/layout/chart3"/>
    <dgm:cxn modelId="{1274B74B-A58E-4082-A462-2DEE0EF6A668}" type="presOf" srcId="{2A294F40-604F-44E1-A536-7ED1C68AD6A6}" destId="{D8B532D7-1F0A-48FB-B770-374252C970D6}" srcOrd="0" destOrd="0" presId="urn:microsoft.com/office/officeart/2005/8/layout/chart3"/>
    <dgm:cxn modelId="{7C01EFA5-2F21-4006-BA63-0B298DD4DC93}" srcId="{2A294F40-604F-44E1-A536-7ED1C68AD6A6}" destId="{28E1C852-9DB2-4558-A9AA-22327E0293F2}" srcOrd="3" destOrd="0" parTransId="{E29AFE17-34B5-4D78-8EF6-C3896FBD62CB}" sibTransId="{43027E39-182C-4209-80B0-BEE76E560C26}"/>
    <dgm:cxn modelId="{653408DC-2107-4514-97D4-CFC164EBE89A}" type="presOf" srcId="{02415794-BFDB-48C1-9C0B-9A70665DFFA1}" destId="{5668822C-AE98-4D14-88D1-76FF72786CA7}" srcOrd="1" destOrd="0" presId="urn:microsoft.com/office/officeart/2005/8/layout/chart3"/>
    <dgm:cxn modelId="{9B25D70E-3565-44F9-AF8E-75000F946749}" type="presOf" srcId="{7A9B6B97-D334-4B49-B09C-95F685B61168}" destId="{807EE9F5-429A-4D9B-A077-1735301027B3}" srcOrd="1" destOrd="0" presId="urn:microsoft.com/office/officeart/2005/8/layout/chart3"/>
    <dgm:cxn modelId="{9FF2639B-4D55-4E3D-90D1-79DA5F61285E}" type="presOf" srcId="{28E1C852-9DB2-4558-A9AA-22327E0293F2}" destId="{434686C2-4A1F-4256-830C-D09EBFC62184}" srcOrd="0" destOrd="0" presId="urn:microsoft.com/office/officeart/2005/8/layout/chart3"/>
    <dgm:cxn modelId="{9B469098-357E-48CA-9EF9-2DC7BC5BA632}" type="presParOf" srcId="{D8B532D7-1F0A-48FB-B770-374252C970D6}" destId="{7CBEB9B2-856E-4A9C-B6D4-947B4C492400}" srcOrd="0" destOrd="0" presId="urn:microsoft.com/office/officeart/2005/8/layout/chart3"/>
    <dgm:cxn modelId="{3A6957D4-1758-47E4-950E-93CAD44E7D19}" type="presParOf" srcId="{D8B532D7-1F0A-48FB-B770-374252C970D6}" destId="{5668822C-AE98-4D14-88D1-76FF72786CA7}" srcOrd="1" destOrd="0" presId="urn:microsoft.com/office/officeart/2005/8/layout/chart3"/>
    <dgm:cxn modelId="{F5BEB688-0400-435D-A100-8C87D56D6902}" type="presParOf" srcId="{D8B532D7-1F0A-48FB-B770-374252C970D6}" destId="{F4C2B1A0-DDDF-4ED0-8907-EB99EE4C53E9}" srcOrd="2" destOrd="0" presId="urn:microsoft.com/office/officeart/2005/8/layout/chart3"/>
    <dgm:cxn modelId="{6A497FE5-796B-4BA5-8D6D-3FD29ACC9CC0}" type="presParOf" srcId="{D8B532D7-1F0A-48FB-B770-374252C970D6}" destId="{D2F1EA28-9264-4C84-86CB-C4A7945E3203}" srcOrd="3" destOrd="0" presId="urn:microsoft.com/office/officeart/2005/8/layout/chart3"/>
    <dgm:cxn modelId="{A1833692-B139-4394-A357-CE3F6BE2D3C5}" type="presParOf" srcId="{D8B532D7-1F0A-48FB-B770-374252C970D6}" destId="{11CF7589-9326-41EC-B4EC-90A4FBD64C60}" srcOrd="4" destOrd="0" presId="urn:microsoft.com/office/officeart/2005/8/layout/chart3"/>
    <dgm:cxn modelId="{677E9DF6-23DA-427B-9ED7-67C208CA568D}" type="presParOf" srcId="{D8B532D7-1F0A-48FB-B770-374252C970D6}" destId="{807EE9F5-429A-4D9B-A077-1735301027B3}" srcOrd="5" destOrd="0" presId="urn:microsoft.com/office/officeart/2005/8/layout/chart3"/>
    <dgm:cxn modelId="{9DDF607A-F2DE-4D5C-B402-B30AACC67AFB}" type="presParOf" srcId="{D8B532D7-1F0A-48FB-B770-374252C970D6}" destId="{434686C2-4A1F-4256-830C-D09EBFC62184}" srcOrd="6" destOrd="0" presId="urn:microsoft.com/office/officeart/2005/8/layout/chart3"/>
    <dgm:cxn modelId="{BABD6BC8-432F-40A9-90E8-1436D40372C4}" type="presParOf" srcId="{D8B532D7-1F0A-48FB-B770-374252C970D6}" destId="{B5CAF043-A80A-4998-B802-39C293EA4624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4A7E7F-E4C5-4517-B502-72594C8B9290}">
      <dsp:nvSpPr>
        <dsp:cNvPr id="0" name=""/>
        <dsp:cNvSpPr/>
      </dsp:nvSpPr>
      <dsp:spPr>
        <a:xfrm>
          <a:off x="41" y="204753"/>
          <a:ext cx="3994509" cy="1597803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/>
            <a:t>Progresión radiológica</a:t>
          </a:r>
        </a:p>
      </dsp:txBody>
      <dsp:txXfrm>
        <a:off x="41" y="204753"/>
        <a:ext cx="3994509" cy="1597803"/>
      </dsp:txXfrm>
    </dsp:sp>
    <dsp:sp modelId="{52AB3542-9DAF-4534-9D7A-B158C6E4DAB9}">
      <dsp:nvSpPr>
        <dsp:cNvPr id="0" name=""/>
        <dsp:cNvSpPr/>
      </dsp:nvSpPr>
      <dsp:spPr>
        <a:xfrm>
          <a:off x="41" y="1802556"/>
          <a:ext cx="3994509" cy="2854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Progresión de acuerdo a criterios de RECIST para enfermedad visceral y tejidos blandos (</a:t>
          </a:r>
          <a:r>
            <a:rPr lang="es-ES" sz="1800" b="1" kern="1200" dirty="0"/>
            <a:t>TAC</a:t>
          </a:r>
          <a:r>
            <a:rPr lang="es-ES" sz="1800" kern="1200" dirty="0"/>
            <a:t>)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/>
            <a:t>≥ 20 % incremento </a:t>
          </a:r>
          <a:r>
            <a:rPr lang="es-ES" sz="1800" kern="1200" dirty="0"/>
            <a:t>de la suma de diámetros y </a:t>
          </a:r>
          <a:r>
            <a:rPr lang="es-ES" sz="1800" b="1" kern="1200" dirty="0"/>
            <a:t>≥ 5mm </a:t>
          </a:r>
          <a:r>
            <a:rPr lang="es-ES" sz="1800" kern="1200" dirty="0"/>
            <a:t>de incremento </a:t>
          </a:r>
          <a:r>
            <a:rPr lang="es-ES" sz="1800" b="1" kern="1200" dirty="0"/>
            <a:t>absoluto </a:t>
          </a:r>
          <a:r>
            <a:rPr lang="es-ES" sz="1800" kern="1200" dirty="0"/>
            <a:t>en la suma de diámetros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Lesiones </a:t>
          </a:r>
          <a:r>
            <a:rPr lang="es-ES" sz="1800" b="1" kern="1200" dirty="0"/>
            <a:t>nuevas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/>
            <a:t>2 o más </a:t>
          </a:r>
          <a:r>
            <a:rPr lang="es-ES" sz="1800" kern="1200" dirty="0"/>
            <a:t>lesiones nuevas en </a:t>
          </a:r>
          <a:r>
            <a:rPr lang="es-ES" sz="1800" b="1" kern="1200" dirty="0"/>
            <a:t>GGO</a:t>
          </a:r>
        </a:p>
      </dsp:txBody>
      <dsp:txXfrm>
        <a:off x="41" y="1802556"/>
        <a:ext cx="3994509" cy="2854800"/>
      </dsp:txXfrm>
    </dsp:sp>
    <dsp:sp modelId="{54C2DC65-5DBA-4F73-A7F1-96B748A0F54E}">
      <dsp:nvSpPr>
        <dsp:cNvPr id="0" name=""/>
        <dsp:cNvSpPr/>
      </dsp:nvSpPr>
      <dsp:spPr>
        <a:xfrm>
          <a:off x="4553782" y="204753"/>
          <a:ext cx="3994509" cy="1597803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/>
            <a:t>Progresión bioquímica</a:t>
          </a:r>
        </a:p>
      </dsp:txBody>
      <dsp:txXfrm>
        <a:off x="4553782" y="204753"/>
        <a:ext cx="3994509" cy="1597803"/>
      </dsp:txXfrm>
    </dsp:sp>
    <dsp:sp modelId="{700AB752-41E1-43E1-9016-C6440C8666D8}">
      <dsp:nvSpPr>
        <dsp:cNvPr id="0" name=""/>
        <dsp:cNvSpPr/>
      </dsp:nvSpPr>
      <dsp:spPr>
        <a:xfrm>
          <a:off x="4553782" y="1802556"/>
          <a:ext cx="3994509" cy="2854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Incremento APE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0" kern="1200" dirty="0"/>
            <a:t>≥ 25% Y </a:t>
          </a:r>
          <a:r>
            <a:rPr lang="es-ES" sz="1800" b="1" kern="1200" dirty="0"/>
            <a:t>≥ </a:t>
          </a:r>
          <a:r>
            <a:rPr lang="es-ES" sz="1800" b="0" kern="1200" dirty="0"/>
            <a:t>2 </a:t>
          </a:r>
          <a:r>
            <a:rPr lang="es-ES" sz="1800" b="0" kern="1200" dirty="0" err="1"/>
            <a:t>ng</a:t>
          </a:r>
          <a:r>
            <a:rPr lang="es-ES" sz="1800" b="0" kern="1200" dirty="0"/>
            <a:t>/</a:t>
          </a:r>
          <a:r>
            <a:rPr lang="es-ES" sz="1800" b="0" kern="1200" dirty="0" err="1"/>
            <a:t>mL</a:t>
          </a:r>
          <a:r>
            <a:rPr lang="es-ES" sz="1800" b="0" kern="1200" dirty="0"/>
            <a:t> del nadir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0" kern="1200" dirty="0"/>
            <a:t>Confirmado con otra medición en ≥ 3 semanas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3 aumentos consecutivos de APE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Separados por 1 semana c/u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2 aumentos &gt; 50% sobre nadir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&gt;2 </a:t>
          </a:r>
          <a:r>
            <a:rPr lang="es-ES" sz="1800" kern="1200" dirty="0" err="1"/>
            <a:t>ng</a:t>
          </a:r>
          <a:r>
            <a:rPr lang="es-ES" sz="1800" kern="1200" dirty="0"/>
            <a:t>/</a:t>
          </a:r>
          <a:r>
            <a:rPr lang="es-ES" sz="1800" kern="1200" dirty="0" err="1"/>
            <a:t>mL</a:t>
          </a:r>
          <a:endParaRPr lang="es-ES" sz="1800" kern="1200" dirty="0"/>
        </a:p>
      </dsp:txBody>
      <dsp:txXfrm>
        <a:off x="4553782" y="1802556"/>
        <a:ext cx="3994509" cy="2854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2FA29E-EFB2-47DE-9C99-D3D245A9428F}">
      <dsp:nvSpPr>
        <dsp:cNvPr id="0" name=""/>
        <dsp:cNvSpPr/>
      </dsp:nvSpPr>
      <dsp:spPr>
        <a:xfrm>
          <a:off x="2876307" y="569"/>
          <a:ext cx="4314461" cy="222285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/>
            <a:t>Sensible a la castración" se utiliza para definir a los pacientes que no han sido tratados con ADT y aquellos que no están en ADT en el momento de la progresión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/>
            <a:t>M0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/>
            <a:t>M1</a:t>
          </a:r>
        </a:p>
      </dsp:txBody>
      <dsp:txXfrm>
        <a:off x="2876307" y="278425"/>
        <a:ext cx="3480892" cy="1667139"/>
      </dsp:txXfrm>
    </dsp:sp>
    <dsp:sp modelId="{093700F8-C052-4319-9C99-CD91B388A7F1}">
      <dsp:nvSpPr>
        <dsp:cNvPr id="0" name=""/>
        <dsp:cNvSpPr/>
      </dsp:nvSpPr>
      <dsp:spPr>
        <a:xfrm>
          <a:off x="0" y="569"/>
          <a:ext cx="2876307" cy="2222851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Cáncer de próstata sensible a la castración*</a:t>
          </a:r>
        </a:p>
      </dsp:txBody>
      <dsp:txXfrm>
        <a:off x="108511" y="109080"/>
        <a:ext cx="2659285" cy="2005829"/>
      </dsp:txXfrm>
    </dsp:sp>
    <dsp:sp modelId="{EFE771EC-F884-48C4-9AC3-285EBEABCF47}">
      <dsp:nvSpPr>
        <dsp:cNvPr id="0" name=""/>
        <dsp:cNvSpPr/>
      </dsp:nvSpPr>
      <dsp:spPr>
        <a:xfrm>
          <a:off x="2803163" y="2399983"/>
          <a:ext cx="4314461" cy="222285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M0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M1</a:t>
          </a:r>
          <a:endParaRPr lang="es-MX" sz="1600" kern="1200" dirty="0"/>
        </a:p>
      </dsp:txBody>
      <dsp:txXfrm>
        <a:off x="2803163" y="2677839"/>
        <a:ext cx="3480892" cy="1667139"/>
      </dsp:txXfrm>
    </dsp:sp>
    <dsp:sp modelId="{CCFB3A20-1AE5-43C7-986E-13FC3EF3D42D}">
      <dsp:nvSpPr>
        <dsp:cNvPr id="0" name=""/>
        <dsp:cNvSpPr/>
      </dsp:nvSpPr>
      <dsp:spPr>
        <a:xfrm>
          <a:off x="0" y="2445707"/>
          <a:ext cx="2876307" cy="2222851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271263"/>
                <a:satOff val="5175"/>
                <a:lumOff val="228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271263"/>
                <a:satOff val="5175"/>
                <a:lumOff val="228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271263"/>
                <a:satOff val="5175"/>
                <a:lumOff val="228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Cáncer de próstata resistente a la castración</a:t>
          </a:r>
        </a:p>
      </dsp:txBody>
      <dsp:txXfrm>
        <a:off x="108511" y="2554218"/>
        <a:ext cx="2659285" cy="20058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EB9B2-856E-4A9C-B6D4-947B4C492400}">
      <dsp:nvSpPr>
        <dsp:cNvPr id="0" name=""/>
        <dsp:cNvSpPr/>
      </dsp:nvSpPr>
      <dsp:spPr>
        <a:xfrm>
          <a:off x="1245441" y="337582"/>
          <a:ext cx="4551680" cy="4551680"/>
        </a:xfrm>
        <a:prstGeom prst="pie">
          <a:avLst>
            <a:gd name="adj1" fmla="val 162000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Nivel de testosterona &lt; 50 </a:t>
          </a:r>
          <a:r>
            <a:rPr lang="es-ES" sz="2400" kern="1200" dirty="0" err="1" smtClean="0"/>
            <a:t>ng</a:t>
          </a:r>
          <a:r>
            <a:rPr lang="es-ES" sz="2400" kern="1200" dirty="0" smtClean="0"/>
            <a:t>/</a:t>
          </a:r>
          <a:r>
            <a:rPr lang="es-ES" sz="2400" kern="1200" dirty="0" err="1" smtClean="0"/>
            <a:t>dL</a:t>
          </a:r>
          <a:r>
            <a:rPr lang="es-ES" sz="2400" kern="1200" dirty="0" smtClean="0"/>
            <a:t> </a:t>
          </a:r>
          <a:endParaRPr lang="es-ES" sz="2400" kern="1200" dirty="0"/>
        </a:p>
      </dsp:txBody>
      <dsp:txXfrm>
        <a:off x="3573301" y="1179643"/>
        <a:ext cx="1679786" cy="1354666"/>
      </dsp:txXfrm>
    </dsp:sp>
    <dsp:sp modelId="{F4C2B1A0-DDDF-4ED0-8907-EB99EE4C53E9}">
      <dsp:nvSpPr>
        <dsp:cNvPr id="0" name=""/>
        <dsp:cNvSpPr/>
      </dsp:nvSpPr>
      <dsp:spPr>
        <a:xfrm>
          <a:off x="1053620" y="529403"/>
          <a:ext cx="4551680" cy="4551680"/>
        </a:xfrm>
        <a:prstGeom prst="pie">
          <a:avLst>
            <a:gd name="adj1" fmla="val 0"/>
            <a:gd name="adj2" fmla="val 5400000"/>
          </a:avLst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Aumento de  PSA </a:t>
          </a:r>
        </a:p>
      </dsp:txBody>
      <dsp:txXfrm>
        <a:off x="3410741" y="2886523"/>
        <a:ext cx="1679786" cy="1354666"/>
      </dsp:txXfrm>
    </dsp:sp>
    <dsp:sp modelId="{11CF7589-9326-41EC-B4EC-90A4FBD64C60}">
      <dsp:nvSpPr>
        <dsp:cNvPr id="0" name=""/>
        <dsp:cNvSpPr/>
      </dsp:nvSpPr>
      <dsp:spPr>
        <a:xfrm>
          <a:off x="1053620" y="529403"/>
          <a:ext cx="4551680" cy="4551680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PE ósea (2 o + lesiones nuevas)</a:t>
          </a:r>
        </a:p>
      </dsp:txBody>
      <dsp:txXfrm>
        <a:off x="1568394" y="2886523"/>
        <a:ext cx="1679786" cy="1354666"/>
      </dsp:txXfrm>
    </dsp:sp>
    <dsp:sp modelId="{434686C2-4A1F-4256-830C-D09EBFC62184}">
      <dsp:nvSpPr>
        <dsp:cNvPr id="0" name=""/>
        <dsp:cNvSpPr/>
      </dsp:nvSpPr>
      <dsp:spPr>
        <a:xfrm>
          <a:off x="1053620" y="529403"/>
          <a:ext cx="4551680" cy="4551680"/>
        </a:xfrm>
        <a:prstGeom prst="pie">
          <a:avLst>
            <a:gd name="adj1" fmla="val 10800000"/>
            <a:gd name="adj2" fmla="val 1620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PE ganglionar o visceral</a:t>
          </a:r>
        </a:p>
      </dsp:txBody>
      <dsp:txXfrm>
        <a:off x="1568394" y="1369297"/>
        <a:ext cx="1679786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B41D3-D659-471C-89E8-6A771166ECA7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8C799-C111-44DA-A70D-3C1B55A7315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855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F3CE37-8989-471A-BC57-D3CAAD03839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913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8925" y="617538"/>
            <a:ext cx="6310313" cy="3549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AR, androgen receptor; ADT, androgen deprivation therapy; CI, confidence interval; CRPC, castration-resistant prostate cancer; HR, hazard ratio; MFS, metastasis-free survival; nmCRPC, nonmetastatic castration-resistant prostate cancer; NR, not reached; OS, overall survival; PFS, progression-free survival; PSA, prostate-specific antigen; PSADT, prostate-specific antigen doubling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F3CE37-8989-471A-BC57-D3CAAD03839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649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2476D-6C22-4A1D-9C06-D71DE81F6DE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2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2A45-BEC9-4819-B136-D5C66B63C975}" type="datetimeFigureOut">
              <a:rPr lang="es-EC" smtClean="0"/>
              <a:pPr/>
              <a:t>30/3/2023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FF3E-EF4D-4F64-8BB6-E088400D34AB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005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(colo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588247" y="1138299"/>
            <a:ext cx="11193569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/>
            </a:lvl1pPr>
          </a:lstStyle>
          <a:p>
            <a:fld id="{EEAD9179-7A6B-4268-BEB2-F3B8EB06115B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DB49D4-FF3C-4896-BDE5-D73351D628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88245" y="6356352"/>
            <a:ext cx="11193569" cy="2615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ADT, androgen deprivation therapy; CI, confidence interval; HR, hazard ratio; MFS, metastasis-free survival; NR, not reached. Fizazi K et al. N Engl J Med. 2019;380:1235–1246. </a:t>
            </a:r>
            <a:endParaRPr lang="en-US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FF64FA11-C322-4A52-A888-5FAD97910B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88247" y="181939"/>
            <a:ext cx="11193569" cy="86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869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531049" y="1138299"/>
            <a:ext cx="10799866" cy="276999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 bwMode="gray">
          <a:xfrm>
            <a:off x="531049" y="1732752"/>
            <a:ext cx="11193569" cy="1323439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7F219C-959B-4E65-808A-E0F315709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680" y="119378"/>
            <a:ext cx="11264638" cy="4308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7EEA2-1B99-4A35-8D12-1868D78F0B0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145280" y="6377940"/>
            <a:ext cx="3901440" cy="27699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7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t>30/3/2023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cn.org/professionals/physician_gls/pdf/prostate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nia.nih.gov/health/cognitive-health-and-older-adults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34098" y="4600715"/>
            <a:ext cx="6345116" cy="1145808"/>
          </a:xfrm>
        </p:spPr>
        <p:txBody>
          <a:bodyPr/>
          <a:lstStyle/>
          <a:p>
            <a:r>
              <a:rPr lang="es-EC" sz="1800" dirty="0"/>
              <a:t>MD. Mireya Criollo Torres – Médico residente Oncología Clínica</a:t>
            </a:r>
          </a:p>
          <a:p>
            <a:r>
              <a:rPr lang="es-EC" sz="1800" dirty="0"/>
              <a:t>Tutora: Dra. María José Muñoz - Oncóloga Clínica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1041896" y="2567846"/>
            <a:ext cx="8784404" cy="8201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sz="4000" b="1" dirty="0">
                <a:solidFill>
                  <a:schemeClr val="accent1">
                    <a:lumMod val="75000"/>
                  </a:schemeClr>
                </a:solidFill>
              </a:rPr>
              <a:t>CÁNCER DE PRÓSTATA  TRATAMIENTO SISTÉMICO</a:t>
            </a:r>
            <a:endParaRPr lang="es-EC" sz="40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98725BC-3725-526F-A475-1F6190D93D2E}"/>
              </a:ext>
            </a:extLst>
          </p:cNvPr>
          <p:cNvSpPr txBox="1"/>
          <p:nvPr/>
        </p:nvSpPr>
        <p:spPr>
          <a:xfrm>
            <a:off x="4689758" y="5746523"/>
            <a:ext cx="798195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500" dirty="0">
                <a:latin typeface="Verdana" panose="020B0604030504040204" pitchFamily="34" charset="0"/>
                <a:ea typeface="Verdana" panose="020B0604030504040204" pitchFamily="34" charset="0"/>
              </a:rPr>
              <a:t>Programa de acreditación oncológica para médicos residentes</a:t>
            </a:r>
            <a:endParaRPr lang="es-EC" sz="1500" dirty="0"/>
          </a:p>
        </p:txBody>
      </p:sp>
      <p:pic>
        <p:nvPicPr>
          <p:cNvPr id="1026" name="Picture 2" descr="Día Internacional del Cáncer de Próstata – Lavall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9" t="9792" r="7201" b="4000"/>
          <a:stretch/>
        </p:blipFill>
        <p:spPr bwMode="auto">
          <a:xfrm>
            <a:off x="9592975" y="2062333"/>
            <a:ext cx="2440324" cy="1796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767736-93D0-5997-4C85-868873142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156" y="36520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/>
              <a:t>Cáncer de próstata sensible a la castración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A99CC84-85FD-5FD0-F8F5-917231F57F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83" t="31028" r="25927" b="19187"/>
          <a:stretch/>
        </p:blipFill>
        <p:spPr>
          <a:xfrm>
            <a:off x="1698139" y="1809165"/>
            <a:ext cx="9091866" cy="45294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3DAD832-FF96-45C2-5E62-0D5606281C1E}"/>
              </a:ext>
            </a:extLst>
          </p:cNvPr>
          <p:cNvSpPr txBox="1"/>
          <p:nvPr/>
        </p:nvSpPr>
        <p:spPr>
          <a:xfrm>
            <a:off x="500436" y="6338590"/>
            <a:ext cx="106367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ss PSADT and Grade Group should be considered when deciding whether to begin ADT for patients with M0 disease. </a:t>
            </a:r>
          </a:p>
          <a:p>
            <a:r>
              <a:rPr lang="en-US" sz="1400" dirty="0" err="1"/>
              <a:t>tt</a:t>
            </a:r>
            <a:r>
              <a:rPr lang="en-US" sz="1400" dirty="0"/>
              <a:t> Patients with a life expectancy ≤5 years can consider observation</a:t>
            </a:r>
            <a:endParaRPr lang="es-MX" sz="1400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3E72D249-38B0-6068-6AD7-5AC3323BC559}"/>
              </a:ext>
            </a:extLst>
          </p:cNvPr>
          <p:cNvSpPr/>
          <p:nvPr/>
        </p:nvSpPr>
        <p:spPr>
          <a:xfrm>
            <a:off x="1698139" y="3195263"/>
            <a:ext cx="3007425" cy="63699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D775C69D-A2CB-461E-AD00-467E0C5D7168}"/>
              </a:ext>
            </a:extLst>
          </p:cNvPr>
          <p:cNvCxnSpPr/>
          <p:nvPr/>
        </p:nvCxnSpPr>
        <p:spPr>
          <a:xfrm>
            <a:off x="2239766" y="4171308"/>
            <a:ext cx="6369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39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3C6BEF3-508A-1FFD-C286-298EE6B7FF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83" t="31028" r="25927" b="19187"/>
          <a:stretch/>
        </p:blipFill>
        <p:spPr>
          <a:xfrm>
            <a:off x="1441284" y="595901"/>
            <a:ext cx="9938551" cy="5455577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1B57161A-A2D9-A445-3E8F-FEC0053F674B}"/>
              </a:ext>
            </a:extLst>
          </p:cNvPr>
          <p:cNvSpPr/>
          <p:nvPr/>
        </p:nvSpPr>
        <p:spPr>
          <a:xfrm>
            <a:off x="1533753" y="3575863"/>
            <a:ext cx="4723209" cy="2383148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F9F2293B-F40B-D077-063F-6B9E3B4F351D}"/>
              </a:ext>
            </a:extLst>
          </p:cNvPr>
          <p:cNvSpPr/>
          <p:nvPr/>
        </p:nvSpPr>
        <p:spPr>
          <a:xfrm>
            <a:off x="0" y="4577137"/>
            <a:ext cx="2763748" cy="7191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Alta Carga </a:t>
            </a:r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36B86372-5451-D6C2-F899-ED64819A5D54}"/>
              </a:ext>
            </a:extLst>
          </p:cNvPr>
          <p:cNvSpPr/>
          <p:nvPr/>
        </p:nvSpPr>
        <p:spPr>
          <a:xfrm>
            <a:off x="0" y="5179888"/>
            <a:ext cx="2763748" cy="7191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Baja carga</a:t>
            </a:r>
          </a:p>
        </p:txBody>
      </p:sp>
      <p:sp>
        <p:nvSpPr>
          <p:cNvPr id="8" name="Flecha: hacia la izquierda 7">
            <a:extLst>
              <a:ext uri="{FF2B5EF4-FFF2-40B4-BE49-F238E27FC236}">
                <a16:creationId xmlns:a16="http://schemas.microsoft.com/office/drawing/2014/main" id="{D7C595C2-9699-157B-F64F-6F747855F539}"/>
              </a:ext>
            </a:extLst>
          </p:cNvPr>
          <p:cNvSpPr/>
          <p:nvPr/>
        </p:nvSpPr>
        <p:spPr>
          <a:xfrm>
            <a:off x="4109663" y="5179888"/>
            <a:ext cx="3383100" cy="14743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800" dirty="0"/>
              <a:t>Toxicidad </a:t>
            </a:r>
          </a:p>
          <a:p>
            <a:pPr algn="ctr"/>
            <a:r>
              <a:rPr lang="es-MX" sz="1800" dirty="0"/>
              <a:t>Contraindicación</a:t>
            </a:r>
          </a:p>
          <a:p>
            <a:pPr algn="ctr"/>
            <a:r>
              <a:rPr lang="es-MX" sz="1800" dirty="0"/>
              <a:t>Sobrevida menor 5 años </a:t>
            </a:r>
          </a:p>
        </p:txBody>
      </p:sp>
    </p:spTree>
    <p:extLst>
      <p:ext uri="{BB962C8B-B14F-4D97-AF65-F5344CB8AC3E}">
        <p14:creationId xmlns:p14="http://schemas.microsoft.com/office/powerpoint/2010/main" val="252705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6" grpId="1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155CDB-CBD8-D42F-6EC9-B8489465A0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096" t="22922" r="63708" b="30187"/>
          <a:stretch/>
        </p:blipFill>
        <p:spPr>
          <a:xfrm>
            <a:off x="2058255" y="290200"/>
            <a:ext cx="7609727" cy="570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6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183905"/>
              </p:ext>
            </p:extLst>
          </p:nvPr>
        </p:nvGraphicFramePr>
        <p:xfrm>
          <a:off x="660906" y="1711960"/>
          <a:ext cx="10723374" cy="3710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057">
                  <a:extLst>
                    <a:ext uri="{9D8B030D-6E8A-4147-A177-3AD203B41FA5}">
                      <a16:colId xmlns:a16="http://schemas.microsoft.com/office/drawing/2014/main" val="3856392899"/>
                    </a:ext>
                  </a:extLst>
                </a:gridCol>
                <a:gridCol w="3596349">
                  <a:extLst>
                    <a:ext uri="{9D8B030D-6E8A-4147-A177-3AD203B41FA5}">
                      <a16:colId xmlns:a16="http://schemas.microsoft.com/office/drawing/2014/main" val="130012256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24055569"/>
                    </a:ext>
                  </a:extLst>
                </a:gridCol>
                <a:gridCol w="3733644">
                  <a:extLst>
                    <a:ext uri="{9D8B030D-6E8A-4147-A177-3AD203B41FA5}">
                      <a16:colId xmlns:a16="http://schemas.microsoft.com/office/drawing/2014/main" val="1568288334"/>
                    </a:ext>
                  </a:extLst>
                </a:gridCol>
                <a:gridCol w="810924">
                  <a:extLst>
                    <a:ext uri="{9D8B030D-6E8A-4147-A177-3AD203B41FA5}">
                      <a16:colId xmlns:a16="http://schemas.microsoft.com/office/drawing/2014/main" val="799099786"/>
                    </a:ext>
                  </a:extLst>
                </a:gridCol>
              </a:tblGrid>
              <a:tr h="381487"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Study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Agents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N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Indication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HR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831122"/>
                  </a:ext>
                </a:extLst>
              </a:tr>
              <a:tr h="381487">
                <a:tc>
                  <a:txBody>
                    <a:bodyPr/>
                    <a:lstStyle/>
                    <a:p>
                      <a:r>
                        <a:rPr lang="es-EC" b="1" dirty="0" smtClean="0"/>
                        <a:t>GETUG-15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ADT vs</a:t>
                      </a:r>
                      <a:r>
                        <a:rPr lang="es-EC" baseline="0" dirty="0" smtClean="0"/>
                        <a:t> ADT/</a:t>
                      </a:r>
                      <a:r>
                        <a:rPr lang="es-EC" dirty="0" smtClean="0"/>
                        <a:t>DOC x9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385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M1 CSPC, </a:t>
                      </a:r>
                      <a:r>
                        <a:rPr lang="es-EC" dirty="0" err="1" smtClean="0"/>
                        <a:t>high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volume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0,90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61716"/>
                  </a:ext>
                </a:extLst>
              </a:tr>
              <a:tr h="381487">
                <a:tc>
                  <a:txBody>
                    <a:bodyPr/>
                    <a:lstStyle/>
                    <a:p>
                      <a:r>
                        <a:rPr lang="es-EC" b="1" dirty="0" smtClean="0"/>
                        <a:t>CHAARTED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ADT vs</a:t>
                      </a:r>
                      <a:r>
                        <a:rPr lang="es-EC" baseline="0" dirty="0" smtClean="0"/>
                        <a:t> ADT/</a:t>
                      </a:r>
                      <a:r>
                        <a:rPr lang="es-EC" dirty="0" smtClean="0"/>
                        <a:t>DOC x6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790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M1 CSPC, </a:t>
                      </a:r>
                      <a:r>
                        <a:rPr lang="es-EC" dirty="0" err="1" smtClean="0"/>
                        <a:t>high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volume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0,61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227880"/>
                  </a:ext>
                </a:extLst>
              </a:tr>
              <a:tr h="381487">
                <a:tc>
                  <a:txBody>
                    <a:bodyPr/>
                    <a:lstStyle/>
                    <a:p>
                      <a:r>
                        <a:rPr lang="es-EC" b="1" dirty="0" smtClean="0"/>
                        <a:t>STAMPEDE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ADT vs</a:t>
                      </a:r>
                      <a:r>
                        <a:rPr lang="es-EC" baseline="0" dirty="0" smtClean="0"/>
                        <a:t> ADT/</a:t>
                      </a:r>
                      <a:r>
                        <a:rPr lang="es-EC" dirty="0" smtClean="0"/>
                        <a:t>DOC x6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2962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MO/M1 CSPC, </a:t>
                      </a:r>
                      <a:r>
                        <a:rPr lang="es-EC" dirty="0" err="1" smtClean="0"/>
                        <a:t>high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volume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0,76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868511"/>
                  </a:ext>
                </a:extLst>
              </a:tr>
              <a:tr h="376262">
                <a:tc>
                  <a:txBody>
                    <a:bodyPr/>
                    <a:lstStyle/>
                    <a:p>
                      <a:r>
                        <a:rPr lang="es-EC" b="1" dirty="0" smtClean="0"/>
                        <a:t>STAMPEDE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ADT vs</a:t>
                      </a:r>
                      <a:r>
                        <a:rPr lang="es-EC" baseline="0" dirty="0" smtClean="0"/>
                        <a:t> ADT/AA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1199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MO CSPC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0,61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356392"/>
                  </a:ext>
                </a:extLst>
              </a:tr>
              <a:tr h="381487">
                <a:tc>
                  <a:txBody>
                    <a:bodyPr/>
                    <a:lstStyle/>
                    <a:p>
                      <a:r>
                        <a:rPr lang="es-EC" b="1" dirty="0" smtClean="0"/>
                        <a:t>LATITUDE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ADT vs</a:t>
                      </a:r>
                      <a:r>
                        <a:rPr lang="es-EC" baseline="0" dirty="0" smtClean="0"/>
                        <a:t> ADT/AA/P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1917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CSPC, </a:t>
                      </a:r>
                      <a:r>
                        <a:rPr lang="es-EC" dirty="0" err="1" smtClean="0"/>
                        <a:t>only</a:t>
                      </a:r>
                      <a:r>
                        <a:rPr lang="es-EC" dirty="0" smtClean="0"/>
                        <a:t> de </a:t>
                      </a:r>
                      <a:r>
                        <a:rPr lang="es-EC" dirty="0" err="1" smtClean="0"/>
                        <a:t>novo</a:t>
                      </a:r>
                      <a:r>
                        <a:rPr lang="es-EC" dirty="0" smtClean="0"/>
                        <a:t>, </a:t>
                      </a:r>
                      <a:r>
                        <a:rPr lang="es-EC" dirty="0" err="1" smtClean="0"/>
                        <a:t>high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risk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0,62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388504"/>
                  </a:ext>
                </a:extLst>
              </a:tr>
              <a:tr h="375175">
                <a:tc>
                  <a:txBody>
                    <a:bodyPr/>
                    <a:lstStyle/>
                    <a:p>
                      <a:r>
                        <a:rPr lang="es-EC" b="1" dirty="0" smtClean="0"/>
                        <a:t>ARCHES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ADT/</a:t>
                      </a:r>
                      <a:r>
                        <a:rPr lang="es-EC" baseline="0" dirty="0" smtClean="0"/>
                        <a:t>bica/DOC</a:t>
                      </a:r>
                      <a:r>
                        <a:rPr lang="es-EC" dirty="0" smtClean="0"/>
                        <a:t> vs ADT/ENZ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1150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M1 CSPC, </a:t>
                      </a:r>
                      <a:r>
                        <a:rPr lang="es-EC" dirty="0" err="1" smtClean="0"/>
                        <a:t>high</a:t>
                      </a:r>
                      <a:r>
                        <a:rPr lang="es-EC" dirty="0" smtClean="0"/>
                        <a:t> volumen, </a:t>
                      </a:r>
                      <a:r>
                        <a:rPr lang="es-EC" dirty="0" err="1" smtClean="0"/>
                        <a:t>early</a:t>
                      </a:r>
                      <a:r>
                        <a:rPr lang="es-EC" dirty="0" smtClean="0"/>
                        <a:t> DOC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0,39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5514348"/>
                  </a:ext>
                </a:extLst>
              </a:tr>
              <a:tr h="393192">
                <a:tc>
                  <a:txBody>
                    <a:bodyPr/>
                    <a:lstStyle/>
                    <a:p>
                      <a:r>
                        <a:rPr lang="es-EC" b="1" dirty="0" smtClean="0"/>
                        <a:t>TITAN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ADT/</a:t>
                      </a:r>
                      <a:r>
                        <a:rPr lang="es-EC" baseline="0" dirty="0" smtClean="0"/>
                        <a:t>bica/DOC</a:t>
                      </a:r>
                      <a:r>
                        <a:rPr lang="es-EC" dirty="0" smtClean="0"/>
                        <a:t> vs ADT/APA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1052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M1 CSPC, </a:t>
                      </a:r>
                      <a:r>
                        <a:rPr lang="es-EC" dirty="0" err="1" smtClean="0"/>
                        <a:t>high</a:t>
                      </a:r>
                      <a:r>
                        <a:rPr lang="es-EC" dirty="0" smtClean="0"/>
                        <a:t> volumen, </a:t>
                      </a:r>
                      <a:r>
                        <a:rPr lang="es-EC" dirty="0" err="1" smtClean="0"/>
                        <a:t>early</a:t>
                      </a:r>
                      <a:r>
                        <a:rPr lang="es-EC" dirty="0" smtClean="0"/>
                        <a:t> DOC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0,67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87594"/>
                  </a:ext>
                </a:extLst>
              </a:tr>
              <a:tr h="658458">
                <a:tc>
                  <a:txBody>
                    <a:bodyPr/>
                    <a:lstStyle/>
                    <a:p>
                      <a:r>
                        <a:rPr lang="es-EC" b="1" dirty="0" smtClean="0"/>
                        <a:t>ENZAMET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ADT/</a:t>
                      </a:r>
                      <a:r>
                        <a:rPr lang="es-EC" baseline="0" dirty="0" smtClean="0"/>
                        <a:t>bica/DOC</a:t>
                      </a:r>
                      <a:r>
                        <a:rPr lang="es-EC" dirty="0" smtClean="0"/>
                        <a:t> vs ADT/ENZ/DOC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1125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M1 CSPC, </a:t>
                      </a:r>
                      <a:r>
                        <a:rPr lang="es-EC" dirty="0" err="1" smtClean="0"/>
                        <a:t>high</a:t>
                      </a:r>
                      <a:r>
                        <a:rPr lang="es-EC" dirty="0" smtClean="0"/>
                        <a:t> volumen, </a:t>
                      </a:r>
                      <a:r>
                        <a:rPr lang="es-EC" dirty="0" err="1" smtClean="0"/>
                        <a:t>early</a:t>
                      </a:r>
                      <a:r>
                        <a:rPr lang="es-EC" dirty="0" smtClean="0"/>
                        <a:t> DOC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0,70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41060"/>
                  </a:ext>
                </a:extLst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79932" y="561018"/>
            <a:ext cx="10515600" cy="1325563"/>
          </a:xfrm>
        </p:spPr>
        <p:txBody>
          <a:bodyPr>
            <a:noAutofit/>
          </a:bodyPr>
          <a:lstStyle/>
          <a:p>
            <a:r>
              <a:rPr lang="es-EC" sz="3600" dirty="0" smtClean="0"/>
              <a:t>Ensayos </a:t>
            </a:r>
            <a:r>
              <a:rPr lang="es-ES" sz="3600" dirty="0"/>
              <a:t>CP sensible a la castración – M1</a:t>
            </a:r>
            <a:endParaRPr lang="es-EC" sz="3600" dirty="0"/>
          </a:p>
        </p:txBody>
      </p:sp>
    </p:spTree>
    <p:extLst>
      <p:ext uri="{BB962C8B-B14F-4D97-AF65-F5344CB8AC3E}">
        <p14:creationId xmlns:p14="http://schemas.microsoft.com/office/powerpoint/2010/main" val="182046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E7F176-BE8A-5FF2-C8C2-4C3F27422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948" y="247862"/>
            <a:ext cx="10515600" cy="1325563"/>
          </a:xfrm>
        </p:spPr>
        <p:txBody>
          <a:bodyPr/>
          <a:lstStyle/>
          <a:p>
            <a:pPr algn="ctr"/>
            <a:r>
              <a:rPr lang="es-MX" dirty="0"/>
              <a:t>SEGUIMIENTO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6816226-1AFD-0BF7-4AA9-E96EB90E44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83" t="31028" r="25927" b="19187"/>
          <a:stretch/>
        </p:blipFill>
        <p:spPr>
          <a:xfrm>
            <a:off x="1351472" y="1284270"/>
            <a:ext cx="9938551" cy="5054885"/>
          </a:xfrm>
          <a:prstGeom prst="rect">
            <a:avLst/>
          </a:prstGeom>
        </p:spPr>
      </p:pic>
      <p:sp>
        <p:nvSpPr>
          <p:cNvPr id="4" name="Elipse 3">
            <a:extLst>
              <a:ext uri="{FF2B5EF4-FFF2-40B4-BE49-F238E27FC236}">
                <a16:creationId xmlns:a16="http://schemas.microsoft.com/office/drawing/2014/main" id="{13E87B40-5BE3-FD27-8CEA-ABB74C83B629}"/>
              </a:ext>
            </a:extLst>
          </p:cNvPr>
          <p:cNvSpPr/>
          <p:nvPr/>
        </p:nvSpPr>
        <p:spPr>
          <a:xfrm>
            <a:off x="6256962" y="3226086"/>
            <a:ext cx="2024009" cy="204455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28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88AE71-E444-E88F-672B-5A4461F5D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s-MX" dirty="0"/>
              <a:t>Cáncer de próstata resistente a la castración</a:t>
            </a:r>
          </a:p>
        </p:txBody>
      </p:sp>
    </p:spTree>
    <p:extLst>
      <p:ext uri="{BB962C8B-B14F-4D97-AF65-F5344CB8AC3E}">
        <p14:creationId xmlns:p14="http://schemas.microsoft.com/office/powerpoint/2010/main" val="32429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D0418B1-C3FB-3CB6-F615-FD11CD1C01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67" t="19584" r="21882" b="20773"/>
          <a:stretch/>
        </p:blipFill>
        <p:spPr>
          <a:xfrm>
            <a:off x="942108" y="1285875"/>
            <a:ext cx="9700419" cy="426591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666C5AF-BBA7-31D0-80A9-C802E63C0216}"/>
              </a:ext>
            </a:extLst>
          </p:cNvPr>
          <p:cNvSpPr txBox="1"/>
          <p:nvPr/>
        </p:nvSpPr>
        <p:spPr>
          <a:xfrm>
            <a:off x="464949" y="6323308"/>
            <a:ext cx="5315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/>
              <a:t>Scher</a:t>
            </a:r>
            <a:r>
              <a:rPr lang="es-MX" sz="1600" dirty="0"/>
              <a:t> Hi. J Clin </a:t>
            </a:r>
            <a:r>
              <a:rPr lang="es-MX" sz="1600" dirty="0" err="1"/>
              <a:t>ONcol</a:t>
            </a:r>
            <a:r>
              <a:rPr lang="es-MX" sz="1600" dirty="0"/>
              <a:t>. 2016 </a:t>
            </a:r>
            <a:r>
              <a:rPr lang="es-MX" sz="1600" dirty="0" err="1"/>
              <a:t>Apr</a:t>
            </a:r>
            <a:r>
              <a:rPr lang="es-MX" sz="1600" dirty="0"/>
              <a:t> 20, 34 (12)</a:t>
            </a:r>
          </a:p>
        </p:txBody>
      </p:sp>
    </p:spTree>
    <p:extLst>
      <p:ext uri="{BB962C8B-B14F-4D97-AF65-F5344CB8AC3E}">
        <p14:creationId xmlns:p14="http://schemas.microsoft.com/office/powerpoint/2010/main" val="205286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995481785"/>
              </p:ext>
            </p:extLst>
          </p:nvPr>
        </p:nvGraphicFramePr>
        <p:xfrm>
          <a:off x="-275771" y="1144209"/>
          <a:ext cx="685074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642284" y="1361796"/>
            <a:ext cx="591573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/>
              <a:t>MECANISMOS BIOLÓGICOS DE LA RESISTENCIA  A LA CASTRACIÓN</a:t>
            </a:r>
          </a:p>
          <a:p>
            <a:endParaRPr lang="es-EC" sz="3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3200" dirty="0"/>
              <a:t>Aumento de expresión de </a:t>
            </a:r>
            <a:r>
              <a:rPr lang="es-EC" sz="3200" dirty="0" err="1"/>
              <a:t>contrareguladores</a:t>
            </a:r>
            <a:r>
              <a:rPr lang="es-EC" sz="3200" dirty="0"/>
              <a:t> de 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3200" dirty="0"/>
              <a:t>Mutaciones activadoras de 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3200" dirty="0"/>
              <a:t>Amplificación de 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3200" dirty="0"/>
              <a:t>Aumento de la </a:t>
            </a:r>
            <a:r>
              <a:rPr lang="es-EC" sz="3200" dirty="0" err="1"/>
              <a:t>esteroidogénesis</a:t>
            </a:r>
            <a:endParaRPr lang="es-EC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/>
          </a:p>
        </p:txBody>
      </p:sp>
      <p:sp>
        <p:nvSpPr>
          <p:cNvPr id="5" name="Rectángulo 4"/>
          <p:cNvSpPr/>
          <p:nvPr/>
        </p:nvSpPr>
        <p:spPr>
          <a:xfrm>
            <a:off x="94488" y="6656141"/>
            <a:ext cx="94701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de Bono, J.,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Gillessen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 S.,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Mehra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 N., &amp;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Loriot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 Y. (2020).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Genitourinary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Tract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Tumours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Essentials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for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Clinicians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. 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European</a:t>
            </a:r>
            <a:r>
              <a:rPr lang="es-EC" sz="800" b="0" i="1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Society</a:t>
            </a:r>
            <a:r>
              <a:rPr lang="es-EC" sz="800" b="0" i="1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for</a:t>
            </a:r>
            <a:r>
              <a:rPr lang="es-EC" sz="800" b="0" i="1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Medical 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Oncology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 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Second</a:t>
            </a:r>
            <a:r>
              <a:rPr lang="es-EC" sz="800" b="0" i="1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edition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 ISBN 978-88-944465-0-0.</a:t>
            </a:r>
            <a:endParaRPr lang="es-EC" sz="800" dirty="0"/>
          </a:p>
        </p:txBody>
      </p:sp>
    </p:spTree>
    <p:extLst>
      <p:ext uri="{BB962C8B-B14F-4D97-AF65-F5344CB8AC3E}">
        <p14:creationId xmlns:p14="http://schemas.microsoft.com/office/powerpoint/2010/main" val="237499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FC0008-A596-16B3-7E3C-35C5191FA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931" y="2103437"/>
            <a:ext cx="10515600" cy="1325563"/>
          </a:xfrm>
        </p:spPr>
        <p:txBody>
          <a:bodyPr/>
          <a:lstStyle/>
          <a:p>
            <a:pPr algn="ctr"/>
            <a:r>
              <a:rPr lang="es-MX" dirty="0"/>
              <a:t>Cáncer de próstata resistente a la castración M0</a:t>
            </a:r>
          </a:p>
        </p:txBody>
      </p:sp>
    </p:spTree>
    <p:extLst>
      <p:ext uri="{BB962C8B-B14F-4D97-AF65-F5344CB8AC3E}">
        <p14:creationId xmlns:p14="http://schemas.microsoft.com/office/powerpoint/2010/main" val="298821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7ACC434-00D4-A701-1572-E16ED52E85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52" t="31163" r="25758" b="21091"/>
          <a:stretch/>
        </p:blipFill>
        <p:spPr>
          <a:xfrm>
            <a:off x="834034" y="361382"/>
            <a:ext cx="10017304" cy="4786043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E9F9E54F-0BEE-E58D-3CFC-AE289F925A39}"/>
              </a:ext>
            </a:extLst>
          </p:cNvPr>
          <p:cNvSpPr/>
          <p:nvPr/>
        </p:nvSpPr>
        <p:spPr>
          <a:xfrm>
            <a:off x="3037607" y="1875950"/>
            <a:ext cx="965200" cy="843280"/>
          </a:xfrm>
          <a:prstGeom prst="ellipse">
            <a:avLst/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79D3D138-27CD-0DBD-42D2-B32C240B628B}"/>
              </a:ext>
            </a:extLst>
          </p:cNvPr>
          <p:cNvSpPr/>
          <p:nvPr/>
        </p:nvSpPr>
        <p:spPr>
          <a:xfrm>
            <a:off x="3012383" y="3774154"/>
            <a:ext cx="965200" cy="843280"/>
          </a:xfrm>
          <a:prstGeom prst="ellipse">
            <a:avLst/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3C557FE4-F574-724F-81A1-99ED11D53C10}"/>
              </a:ext>
            </a:extLst>
          </p:cNvPr>
          <p:cNvSpPr/>
          <p:nvPr/>
        </p:nvSpPr>
        <p:spPr>
          <a:xfrm>
            <a:off x="147493" y="1571770"/>
            <a:ext cx="2864890" cy="1026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dirty="0"/>
              <a:t>Tiempo de duplicación del PSA (PSADT)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A1251F5-C7B9-146D-25C4-9449BE1AD302}"/>
              </a:ext>
            </a:extLst>
          </p:cNvPr>
          <p:cNvSpPr/>
          <p:nvPr/>
        </p:nvSpPr>
        <p:spPr>
          <a:xfrm>
            <a:off x="4627469" y="4982674"/>
            <a:ext cx="3230765" cy="1495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00" dirty="0"/>
              <a:t>PSADT &lt; 3 M             MFS 9 MESES</a:t>
            </a:r>
          </a:p>
          <a:p>
            <a:pPr algn="ctr"/>
            <a:r>
              <a:rPr lang="es-MX" sz="1300" dirty="0"/>
              <a:t>PSADT 3 A 8,9 M       MFS 19 MESES</a:t>
            </a:r>
          </a:p>
          <a:p>
            <a:pPr algn="ctr"/>
            <a:r>
              <a:rPr lang="es-MX" sz="1300" dirty="0"/>
              <a:t>PSADT 9 A 14,9 M     MFS 40 MESES</a:t>
            </a:r>
          </a:p>
          <a:p>
            <a:pPr algn="ctr"/>
            <a:r>
              <a:rPr lang="es-MX" sz="1300" dirty="0"/>
              <a:t>PSADT &gt; 15 M            MFS 50 MESES</a:t>
            </a:r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EF86C551-8EC1-60A4-0CC8-200E752E1B0C}"/>
              </a:ext>
            </a:extLst>
          </p:cNvPr>
          <p:cNvSpPr/>
          <p:nvPr/>
        </p:nvSpPr>
        <p:spPr>
          <a:xfrm>
            <a:off x="1468063" y="5191760"/>
            <a:ext cx="2509520" cy="1076960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800" dirty="0"/>
              <a:t>Sobrevida libre de metástasis  (MFS)</a:t>
            </a:r>
            <a:endParaRPr lang="es-MX" dirty="0"/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A83AB1C7-CF0F-FAD8-9F16-739903B9B10F}"/>
              </a:ext>
            </a:extLst>
          </p:cNvPr>
          <p:cNvSpPr/>
          <p:nvPr/>
        </p:nvSpPr>
        <p:spPr>
          <a:xfrm>
            <a:off x="8532539" y="5147425"/>
            <a:ext cx="2509520" cy="1076960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Mayor Mortalidad 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57E11E5-E6E3-E838-9922-C2EDA6D372C1}"/>
              </a:ext>
            </a:extLst>
          </p:cNvPr>
          <p:cNvSpPr/>
          <p:nvPr/>
        </p:nvSpPr>
        <p:spPr>
          <a:xfrm>
            <a:off x="2017165" y="3992594"/>
            <a:ext cx="705658" cy="40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60%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063818C-F008-4CC5-1423-07B33E47AAD3}"/>
              </a:ext>
            </a:extLst>
          </p:cNvPr>
          <p:cNvSpPr txBox="1"/>
          <p:nvPr/>
        </p:nvSpPr>
        <p:spPr>
          <a:xfrm>
            <a:off x="751840" y="6404331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 dirty="0">
                <a:hlinkClick r:id="rId3"/>
              </a:rPr>
              <a:t>prostate.pdf (nccn.org)</a:t>
            </a:r>
            <a:endParaRPr lang="es-MX" sz="1000" dirty="0"/>
          </a:p>
          <a:p>
            <a:r>
              <a:rPr lang="es-MX" sz="1000" dirty="0"/>
              <a:t>https://seor.es/wp-content/uploads/2021/01/MONOGRAFIA-DAROLUTAMIDA-SEOR-version-definitiva.pdf</a:t>
            </a:r>
          </a:p>
        </p:txBody>
      </p:sp>
    </p:spTree>
    <p:extLst>
      <p:ext uri="{BB962C8B-B14F-4D97-AF65-F5344CB8AC3E}">
        <p14:creationId xmlns:p14="http://schemas.microsoft.com/office/powerpoint/2010/main" val="41488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11" grpId="0" animBg="1"/>
      <p:bldP spid="12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D56494-BF44-1A0D-4488-CD422F465CC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76433" y="543116"/>
            <a:ext cx="7742238" cy="1325562"/>
          </a:xfrm>
        </p:spPr>
        <p:txBody>
          <a:bodyPr/>
          <a:lstStyle/>
          <a:p>
            <a:r>
              <a:rPr lang="es-MX" dirty="0"/>
              <a:t>Introducción</a:t>
            </a:r>
            <a:br>
              <a:rPr lang="es-MX" dirty="0"/>
            </a:br>
            <a:r>
              <a:rPr lang="es-MX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27E050-D85A-EBE3-B2B5-D799DE355D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58714" y="1933925"/>
            <a:ext cx="8869680" cy="2516187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pPr>
            <a:r>
              <a:rPr lang="es-MX" sz="2400" dirty="0">
                <a:latin typeface="+mj-lt"/>
              </a:rPr>
              <a:t>El cáncer de próstata es el segundo cáncer más común en los hombres en todo el mundo y la octava causa de muerte relacionada con el cáncer.</a:t>
            </a:r>
          </a:p>
          <a:p>
            <a:pPr algn="just">
              <a:buClr>
                <a:schemeClr val="accent1"/>
              </a:buClr>
              <a:defRPr sz="1600"/>
            </a:pPr>
            <a:endParaRPr lang="es-MX" sz="2400" dirty="0">
              <a:latin typeface="+mj-lt"/>
            </a:endParaRPr>
          </a:p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pPr>
            <a:r>
              <a:rPr lang="es-MX" sz="2400" dirty="0">
                <a:latin typeface="+mj-lt"/>
              </a:rPr>
              <a:t>A nivel mundial, aproximadamente 1,1 millones de nuevos casos y 307,000 muertes cada año,  3.7% de todas las muertes por cáncer</a:t>
            </a:r>
            <a:endParaRPr lang="es-MX" sz="2400" baseline="30000" dirty="0">
              <a:latin typeface="+mj-lt"/>
            </a:endParaRPr>
          </a:p>
          <a:p>
            <a:pPr algn="just">
              <a:buClr>
                <a:schemeClr val="accent1"/>
              </a:buClr>
              <a:defRPr sz="1600"/>
            </a:pPr>
            <a:endParaRPr lang="es-MX" sz="2400" dirty="0">
              <a:latin typeface="+mj-lt"/>
            </a:endParaRPr>
          </a:p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pPr>
            <a:r>
              <a:rPr lang="es-MX" sz="2400" dirty="0">
                <a:latin typeface="+mj-lt"/>
              </a:rPr>
              <a:t>Los datos muestran que hasta 1/3 pacientes con un tumor localizado fallarán en la terapia local y progresarán a cáncer de próstata avanzado o metastásico en 10 años.</a:t>
            </a:r>
          </a:p>
          <a:p>
            <a:pPr algn="just">
              <a:buClr>
                <a:schemeClr val="accent1"/>
              </a:buClr>
              <a:defRPr sz="1600"/>
            </a:pPr>
            <a:endParaRPr lang="es-MX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1F6D36-ACBE-24A8-8B42-3C751D9A9EF4}"/>
              </a:ext>
            </a:extLst>
          </p:cNvPr>
          <p:cNvSpPr txBox="1"/>
          <p:nvPr/>
        </p:nvSpPr>
        <p:spPr>
          <a:xfrm>
            <a:off x="1314450" y="6457949"/>
            <a:ext cx="9878190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800" b="1"/>
            </a:pPr>
            <a:r>
              <a:rPr sz="1050" dirty="0" err="1"/>
              <a:t>Ferlay</a:t>
            </a:r>
            <a:r>
              <a:rPr sz="1050" dirty="0"/>
              <a:t> J. et al. Int. J. Cancer: 136, E359–E386 (2015)2. Koo, et al Med J. 2015 Sep;56(5):1206-1212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833" t="28617" r="2473" b="26250"/>
          <a:stretch/>
        </p:blipFill>
        <p:spPr>
          <a:xfrm>
            <a:off x="8948429" y="4456980"/>
            <a:ext cx="2244211" cy="2271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201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BC64B2-66EF-45BA-A9AD-B2AE020B8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567" y="410539"/>
            <a:ext cx="11193569" cy="864000"/>
          </a:xfrm>
        </p:spPr>
        <p:txBody>
          <a:bodyPr/>
          <a:lstStyle/>
          <a:p>
            <a:pPr algn="ctr"/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Inhibidores de los receptores androgénicos para </a:t>
            </a:r>
            <a:r>
              <a:rPr lang="es-E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nmCRPC</a:t>
            </a: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3C60C54-0C22-4890-B188-89310DB8ADC7}"/>
              </a:ext>
            </a:extLst>
          </p:cNvPr>
          <p:cNvGraphicFramePr>
            <a:graphicFrameLocks noGrp="1"/>
          </p:cNvGraphicFramePr>
          <p:nvPr/>
        </p:nvGraphicFramePr>
        <p:xfrm>
          <a:off x="516864" y="1242296"/>
          <a:ext cx="10960763" cy="4556760"/>
        </p:xfrm>
        <a:graphic>
          <a:graphicData uri="http://schemas.openxmlformats.org/drawingml/2006/table">
            <a:tbl>
              <a:tblPr firstRow="1" bandRow="1"/>
              <a:tblGrid>
                <a:gridCol w="1494992">
                  <a:extLst>
                    <a:ext uri="{9D8B030D-6E8A-4147-A177-3AD203B41FA5}">
                      <a16:colId xmlns:a16="http://schemas.microsoft.com/office/drawing/2014/main" val="3867751887"/>
                    </a:ext>
                  </a:extLst>
                </a:gridCol>
                <a:gridCol w="3155257">
                  <a:extLst>
                    <a:ext uri="{9D8B030D-6E8A-4147-A177-3AD203B41FA5}">
                      <a16:colId xmlns:a16="http://schemas.microsoft.com/office/drawing/2014/main" val="3007144087"/>
                    </a:ext>
                  </a:extLst>
                </a:gridCol>
                <a:gridCol w="3155257">
                  <a:extLst>
                    <a:ext uri="{9D8B030D-6E8A-4147-A177-3AD203B41FA5}">
                      <a16:colId xmlns:a16="http://schemas.microsoft.com/office/drawing/2014/main" val="506599495"/>
                    </a:ext>
                  </a:extLst>
                </a:gridCol>
                <a:gridCol w="3155257">
                  <a:extLst>
                    <a:ext uri="{9D8B030D-6E8A-4147-A177-3AD203B41FA5}">
                      <a16:colId xmlns:a16="http://schemas.microsoft.com/office/drawing/2014/main" val="58942134"/>
                    </a:ext>
                  </a:extLst>
                </a:gridCol>
              </a:tblGrid>
              <a:tr h="5965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dirty="0"/>
                        <a:t>Apalutamide (SPARTAN)</a:t>
                      </a:r>
                      <a:r>
                        <a:rPr lang="en-US" baseline="30000" dirty="0"/>
                        <a:t>1,2</a:t>
                      </a:r>
                      <a:br>
                        <a:rPr lang="en-US" baseline="30000" dirty="0"/>
                      </a:br>
                      <a:r>
                        <a:rPr lang="en-US" sz="1600" b="0" baseline="0" dirty="0"/>
                        <a:t>Apalutamide + ADT vs ADT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dirty="0"/>
                        <a:t>Enzalutamide (PROSPER)</a:t>
                      </a:r>
                      <a:r>
                        <a:rPr lang="en-US" baseline="30000" dirty="0"/>
                        <a:t>3,4</a:t>
                      </a:r>
                      <a:br>
                        <a:rPr lang="en-US" baseline="30000" dirty="0"/>
                      </a:br>
                      <a:r>
                        <a:rPr lang="en-US" sz="1600" b="0" baseline="0" dirty="0"/>
                        <a:t>Enzalutamide + ADT vs ADT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dirty="0"/>
                        <a:t>Darolutamide (ARAMIS)</a:t>
                      </a:r>
                      <a:r>
                        <a:rPr lang="en-US" baseline="30000" dirty="0"/>
                        <a:t>5,6</a:t>
                      </a:r>
                      <a:br>
                        <a:rPr lang="en-US" baseline="30000" dirty="0"/>
                      </a:br>
                      <a:r>
                        <a:rPr lang="en-US" sz="1600" b="0" baseline="0" dirty="0"/>
                        <a:t>Darolutamide + ADT vs ADT</a:t>
                      </a:r>
                      <a:endParaRPr lang="en-US" baseline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D3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870379"/>
                  </a:ext>
                </a:extLst>
              </a:tr>
              <a:tr h="10440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Patients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/>
                        <a:t>N=1207</a:t>
                      </a:r>
                    </a:p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en-US" sz="1400" dirty="0"/>
                        <a:t>M0 N0-N1 CRPC</a:t>
                      </a:r>
                    </a:p>
                    <a:p>
                      <a:pPr algn="ctr"/>
                      <a:r>
                        <a:rPr lang="en-US" sz="1400" dirty="0"/>
                        <a:t>PSADT &lt;10 months</a:t>
                      </a: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/>
                        <a:t>N=1401</a:t>
                      </a:r>
                    </a:p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en-US" sz="1400" dirty="0"/>
                        <a:t>M0 N0 CRPC</a:t>
                      </a:r>
                    </a:p>
                    <a:p>
                      <a:pPr algn="ctr"/>
                      <a:r>
                        <a:rPr lang="en-US" sz="1400" dirty="0"/>
                        <a:t>PSADT &lt;10 months, PSA &gt;2 ng/ml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800" b="1" dirty="0"/>
                        <a:t>N=1509</a:t>
                      </a:r>
                    </a:p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en-US" sz="1400" dirty="0"/>
                        <a:t>M0 N0-N-1 CRPC</a:t>
                      </a:r>
                    </a:p>
                    <a:p>
                      <a:pPr algn="ctr"/>
                      <a:r>
                        <a:rPr lang="en-US" sz="1400" dirty="0"/>
                        <a:t>PSADT &lt;10 months, PSA &gt;2 ng/ml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D329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700577"/>
                  </a:ext>
                </a:extLst>
              </a:tr>
              <a:tr h="85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MFS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/>
                        <a:t>40.5 vs 16.2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/>
                        <a:t>HR: 0.28; 95% CI: 0.23-0.35</a:t>
                      </a:r>
                      <a:br>
                        <a:rPr lang="en-US" sz="1400" dirty="0"/>
                      </a:br>
                      <a:r>
                        <a:rPr lang="en-US" sz="1400" i="1" dirty="0"/>
                        <a:t>P</a:t>
                      </a:r>
                      <a:r>
                        <a:rPr lang="en-US" sz="1400" i="0" dirty="0"/>
                        <a:t>&lt;0.0001</a:t>
                      </a:r>
                      <a:endParaRPr lang="en-US" sz="14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/>
                        <a:t>36.6 vs 14.7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/>
                        <a:t>HR: 0.29; 95% CI: 0.24-0.35</a:t>
                      </a:r>
                      <a:br>
                        <a:rPr lang="en-US" sz="1400" dirty="0"/>
                      </a:br>
                      <a:r>
                        <a:rPr lang="en-US" sz="1400" i="1" dirty="0"/>
                        <a:t>P</a:t>
                      </a:r>
                      <a:r>
                        <a:rPr lang="en-US" sz="1400" i="0" dirty="0"/>
                        <a:t>&lt;0.001</a:t>
                      </a:r>
                      <a:endParaRPr lang="en-US" sz="14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/>
                        <a:t>40.4 vs 18.4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/>
                        <a:t>HR: 0.41; 95% CI: 0.34-0.5</a:t>
                      </a:r>
                      <a:br>
                        <a:rPr lang="en-US" sz="1400" dirty="0"/>
                      </a:br>
                      <a:r>
                        <a:rPr lang="en-US" sz="1400" i="1" dirty="0"/>
                        <a:t>P</a:t>
                      </a:r>
                      <a:r>
                        <a:rPr lang="en-US" sz="1400" i="0" dirty="0"/>
                        <a:t>&lt;0.001</a:t>
                      </a:r>
                      <a:endParaRPr lang="en-US" sz="14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742859"/>
                  </a:ext>
                </a:extLst>
              </a:tr>
              <a:tr h="85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PFS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/>
                        <a:t>40.5 vs 14.7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/>
                        <a:t>HR: 0.29; 95% CI: 0.24-0.36</a:t>
                      </a:r>
                      <a:br>
                        <a:rPr lang="en-US" sz="1400" dirty="0"/>
                      </a:br>
                      <a:r>
                        <a:rPr lang="en-US" sz="1400" i="1" dirty="0"/>
                        <a:t>P</a:t>
                      </a:r>
                      <a:r>
                        <a:rPr lang="en-US" sz="1400" i="0" dirty="0"/>
                        <a:t>&lt;0.001</a:t>
                      </a:r>
                      <a:endParaRPr lang="en-US" sz="14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/>
                        <a:t>–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/>
                        <a:t>36.8 vs 14.8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/>
                        <a:t>HR: 0.38; 95% CI: 0.32-0.45</a:t>
                      </a:r>
                      <a:br>
                        <a:rPr lang="en-US" sz="1400" dirty="0"/>
                      </a:br>
                      <a:r>
                        <a:rPr lang="en-US" sz="1400" i="1" dirty="0"/>
                        <a:t>P</a:t>
                      </a:r>
                      <a:r>
                        <a:rPr lang="en-US" sz="1400" i="0" dirty="0"/>
                        <a:t>&lt;0.001</a:t>
                      </a:r>
                      <a:endParaRPr lang="en-US" sz="14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330723"/>
                  </a:ext>
                </a:extLst>
              </a:tr>
              <a:tr h="8555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OS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73.9 vs 59.9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HR: 0.78; </a:t>
                      </a:r>
                      <a:r>
                        <a:rPr lang="en-US" sz="1400" i="1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400" i="0" dirty="0">
                          <a:solidFill>
                            <a:schemeClr val="tx1"/>
                          </a:solidFill>
                        </a:rPr>
                        <a:t>=0.0161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67.0 vs 56.3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HR: 0.73, 95% CI: 0.61-0.89</a:t>
                      </a:r>
                      <a:br>
                        <a:rPr lang="en-US" sz="14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i="1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400" i="0" dirty="0">
                          <a:solidFill>
                            <a:schemeClr val="tx1"/>
                          </a:solidFill>
                        </a:rPr>
                        <a:t>=0.0011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Arial"/>
                        </a:defRPr>
                      </a:lvl9pPr>
                    </a:lstStyle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/>
                        <a:t>NR vs NR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/>
                        <a:t>HR: 0.69, 95% CI: 0.53-0.88</a:t>
                      </a:r>
                      <a:br>
                        <a:rPr lang="en-US" sz="1400" dirty="0"/>
                      </a:br>
                      <a:r>
                        <a:rPr lang="en-US" sz="1400" i="1" baseline="0" dirty="0"/>
                        <a:t>P</a:t>
                      </a:r>
                      <a:r>
                        <a:rPr lang="en-US" sz="1400" i="0" baseline="0" dirty="0"/>
                        <a:t>=0.003</a:t>
                      </a:r>
                      <a:endParaRPr lang="en-US" sz="1400" i="1" baseline="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8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314335"/>
                  </a:ext>
                </a:extLst>
              </a:tr>
            </a:tbl>
          </a:graphicData>
        </a:graphic>
      </p:graphicFrame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013CBD7-3379-71A8-86EC-F05112A8A62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2354" y="6079153"/>
            <a:ext cx="11547292" cy="736615"/>
          </a:xfrm>
        </p:spPr>
        <p:txBody>
          <a:bodyPr vert="horz" lIns="0" tIns="45720" rIns="91440" bIns="45720" rtlCol="0" anchor="ctr"/>
          <a:lstStyle/>
          <a:p>
            <a:pPr algn="l"/>
            <a:r>
              <a:rPr lang="es-ES" altLang="en-US" sz="14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Estos estudios muestran diferentes escenarios clínicos, incluyen diferentes poblaciones de pacientes y no están destinados a comparar terapias.</a:t>
            </a:r>
          </a:p>
          <a:p>
            <a:pPr algn="l"/>
            <a:r>
              <a:rPr lang="es-ES" altLang="en-US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da-DK" altLang="en-US" dirty="0">
                <a:ea typeface="MS PGothic"/>
              </a:rPr>
              <a:t>1. Smith MR, et al. </a:t>
            </a:r>
            <a:r>
              <a:rPr lang="da-DK" altLang="en-US" i="1" dirty="0">
                <a:ea typeface="MS PGothic"/>
              </a:rPr>
              <a:t>N Engl J Med</a:t>
            </a:r>
            <a:r>
              <a:rPr lang="da-DK" altLang="en-US" dirty="0">
                <a:ea typeface="MS PGothic"/>
              </a:rPr>
              <a:t>. 2018;378:1408-1418. 2. </a:t>
            </a:r>
            <a:r>
              <a:rPr lang="da-DK" dirty="0"/>
              <a:t>Smith MR, et al</a:t>
            </a:r>
            <a:r>
              <a:rPr lang="da-DK" i="1" dirty="0"/>
              <a:t>. Eur Urol. </a:t>
            </a:r>
            <a:r>
              <a:rPr lang="da-DK" dirty="0"/>
              <a:t>2021; 79(1):150-158. </a:t>
            </a:r>
            <a:r>
              <a:rPr lang="da-DK" altLang="en-US" dirty="0">
                <a:ea typeface="MS PGothic"/>
              </a:rPr>
              <a:t>3. Hussain M, et al. </a:t>
            </a:r>
            <a:r>
              <a:rPr lang="da-DK" altLang="en-US" i="1" dirty="0">
                <a:ea typeface="MS PGothic"/>
              </a:rPr>
              <a:t>N Engl J Med</a:t>
            </a:r>
            <a:r>
              <a:rPr lang="da-DK" altLang="en-US" dirty="0">
                <a:ea typeface="MS PGothic"/>
              </a:rPr>
              <a:t>. 2018;378(25):2465-2474. 4. </a:t>
            </a:r>
            <a:r>
              <a:rPr lang="en-US" dirty="0"/>
              <a:t>Sternberg CN, et al. </a:t>
            </a:r>
            <a:r>
              <a:rPr lang="en-US" i="1" dirty="0"/>
              <a:t>N Engl J Med</a:t>
            </a:r>
            <a:r>
              <a:rPr lang="en-US" dirty="0"/>
              <a:t>. 2020;382(23):2197-2206</a:t>
            </a:r>
            <a:r>
              <a:rPr lang="en-US" altLang="en-US" dirty="0">
                <a:ea typeface="MS PGothic"/>
              </a:rPr>
              <a:t>. </a:t>
            </a:r>
            <a:r>
              <a:rPr lang="da-DK" altLang="en-US" dirty="0">
                <a:ea typeface="MS PGothic"/>
              </a:rPr>
              <a:t>5. </a:t>
            </a:r>
            <a:r>
              <a:rPr lang="en-US" altLang="en-US" dirty="0"/>
              <a:t>Fizazi K, et al. </a:t>
            </a:r>
            <a:r>
              <a:rPr lang="en-US" altLang="en-US" i="1" dirty="0"/>
              <a:t>N Engl J Med</a:t>
            </a:r>
            <a:r>
              <a:rPr lang="en-US" altLang="en-US" dirty="0"/>
              <a:t>. 2019;380:1235-1246. 6.</a:t>
            </a:r>
            <a:r>
              <a:rPr lang="en-US" dirty="0"/>
              <a:t> </a:t>
            </a:r>
            <a:r>
              <a:rPr lang="nb-NO" altLang="en-US" dirty="0"/>
              <a:t>Fizazi K, et al. </a:t>
            </a:r>
            <a:r>
              <a:rPr lang="nb-NO" altLang="en-US" i="1" dirty="0"/>
              <a:t>N Engl J Med</a:t>
            </a:r>
            <a:r>
              <a:rPr lang="nb-NO" altLang="en-US" dirty="0"/>
              <a:t>. 2020;383:1040-1049. </a:t>
            </a:r>
            <a:r>
              <a:rPr lang="en-US" alt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962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FC0008-A596-16B3-7E3C-35C5191FA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931" y="2103437"/>
            <a:ext cx="10515600" cy="1325563"/>
          </a:xfrm>
        </p:spPr>
        <p:txBody>
          <a:bodyPr/>
          <a:lstStyle/>
          <a:p>
            <a:pPr algn="ctr"/>
            <a:r>
              <a:rPr lang="es-MX" dirty="0"/>
              <a:t>Cáncer de próstata resistente a la castración M1</a:t>
            </a:r>
          </a:p>
        </p:txBody>
      </p:sp>
    </p:spTree>
    <p:extLst>
      <p:ext uri="{BB962C8B-B14F-4D97-AF65-F5344CB8AC3E}">
        <p14:creationId xmlns:p14="http://schemas.microsoft.com/office/powerpoint/2010/main" val="233350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2DC139C-12E5-6970-C3AA-1D6812DAE2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46" t="48136" r="25842" b="2055"/>
          <a:stretch/>
        </p:blipFill>
        <p:spPr>
          <a:xfrm>
            <a:off x="1286042" y="863028"/>
            <a:ext cx="9993910" cy="494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25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B7BC3FD5-ECBE-1059-1859-B7B882736D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1096" t="21274" r="19887" b="20149"/>
          <a:stretch/>
        </p:blipFill>
        <p:spPr>
          <a:xfrm>
            <a:off x="1421258" y="934948"/>
            <a:ext cx="9633735" cy="492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5391C75-323C-44B5-1FD8-5C139BAF0C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52" t="23390" r="26264" b="10780"/>
          <a:stretch/>
        </p:blipFill>
        <p:spPr>
          <a:xfrm>
            <a:off x="1897789" y="429880"/>
            <a:ext cx="8841636" cy="5880253"/>
          </a:xfrm>
          <a:prstGeom prst="rect">
            <a:avLst/>
          </a:prstGeom>
        </p:spPr>
      </p:pic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01F07CB5-2CCE-12B1-87FE-52167A1A4991}"/>
              </a:ext>
            </a:extLst>
          </p:cNvPr>
          <p:cNvSpPr/>
          <p:nvPr/>
        </p:nvSpPr>
        <p:spPr>
          <a:xfrm>
            <a:off x="1982139" y="5971744"/>
            <a:ext cx="4094197" cy="92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Todo depende de la terapia previa </a:t>
            </a:r>
          </a:p>
        </p:txBody>
      </p:sp>
      <p:sp>
        <p:nvSpPr>
          <p:cNvPr id="4" name="Flecha: a la derecha 4">
            <a:extLst>
              <a:ext uri="{FF2B5EF4-FFF2-40B4-BE49-F238E27FC236}">
                <a16:creationId xmlns:a16="http://schemas.microsoft.com/office/drawing/2014/main" id="{01F07CB5-2CCE-12B1-87FE-52167A1A4991}"/>
              </a:ext>
            </a:extLst>
          </p:cNvPr>
          <p:cNvSpPr/>
          <p:nvPr/>
        </p:nvSpPr>
        <p:spPr>
          <a:xfrm>
            <a:off x="6550305" y="5956408"/>
            <a:ext cx="4189120" cy="935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Cambiar de mecanismo de acción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512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id="{B3E18FF2-5188-7881-7BE6-BB7B0B0B37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033738"/>
              </p:ext>
            </p:extLst>
          </p:nvPr>
        </p:nvGraphicFramePr>
        <p:xfrm>
          <a:off x="660906" y="1711960"/>
          <a:ext cx="10565387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7106">
                  <a:extLst>
                    <a:ext uri="{9D8B030D-6E8A-4147-A177-3AD203B41FA5}">
                      <a16:colId xmlns:a16="http://schemas.microsoft.com/office/drawing/2014/main" val="3856392899"/>
                    </a:ext>
                  </a:extLst>
                </a:gridCol>
                <a:gridCol w="2139696">
                  <a:extLst>
                    <a:ext uri="{9D8B030D-6E8A-4147-A177-3AD203B41FA5}">
                      <a16:colId xmlns:a16="http://schemas.microsoft.com/office/drawing/2014/main" val="1300122568"/>
                    </a:ext>
                  </a:extLst>
                </a:gridCol>
                <a:gridCol w="758952">
                  <a:extLst>
                    <a:ext uri="{9D8B030D-6E8A-4147-A177-3AD203B41FA5}">
                      <a16:colId xmlns:a16="http://schemas.microsoft.com/office/drawing/2014/main" val="724055569"/>
                    </a:ext>
                  </a:extLst>
                </a:gridCol>
                <a:gridCol w="4352544">
                  <a:extLst>
                    <a:ext uri="{9D8B030D-6E8A-4147-A177-3AD203B41FA5}">
                      <a16:colId xmlns:a16="http://schemas.microsoft.com/office/drawing/2014/main" val="1568288334"/>
                    </a:ext>
                  </a:extLst>
                </a:gridCol>
                <a:gridCol w="713232">
                  <a:extLst>
                    <a:ext uri="{9D8B030D-6E8A-4147-A177-3AD203B41FA5}">
                      <a16:colId xmlns:a16="http://schemas.microsoft.com/office/drawing/2014/main" val="799099786"/>
                    </a:ext>
                  </a:extLst>
                </a:gridCol>
                <a:gridCol w="1133857">
                  <a:extLst>
                    <a:ext uri="{9D8B030D-6E8A-4147-A177-3AD203B41FA5}">
                      <a16:colId xmlns:a16="http://schemas.microsoft.com/office/drawing/2014/main" val="37184721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Study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Agents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N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Indication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HR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∆OS (</a:t>
                      </a:r>
                      <a:r>
                        <a:rPr lang="es-EC" dirty="0" err="1" smtClean="0"/>
                        <a:t>mo</a:t>
                      </a:r>
                      <a:r>
                        <a:rPr lang="es-EC" dirty="0" smtClean="0"/>
                        <a:t>)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831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smtClean="0"/>
                        <a:t>TAX 327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DOC/P vs mito/P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1006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, </a:t>
                      </a:r>
                      <a:r>
                        <a:rPr lang="es-EC" dirty="0" err="1" smtClean="0"/>
                        <a:t>symptomatic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or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not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0,76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+2,9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61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smtClean="0"/>
                        <a:t>COU-AA-302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ABI/P vs P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1088</a:t>
                      </a:r>
                    </a:p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 (pre-DOC), </a:t>
                      </a:r>
                      <a:r>
                        <a:rPr lang="es-EC" dirty="0" err="1" smtClean="0"/>
                        <a:t>mild</a:t>
                      </a:r>
                      <a:r>
                        <a:rPr lang="es-EC" dirty="0" smtClean="0"/>
                        <a:t>/ no </a:t>
                      </a:r>
                      <a:r>
                        <a:rPr lang="es-EC" dirty="0" err="1" smtClean="0"/>
                        <a:t>symptoms</a:t>
                      </a:r>
                      <a:r>
                        <a:rPr lang="es-EC" dirty="0" smtClean="0"/>
                        <a:t>.</a:t>
                      </a:r>
                      <a:r>
                        <a:rPr lang="es-EC" baseline="0" dirty="0" smtClean="0"/>
                        <a:t> No </a:t>
                      </a:r>
                      <a:r>
                        <a:rPr lang="es-EC" baseline="0" dirty="0" err="1" smtClean="0"/>
                        <a:t>viceral</a:t>
                      </a:r>
                      <a:r>
                        <a:rPr lang="es-EC" baseline="0" dirty="0" smtClean="0"/>
                        <a:t> </a:t>
                      </a:r>
                      <a:r>
                        <a:rPr lang="es-EC" baseline="0" dirty="0" err="1" smtClean="0"/>
                        <a:t>metastases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0,81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+44,4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227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smtClean="0"/>
                        <a:t>COU-AA-301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ABI/P vs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1195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 (post- DOC)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0,74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+4,6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868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smtClean="0"/>
                        <a:t>PREVAIL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ENZ vs PBO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1717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 (pre-DOC), </a:t>
                      </a:r>
                      <a:r>
                        <a:rPr lang="es-EC" dirty="0" err="1" smtClean="0"/>
                        <a:t>mild</a:t>
                      </a:r>
                      <a:r>
                        <a:rPr lang="es-EC" dirty="0" smtClean="0"/>
                        <a:t>/ no </a:t>
                      </a:r>
                      <a:r>
                        <a:rPr lang="es-EC" dirty="0" err="1" smtClean="0"/>
                        <a:t>symptoms</a:t>
                      </a:r>
                      <a:endParaRPr lang="es-EC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0,77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+4,0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356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smtClean="0"/>
                        <a:t>AFIRM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ENZ vs PBO</a:t>
                      </a:r>
                      <a:r>
                        <a:rPr lang="es-EC" baseline="0" dirty="0" smtClean="0"/>
                        <a:t> (</a:t>
                      </a:r>
                      <a:r>
                        <a:rPr lang="es-EC" baseline="0" dirty="0" err="1" smtClean="0"/>
                        <a:t>or</a:t>
                      </a:r>
                      <a:r>
                        <a:rPr lang="es-EC" baseline="0" dirty="0" smtClean="0"/>
                        <a:t> P)</a:t>
                      </a:r>
                      <a:endParaRPr lang="es-EC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1199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 (post- DOC)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0,63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+4,8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388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smtClean="0"/>
                        <a:t>TROPIC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CABA/P vs mito/P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755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 (post- DOC)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0,70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+2,4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5514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smtClean="0"/>
                        <a:t>ALSYMPA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Radium-223</a:t>
                      </a:r>
                      <a:r>
                        <a:rPr lang="es-EC" baseline="0" dirty="0" smtClean="0"/>
                        <a:t> vs PBO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921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 (post- DOC </a:t>
                      </a:r>
                      <a:r>
                        <a:rPr lang="es-EC" dirty="0" err="1" smtClean="0"/>
                        <a:t>or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unfit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for</a:t>
                      </a:r>
                      <a:r>
                        <a:rPr lang="es-EC" dirty="0" smtClean="0"/>
                        <a:t> DOC)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0,70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+3,6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87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err="1" smtClean="0"/>
                        <a:t>PROfound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Olaparib</a:t>
                      </a:r>
                      <a:r>
                        <a:rPr lang="es-EC" dirty="0" smtClean="0"/>
                        <a:t> vs NTH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245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 post-</a:t>
                      </a:r>
                      <a:r>
                        <a:rPr lang="es-EC" baseline="0" dirty="0" smtClean="0"/>
                        <a:t> NTH (</a:t>
                      </a:r>
                      <a:r>
                        <a:rPr lang="es-EC" baseline="0" dirty="0" err="1" smtClean="0"/>
                        <a:t>with</a:t>
                      </a:r>
                      <a:r>
                        <a:rPr lang="es-EC" baseline="0" dirty="0" smtClean="0"/>
                        <a:t> </a:t>
                      </a:r>
                      <a:r>
                        <a:rPr lang="es-EC" baseline="0" dirty="0" err="1" smtClean="0"/>
                        <a:t>HRRm</a:t>
                      </a:r>
                      <a:r>
                        <a:rPr lang="es-EC" baseline="0" dirty="0" smtClean="0"/>
                        <a:t>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0,69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+4,4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41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 smtClean="0"/>
                        <a:t>VISION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Lu-PSMA</a:t>
                      </a:r>
                      <a:r>
                        <a:rPr lang="es-EC" baseline="0" dirty="0" smtClean="0"/>
                        <a:t> vs NTH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831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err="1" smtClean="0"/>
                        <a:t>mCRPC</a:t>
                      </a:r>
                      <a:r>
                        <a:rPr lang="es-EC" dirty="0" smtClean="0"/>
                        <a:t> post-</a:t>
                      </a:r>
                      <a:r>
                        <a:rPr lang="es-EC" baseline="0" dirty="0" smtClean="0"/>
                        <a:t> NTH (</a:t>
                      </a:r>
                      <a:r>
                        <a:rPr lang="es-EC" baseline="0" dirty="0" err="1" smtClean="0"/>
                        <a:t>with</a:t>
                      </a:r>
                      <a:r>
                        <a:rPr lang="es-EC" baseline="0" dirty="0" smtClean="0"/>
                        <a:t> PSMA+) and </a:t>
                      </a:r>
                      <a:r>
                        <a:rPr lang="es-EC" baseline="0" dirty="0" err="1" smtClean="0"/>
                        <a:t>chemo</a:t>
                      </a:r>
                      <a:endParaRPr lang="es-EC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0,62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+4,0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56833"/>
                  </a:ext>
                </a:extLst>
              </a:tr>
            </a:tbl>
          </a:graphicData>
        </a:graphic>
      </p:graphicFrame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674876" y="917635"/>
            <a:ext cx="9654540" cy="344237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ENSAYOS FASE 3 EN </a:t>
            </a:r>
            <a:r>
              <a:rPr lang="es-EC" dirty="0" err="1" smtClean="0"/>
              <a:t>mCRCP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31617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2932" y="158682"/>
            <a:ext cx="7917180" cy="1325563"/>
          </a:xfrm>
        </p:spPr>
        <p:txBody>
          <a:bodyPr>
            <a:normAutofit/>
          </a:bodyPr>
          <a:lstStyle/>
          <a:p>
            <a:r>
              <a:rPr lang="es-EC" sz="3200" dirty="0" smtClean="0"/>
              <a:t>PRINCIPALES EFECTOS ADVERSOS</a:t>
            </a:r>
            <a:endParaRPr lang="es-EC" sz="32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905302"/>
              </p:ext>
            </p:extLst>
          </p:nvPr>
        </p:nvGraphicFramePr>
        <p:xfrm>
          <a:off x="1912112" y="1401949"/>
          <a:ext cx="8128000" cy="229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03846045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9084574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Acetato de </a:t>
                      </a:r>
                      <a:r>
                        <a:rPr lang="es-EC" dirty="0" err="1" smtClean="0"/>
                        <a:t>Abiraterona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err="1" smtClean="0"/>
                        <a:t>Hipokalemia</a:t>
                      </a:r>
                      <a:r>
                        <a:rPr lang="es-EC" dirty="0" smtClean="0"/>
                        <a:t>, hipertensión, edema, bochornos, diarrea y eventos cardiacos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62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Enzalutamida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Fatiga, hipertensión, sofocos, artralgias, fracturas y &lt;1% convulsiones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53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Docetaxel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Toxicidad hematológica, </a:t>
                      </a:r>
                      <a:r>
                        <a:rPr lang="es-EC" dirty="0" err="1" smtClean="0"/>
                        <a:t>neurotoxicidad</a:t>
                      </a:r>
                      <a:r>
                        <a:rPr lang="es-EC" dirty="0" smtClean="0"/>
                        <a:t>, alopecia, retención de líquidos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68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Olaparib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Anemia,</a:t>
                      </a:r>
                      <a:r>
                        <a:rPr lang="es-EC" baseline="0" dirty="0" smtClean="0"/>
                        <a:t> náuseas, fatiga, diarrea, vómito</a:t>
                      </a:r>
                      <a:endParaRPr lang="es-EC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263426"/>
                  </a:ext>
                </a:extLst>
              </a:tr>
            </a:tbl>
          </a:graphicData>
        </a:graphic>
      </p:graphicFrame>
      <p:pic>
        <p:nvPicPr>
          <p:cNvPr id="1026" name="Picture 2" descr="Efectos Quimioterapia en Tratamiento del Linfoma: Soluciones | Roche  Pacien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301" y="3805084"/>
            <a:ext cx="5727621" cy="2922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3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CDAB5823-2550-404D-AB25-8E8FF9EC5E18}"/>
              </a:ext>
            </a:extLst>
          </p:cNvPr>
          <p:cNvGraphicFramePr>
            <a:graphicFrameLocks noGrp="1"/>
          </p:cNvGraphicFramePr>
          <p:nvPr/>
        </p:nvGraphicFramePr>
        <p:xfrm>
          <a:off x="6992596" y="4574950"/>
          <a:ext cx="5002769" cy="1146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2769">
                  <a:extLst>
                    <a:ext uri="{9D8B030D-6E8A-4147-A177-3AD203B41FA5}">
                      <a16:colId xmlns:a16="http://schemas.microsoft.com/office/drawing/2014/main" val="3141120753"/>
                    </a:ext>
                  </a:extLst>
                </a:gridCol>
              </a:tblGrid>
              <a:tr h="506483">
                <a:tc>
                  <a:txBody>
                    <a:bodyPr/>
                    <a:lstStyle/>
                    <a:p>
                      <a:pPr marL="682625" indent="0"/>
                      <a:r>
                        <a:rPr lang="en-US" sz="2000">
                          <a:solidFill>
                            <a:schemeClr val="accent3"/>
                          </a:solidFill>
                        </a:rPr>
                        <a:t>Living Uninterrupted</a:t>
                      </a:r>
                    </a:p>
                  </a:txBody>
                  <a:tcPr marL="91428" marR="91428" marT="45714" marB="45714" anchor="b"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123569"/>
                  </a:ext>
                </a:extLst>
              </a:tr>
              <a:tr h="639997">
                <a:tc>
                  <a:txBody>
                    <a:bodyPr/>
                    <a:lstStyle/>
                    <a:p>
                      <a:pPr marL="973138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Maintaining </a:t>
                      </a:r>
                      <a:r>
                        <a:rPr lang="en-US" sz="1800" b="1" kern="12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QOL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means fewer interruptions to patients’ daily life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8" marR="91428" marT="45714" marB="45714"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806735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131F2F9B-0488-4576-BB0B-FF31038DA86B}"/>
              </a:ext>
            </a:extLst>
          </p:cNvPr>
          <p:cNvGraphicFramePr>
            <a:graphicFrameLocks noGrp="1"/>
          </p:cNvGraphicFramePr>
          <p:nvPr/>
        </p:nvGraphicFramePr>
        <p:xfrm>
          <a:off x="608804" y="2835398"/>
          <a:ext cx="4182549" cy="1695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2549">
                  <a:extLst>
                    <a:ext uri="{9D8B030D-6E8A-4147-A177-3AD203B41FA5}">
                      <a16:colId xmlns:a16="http://schemas.microsoft.com/office/drawing/2014/main" val="3141120753"/>
                    </a:ext>
                  </a:extLst>
                </a:gridCol>
              </a:tblGrid>
              <a:tr h="506483">
                <a:tc>
                  <a:txBody>
                    <a:bodyPr/>
                    <a:lstStyle/>
                    <a:p>
                      <a:pPr marL="231775" indent="0"/>
                      <a:r>
                        <a:rPr lang="en-US" sz="2000">
                          <a:solidFill>
                            <a:schemeClr val="accent2"/>
                          </a:solidFill>
                        </a:rPr>
                        <a:t>Extending Life</a:t>
                      </a:r>
                      <a:endParaRPr lang="en-US" sz="2000" b="1" kern="1200" baseline="3000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8" marR="91428" marT="45714" marB="45714" anchor="b"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123569"/>
                  </a:ext>
                </a:extLst>
              </a:tr>
              <a:tr h="1188565">
                <a:tc>
                  <a:txBody>
                    <a:bodyPr/>
                    <a:lstStyle/>
                    <a:p>
                      <a:pPr marL="50800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</a:t>
                      </a:r>
                      <a:r>
                        <a:rPr lang="en-US" sz="1800" b="1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overall survival</a:t>
                      </a:r>
                      <a:r>
                        <a:rPr lang="en-US" sz="1800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 treatment allows patients to enjoy more time with loved </a:t>
                      </a:r>
                      <a:b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ones</a:t>
                      </a:r>
                      <a:r>
                        <a:rPr lang="en-US" sz="180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274284" marT="45714" marB="45714"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806735"/>
                  </a:ext>
                </a:extLst>
              </a:tr>
            </a:tbl>
          </a:graphicData>
        </a:graphic>
      </p:graphicFrame>
      <p:pic>
        <p:nvPicPr>
          <p:cNvPr id="29" name="Picture 28">
            <a:extLst>
              <a:ext uri="{FF2B5EF4-FFF2-40B4-BE49-F238E27FC236}">
                <a16:creationId xmlns:a16="http://schemas.microsoft.com/office/drawing/2014/main" id="{382FF389-E3EC-406C-83EB-1289E45069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7" r="11607"/>
          <a:stretch/>
        </p:blipFill>
        <p:spPr>
          <a:xfrm>
            <a:off x="4770399" y="2304682"/>
            <a:ext cx="2995139" cy="2892522"/>
          </a:xfrm>
          <a:prstGeom prst="ellipse">
            <a:avLst/>
          </a:prstGeom>
          <a:ln w="69850" cmpd="thickThin">
            <a:solidFill>
              <a:schemeClr val="accent1"/>
            </a:solidFill>
          </a:ln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7D61FF7A-D441-4873-8C80-D500DCFE2FD2}"/>
              </a:ext>
            </a:extLst>
          </p:cNvPr>
          <p:cNvGraphicFramePr>
            <a:graphicFrameLocks noGrp="1"/>
          </p:cNvGraphicFramePr>
          <p:nvPr/>
        </p:nvGraphicFramePr>
        <p:xfrm>
          <a:off x="6745465" y="1824153"/>
          <a:ext cx="5249898" cy="1695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9898">
                  <a:extLst>
                    <a:ext uri="{9D8B030D-6E8A-4147-A177-3AD203B41FA5}">
                      <a16:colId xmlns:a16="http://schemas.microsoft.com/office/drawing/2014/main" val="3141120753"/>
                    </a:ext>
                  </a:extLst>
                </a:gridCol>
              </a:tblGrid>
              <a:tr h="506483">
                <a:tc>
                  <a:txBody>
                    <a:bodyPr/>
                    <a:lstStyle/>
                    <a:p>
                      <a:pPr marL="231775" indent="0"/>
                      <a:r>
                        <a:rPr lang="en-US" sz="2000" b="1" kern="120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Minimizing Side Effects </a:t>
                      </a:r>
                    </a:p>
                  </a:txBody>
                  <a:tcPr marL="91428" marR="91428" marT="45714" marB="45714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123569"/>
                  </a:ext>
                </a:extLst>
              </a:tr>
              <a:tr h="1188565">
                <a:tc>
                  <a:txBody>
                    <a:bodyPr/>
                    <a:lstStyle/>
                    <a:p>
                      <a:pPr marL="142240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Patients want to focus on future plans without worrying about </a:t>
                      </a:r>
                      <a:r>
                        <a:rPr lang="en-US" sz="1800" b="1" kern="12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adverse events </a:t>
                      </a: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from cancer treatment</a:t>
                      </a:r>
                      <a:r>
                        <a:rPr lang="en-US" sz="1800" kern="1200" baseline="300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1-3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56" marR="182856" marT="45714" marB="45714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806735"/>
                  </a:ext>
                </a:extLst>
              </a:tr>
            </a:tbl>
          </a:graphicData>
        </a:graphic>
      </p:graphicFrame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4C78165-6DF6-45EF-AD69-FE90803DC611}"/>
              </a:ext>
            </a:extLst>
          </p:cNvPr>
          <p:cNvSpPr txBox="1">
            <a:spLocks/>
          </p:cNvSpPr>
          <p:nvPr/>
        </p:nvSpPr>
        <p:spPr>
          <a:xfrm>
            <a:off x="608803" y="6269650"/>
            <a:ext cx="9944318" cy="191609"/>
          </a:xfrm>
          <a:prstGeom prst="rect">
            <a:avLst/>
          </a:prstGeom>
        </p:spPr>
        <p:txBody>
          <a:bodyPr vert="horz" lIns="91428" tIns="45714" rIns="91428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QOL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quality of life.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1. 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Drudge-Coates L, et al. 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Clin Genitourin Cancer. 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2018;16(2):e411-e419.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2.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Al-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Batran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SE, et al. 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Ann Oncol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2015; 26(6):1244-1248.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3.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Parker C, et al.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Eur J Cancer.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2017; 71:1-6.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4.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National Institute on Aging, Cognitive Health and Older Adults.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https://www.nia.nih.gov/health/cognitive-health-and-older-adults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Accessed: May 2020.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de-CH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F787F2B-7D72-42E4-B66B-87D893090084}"/>
              </a:ext>
            </a:extLst>
          </p:cNvPr>
          <p:cNvGrpSpPr/>
          <p:nvPr/>
        </p:nvGrpSpPr>
        <p:grpSpPr>
          <a:xfrm>
            <a:off x="4946260" y="4260435"/>
            <a:ext cx="2652376" cy="1487309"/>
            <a:chOff x="4946110" y="4260542"/>
            <a:chExt cx="2652721" cy="1487503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6CDB379-CCD8-4C0A-A023-4094AD63BFC4}"/>
                </a:ext>
              </a:extLst>
            </p:cNvPr>
            <p:cNvSpPr/>
            <p:nvPr/>
          </p:nvSpPr>
          <p:spPr bwMode="gray">
            <a:xfrm>
              <a:off x="4946110" y="4260542"/>
              <a:ext cx="2652721" cy="1487503"/>
            </a:xfrm>
            <a:custGeom>
              <a:avLst/>
              <a:gdLst>
                <a:gd name="connsiteX0" fmla="*/ 1325531 w 2652721"/>
                <a:gd name="connsiteY0" fmla="*/ 0 h 1487503"/>
                <a:gd name="connsiteX1" fmla="*/ 1833434 w 2652721"/>
                <a:gd name="connsiteY1" fmla="*/ 287029 h 1487503"/>
                <a:gd name="connsiteX2" fmla="*/ 1820337 w 2652721"/>
                <a:gd name="connsiteY2" fmla="*/ 306455 h 1487503"/>
                <a:gd name="connsiteX3" fmla="*/ 1802372 w 2652721"/>
                <a:gd name="connsiteY3" fmla="*/ 395436 h 1487503"/>
                <a:gd name="connsiteX4" fmla="*/ 2030972 w 2652721"/>
                <a:gd name="connsiteY4" fmla="*/ 624036 h 1487503"/>
                <a:gd name="connsiteX5" fmla="*/ 2192616 w 2652721"/>
                <a:gd name="connsiteY5" fmla="*/ 557081 h 1487503"/>
                <a:gd name="connsiteX6" fmla="*/ 2225360 w 2652721"/>
                <a:gd name="connsiteY6" fmla="*/ 508516 h 1487503"/>
                <a:gd name="connsiteX7" fmla="*/ 2652721 w 2652721"/>
                <a:gd name="connsiteY7" fmla="*/ 750029 h 1487503"/>
                <a:gd name="connsiteX8" fmla="*/ 1327095 w 2652721"/>
                <a:gd name="connsiteY8" fmla="*/ 1487503 h 1487503"/>
                <a:gd name="connsiteX9" fmla="*/ 0 w 2652721"/>
                <a:gd name="connsiteY9" fmla="*/ 752775 h 1487503"/>
                <a:gd name="connsiteX10" fmla="*/ 449809 w 2652721"/>
                <a:gd name="connsiteY10" fmla="*/ 497327 h 1487503"/>
                <a:gd name="connsiteX11" fmla="*/ 408602 w 2652721"/>
                <a:gd name="connsiteY11" fmla="*/ 436209 h 1487503"/>
                <a:gd name="connsiteX12" fmla="*/ 390637 w 2652721"/>
                <a:gd name="connsiteY12" fmla="*/ 347227 h 1487503"/>
                <a:gd name="connsiteX13" fmla="*/ 619237 w 2652721"/>
                <a:gd name="connsiteY13" fmla="*/ 118627 h 1487503"/>
                <a:gd name="connsiteX14" fmla="*/ 829873 w 2652721"/>
                <a:gd name="connsiteY14" fmla="*/ 258246 h 1487503"/>
                <a:gd name="connsiteX15" fmla="*/ 834082 w 2652721"/>
                <a:gd name="connsiteY15" fmla="*/ 279096 h 1487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52721" h="1487503">
                  <a:moveTo>
                    <a:pt x="1325531" y="0"/>
                  </a:moveTo>
                  <a:lnTo>
                    <a:pt x="1833434" y="287029"/>
                  </a:lnTo>
                  <a:lnTo>
                    <a:pt x="1820337" y="306455"/>
                  </a:lnTo>
                  <a:cubicBezTo>
                    <a:pt x="1808769" y="333804"/>
                    <a:pt x="1802372" y="363873"/>
                    <a:pt x="1802372" y="395436"/>
                  </a:cubicBezTo>
                  <a:cubicBezTo>
                    <a:pt x="1802372" y="521688"/>
                    <a:pt x="1904720" y="624036"/>
                    <a:pt x="2030972" y="624036"/>
                  </a:cubicBezTo>
                  <a:cubicBezTo>
                    <a:pt x="2094098" y="624036"/>
                    <a:pt x="2151248" y="598449"/>
                    <a:pt x="2192616" y="557081"/>
                  </a:cubicBezTo>
                  <a:lnTo>
                    <a:pt x="2225360" y="508516"/>
                  </a:lnTo>
                  <a:lnTo>
                    <a:pt x="2652721" y="750029"/>
                  </a:lnTo>
                  <a:cubicBezTo>
                    <a:pt x="2377503" y="1206257"/>
                    <a:pt x="1872924" y="1486965"/>
                    <a:pt x="1327095" y="1487503"/>
                  </a:cubicBezTo>
                  <a:cubicBezTo>
                    <a:pt x="781323" y="1488041"/>
                    <a:pt x="276196" y="1208385"/>
                    <a:pt x="0" y="752775"/>
                  </a:cubicBezTo>
                  <a:lnTo>
                    <a:pt x="449809" y="497327"/>
                  </a:lnTo>
                  <a:lnTo>
                    <a:pt x="408602" y="436209"/>
                  </a:lnTo>
                  <a:cubicBezTo>
                    <a:pt x="397034" y="408859"/>
                    <a:pt x="390637" y="378790"/>
                    <a:pt x="390637" y="347227"/>
                  </a:cubicBezTo>
                  <a:cubicBezTo>
                    <a:pt x="390637" y="220975"/>
                    <a:pt x="492985" y="118627"/>
                    <a:pt x="619237" y="118627"/>
                  </a:cubicBezTo>
                  <a:cubicBezTo>
                    <a:pt x="713926" y="118627"/>
                    <a:pt x="795169" y="176198"/>
                    <a:pt x="829873" y="258246"/>
                  </a:cubicBezTo>
                  <a:lnTo>
                    <a:pt x="834082" y="279096"/>
                  </a:lnTo>
                  <a:close/>
                </a:path>
              </a:pathLst>
            </a:custGeom>
            <a:solidFill>
              <a:schemeClr val="bg1">
                <a:lumMod val="85000"/>
                <a:alpha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CEE6CAB-1D60-40AC-B79D-6B581E5D44D3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5341463" y="4904651"/>
              <a:ext cx="1853051" cy="605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/>
              <a:r>
                <a:rPr lang="en-US" sz="2400" b="1">
                  <a:solidFill>
                    <a:schemeClr val="accent3"/>
                  </a:solidFill>
                </a:rPr>
                <a:t>Quality of Life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4A53AA5-A425-4AE3-85EE-9A64940060AC}"/>
              </a:ext>
            </a:extLst>
          </p:cNvPr>
          <p:cNvGrpSpPr/>
          <p:nvPr/>
        </p:nvGrpSpPr>
        <p:grpSpPr>
          <a:xfrm>
            <a:off x="6752661" y="1952340"/>
            <a:ext cx="1536655" cy="2254123"/>
            <a:chOff x="6752745" y="1952146"/>
            <a:chExt cx="1536855" cy="2254417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0E8F03E-9B30-4244-ACA9-0544A4205F6B}"/>
                </a:ext>
              </a:extLst>
            </p:cNvPr>
            <p:cNvSpPr/>
            <p:nvPr/>
          </p:nvSpPr>
          <p:spPr bwMode="gray">
            <a:xfrm>
              <a:off x="6752745" y="1952146"/>
              <a:ext cx="1536855" cy="2254417"/>
            </a:xfrm>
            <a:custGeom>
              <a:avLst/>
              <a:gdLst>
                <a:gd name="connsiteX0" fmla="*/ 6911 w 1536855"/>
                <a:gd name="connsiteY0" fmla="*/ 0 h 2254417"/>
                <a:gd name="connsiteX1" fmla="*/ 1323231 w 1536855"/>
                <a:gd name="connsiteY1" fmla="*/ 730935 h 2254417"/>
                <a:gd name="connsiteX2" fmla="*/ 1316841 w 1536855"/>
                <a:gd name="connsiteY2" fmla="*/ 2254417 h 2254417"/>
                <a:gd name="connsiteX3" fmla="*/ 895306 w 1536855"/>
                <a:gd name="connsiteY3" fmla="*/ 2008915 h 2254417"/>
                <a:gd name="connsiteX4" fmla="*/ 881355 w 1536855"/>
                <a:gd name="connsiteY4" fmla="*/ 2034619 h 2254417"/>
                <a:gd name="connsiteX5" fmla="*/ 691796 w 1536855"/>
                <a:gd name="connsiteY5" fmla="*/ 2135406 h 2254417"/>
                <a:gd name="connsiteX6" fmla="*/ 463196 w 1536855"/>
                <a:gd name="connsiteY6" fmla="*/ 1906806 h 2254417"/>
                <a:gd name="connsiteX7" fmla="*/ 481161 w 1536855"/>
                <a:gd name="connsiteY7" fmla="*/ 1817825 h 2254417"/>
                <a:gd name="connsiteX8" fmla="*/ 501826 w 1536855"/>
                <a:gd name="connsiteY8" fmla="*/ 1779752 h 2254417"/>
                <a:gd name="connsiteX9" fmla="*/ 0 w 1536855"/>
                <a:gd name="connsiteY9" fmla="*/ 1487489 h 2254417"/>
                <a:gd name="connsiteX10" fmla="*/ 2197 w 1536855"/>
                <a:gd name="connsiteY10" fmla="*/ 1014730 h 2254417"/>
                <a:gd name="connsiteX11" fmla="*/ 33340 w 1536855"/>
                <a:gd name="connsiteY11" fmla="*/ 1021017 h 2254417"/>
                <a:gd name="connsiteX12" fmla="*/ 261940 w 1536855"/>
                <a:gd name="connsiteY12" fmla="*/ 792417 h 2254417"/>
                <a:gd name="connsiteX13" fmla="*/ 33340 w 1536855"/>
                <a:gd name="connsiteY13" fmla="*/ 563817 h 2254417"/>
                <a:gd name="connsiteX14" fmla="*/ 4264 w 1536855"/>
                <a:gd name="connsiteY14" fmla="*/ 569687 h 2254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36855" h="2254417">
                  <a:moveTo>
                    <a:pt x="6911" y="0"/>
                  </a:moveTo>
                  <a:cubicBezTo>
                    <a:pt x="548037" y="2355"/>
                    <a:pt x="1048008" y="279983"/>
                    <a:pt x="1323231" y="730935"/>
                  </a:cubicBezTo>
                  <a:cubicBezTo>
                    <a:pt x="1610338" y="1201360"/>
                    <a:pt x="1607885" y="1786264"/>
                    <a:pt x="1316841" y="2254417"/>
                  </a:cubicBezTo>
                  <a:lnTo>
                    <a:pt x="895306" y="2008915"/>
                  </a:lnTo>
                  <a:lnTo>
                    <a:pt x="881355" y="2034619"/>
                  </a:lnTo>
                  <a:cubicBezTo>
                    <a:pt x="840274" y="2095427"/>
                    <a:pt x="770704" y="2135406"/>
                    <a:pt x="691796" y="2135406"/>
                  </a:cubicBezTo>
                  <a:cubicBezTo>
                    <a:pt x="565544" y="2135406"/>
                    <a:pt x="463196" y="2033058"/>
                    <a:pt x="463196" y="1906806"/>
                  </a:cubicBezTo>
                  <a:cubicBezTo>
                    <a:pt x="463196" y="1875243"/>
                    <a:pt x="469593" y="1845174"/>
                    <a:pt x="481161" y="1817825"/>
                  </a:cubicBezTo>
                  <a:lnTo>
                    <a:pt x="501826" y="1779752"/>
                  </a:lnTo>
                  <a:lnTo>
                    <a:pt x="0" y="1487489"/>
                  </a:lnTo>
                  <a:lnTo>
                    <a:pt x="2197" y="1014730"/>
                  </a:lnTo>
                  <a:lnTo>
                    <a:pt x="33340" y="1021017"/>
                  </a:lnTo>
                  <a:cubicBezTo>
                    <a:pt x="159592" y="1021017"/>
                    <a:pt x="261940" y="918669"/>
                    <a:pt x="261940" y="792417"/>
                  </a:cubicBezTo>
                  <a:cubicBezTo>
                    <a:pt x="261940" y="666165"/>
                    <a:pt x="159592" y="563817"/>
                    <a:pt x="33340" y="563817"/>
                  </a:cubicBezTo>
                  <a:lnTo>
                    <a:pt x="4264" y="569687"/>
                  </a:lnTo>
                  <a:close/>
                </a:path>
              </a:pathLst>
            </a:custGeom>
            <a:solidFill>
              <a:schemeClr val="bg1">
                <a:lumMod val="85000"/>
                <a:alpha val="75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BF03859-ECA9-4FB2-9797-884647A84853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 rot="3644705">
              <a:off x="6624373" y="2688239"/>
              <a:ext cx="1853052" cy="605805"/>
            </a:xfrm>
            <a:prstGeom prst="rect">
              <a:avLst/>
            </a:prstGeom>
            <a:noFill/>
          </p:spPr>
          <p:txBody>
            <a:bodyPr spcFirstLastPara="1" wrap="none" lIns="0" tIns="0" rIns="0" bIns="0" numCol="1" rtlCol="0">
              <a:prstTxWarp prst="textArchUp">
                <a:avLst>
                  <a:gd name="adj" fmla="val 11557375"/>
                </a:avLst>
              </a:prstTxWarp>
              <a:noAutofit/>
            </a:bodyPr>
            <a:lstStyle/>
            <a:p>
              <a:pPr algn="ctr"/>
              <a:r>
                <a:rPr lang="en-US" sz="2400" b="1">
                  <a:solidFill>
                    <a:schemeClr val="accent6"/>
                  </a:solidFill>
                </a:rPr>
                <a:t>Safety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9BA18C3-5348-41A2-BB8B-63AA9974234D}"/>
              </a:ext>
            </a:extLst>
          </p:cNvPr>
          <p:cNvGrpSpPr/>
          <p:nvPr/>
        </p:nvGrpSpPr>
        <p:grpSpPr>
          <a:xfrm>
            <a:off x="4268261" y="1962807"/>
            <a:ext cx="1811661" cy="2237781"/>
            <a:chOff x="4268021" y="1962615"/>
            <a:chExt cx="1811897" cy="2238072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8296A78-EA72-4A20-985F-60EFF65E2BDB}"/>
                </a:ext>
              </a:extLst>
            </p:cNvPr>
            <p:cNvSpPr/>
            <p:nvPr/>
          </p:nvSpPr>
          <p:spPr bwMode="gray">
            <a:xfrm>
              <a:off x="4268021" y="1962615"/>
              <a:ext cx="1811897" cy="2238072"/>
            </a:xfrm>
            <a:custGeom>
              <a:avLst/>
              <a:gdLst>
                <a:gd name="connsiteX0" fmla="*/ 1536855 w 1811897"/>
                <a:gd name="connsiteY0" fmla="*/ 0 h 2238072"/>
                <a:gd name="connsiteX1" fmla="*/ 1536856 w 1811897"/>
                <a:gd name="connsiteY1" fmla="*/ 563725 h 2238072"/>
                <a:gd name="connsiteX2" fmla="*/ 1537226 w 1811897"/>
                <a:gd name="connsiteY2" fmla="*/ 563609 h 2238072"/>
                <a:gd name="connsiteX3" fmla="*/ 1583297 w 1811897"/>
                <a:gd name="connsiteY3" fmla="*/ 558965 h 2238072"/>
                <a:gd name="connsiteX4" fmla="*/ 1811897 w 1811897"/>
                <a:gd name="connsiteY4" fmla="*/ 787565 h 2238072"/>
                <a:gd name="connsiteX5" fmla="*/ 1583297 w 1811897"/>
                <a:gd name="connsiteY5" fmla="*/ 1016165 h 2238072"/>
                <a:gd name="connsiteX6" fmla="*/ 1537226 w 1811897"/>
                <a:gd name="connsiteY6" fmla="*/ 1011521 h 2238072"/>
                <a:gd name="connsiteX7" fmla="*/ 1536856 w 1811897"/>
                <a:gd name="connsiteY7" fmla="*/ 1011406 h 2238072"/>
                <a:gd name="connsiteX8" fmla="*/ 1536856 w 1811897"/>
                <a:gd name="connsiteY8" fmla="*/ 1487504 h 2238072"/>
                <a:gd name="connsiteX9" fmla="*/ 1052060 w 1811897"/>
                <a:gd name="connsiteY9" fmla="*/ 1761739 h 2238072"/>
                <a:gd name="connsiteX10" fmla="*/ 1050678 w 1811897"/>
                <a:gd name="connsiteY10" fmla="*/ 1757286 h 2238072"/>
                <a:gd name="connsiteX11" fmla="*/ 840042 w 1811897"/>
                <a:gd name="connsiteY11" fmla="*/ 1617667 h 2238072"/>
                <a:gd name="connsiteX12" fmla="*/ 611442 w 1811897"/>
                <a:gd name="connsiteY12" fmla="*/ 1846267 h 2238072"/>
                <a:gd name="connsiteX13" fmla="*/ 650484 w 1811897"/>
                <a:gd name="connsiteY13" fmla="*/ 1974080 h 2238072"/>
                <a:gd name="connsiteX14" fmla="*/ 658820 w 1811897"/>
                <a:gd name="connsiteY14" fmla="*/ 1984183 h 2238072"/>
                <a:gd name="connsiteX15" fmla="*/ 209990 w 1811897"/>
                <a:gd name="connsiteY15" fmla="*/ 2238072 h 2238072"/>
                <a:gd name="connsiteX16" fmla="*/ 220516 w 1811897"/>
                <a:gd name="connsiteY16" fmla="*/ 719769 h 2238072"/>
                <a:gd name="connsiteX17" fmla="*/ 1536855 w 1811897"/>
                <a:gd name="connsiteY17" fmla="*/ 0 h 223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11897" h="2238072">
                  <a:moveTo>
                    <a:pt x="1536855" y="0"/>
                  </a:moveTo>
                  <a:lnTo>
                    <a:pt x="1536856" y="563725"/>
                  </a:lnTo>
                  <a:lnTo>
                    <a:pt x="1537226" y="563609"/>
                  </a:lnTo>
                  <a:cubicBezTo>
                    <a:pt x="1552108" y="560564"/>
                    <a:pt x="1567516" y="558965"/>
                    <a:pt x="1583297" y="558965"/>
                  </a:cubicBezTo>
                  <a:cubicBezTo>
                    <a:pt x="1709549" y="558965"/>
                    <a:pt x="1811897" y="661313"/>
                    <a:pt x="1811897" y="787565"/>
                  </a:cubicBezTo>
                  <a:cubicBezTo>
                    <a:pt x="1811897" y="913817"/>
                    <a:pt x="1709549" y="1016165"/>
                    <a:pt x="1583297" y="1016165"/>
                  </a:cubicBezTo>
                  <a:cubicBezTo>
                    <a:pt x="1567516" y="1016165"/>
                    <a:pt x="1552108" y="1014566"/>
                    <a:pt x="1537226" y="1011521"/>
                  </a:cubicBezTo>
                  <a:lnTo>
                    <a:pt x="1536856" y="1011406"/>
                  </a:lnTo>
                  <a:lnTo>
                    <a:pt x="1536856" y="1487504"/>
                  </a:lnTo>
                  <a:lnTo>
                    <a:pt x="1052060" y="1761739"/>
                  </a:lnTo>
                  <a:lnTo>
                    <a:pt x="1050678" y="1757286"/>
                  </a:lnTo>
                  <a:cubicBezTo>
                    <a:pt x="1015974" y="1675238"/>
                    <a:pt x="934731" y="1617667"/>
                    <a:pt x="840042" y="1617667"/>
                  </a:cubicBezTo>
                  <a:cubicBezTo>
                    <a:pt x="713790" y="1617667"/>
                    <a:pt x="611442" y="1720015"/>
                    <a:pt x="611442" y="1846267"/>
                  </a:cubicBezTo>
                  <a:cubicBezTo>
                    <a:pt x="611442" y="1893612"/>
                    <a:pt x="625835" y="1937595"/>
                    <a:pt x="650484" y="1974080"/>
                  </a:cubicBezTo>
                  <a:lnTo>
                    <a:pt x="658820" y="1984183"/>
                  </a:lnTo>
                  <a:lnTo>
                    <a:pt x="209990" y="2238072"/>
                  </a:lnTo>
                  <a:cubicBezTo>
                    <a:pt x="-73724" y="1768213"/>
                    <a:pt x="-69687" y="1185900"/>
                    <a:pt x="220516" y="719769"/>
                  </a:cubicBezTo>
                  <a:cubicBezTo>
                    <a:pt x="498603" y="273098"/>
                    <a:pt x="998055" y="0"/>
                    <a:pt x="1536855" y="0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75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E75A41D-1A4C-4BEA-B7E9-1C5C582F4FD8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 rot="18331348">
              <a:off x="4126356" y="2688237"/>
              <a:ext cx="1853051" cy="605805"/>
            </a:xfrm>
            <a:prstGeom prst="rect">
              <a:avLst/>
            </a:prstGeom>
            <a:noFill/>
          </p:spPr>
          <p:txBody>
            <a:bodyPr spcFirstLastPara="1" wrap="none" lIns="0" tIns="0" rIns="0" bIns="0" numCol="1" rtlCol="0">
              <a:prstTxWarp prst="textArchUp">
                <a:avLst>
                  <a:gd name="adj" fmla="val 11152928"/>
                </a:avLst>
              </a:prstTxWarp>
              <a:noAutofit/>
            </a:bodyPr>
            <a:lstStyle/>
            <a:p>
              <a:pPr algn="ctr"/>
              <a:r>
                <a:rPr lang="en-US" sz="2400" b="1">
                  <a:solidFill>
                    <a:schemeClr val="accent2"/>
                  </a:solidFill>
                </a:rPr>
                <a:t>Survival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622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0.00118 -0.0731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6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44444E-6 L 0.03893 0.04398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219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07407E-6 L -0.03933 0.0442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6" y="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608" y="3078001"/>
            <a:ext cx="7741627" cy="1325563"/>
          </a:xfrm>
        </p:spPr>
        <p:txBody>
          <a:bodyPr>
            <a:noAutofit/>
          </a:bodyPr>
          <a:lstStyle/>
          <a:p>
            <a:r>
              <a:rPr lang="es-EC" sz="9600" b="1" dirty="0">
                <a:solidFill>
                  <a:schemeClr val="accent1">
                    <a:lumMod val="75000"/>
                  </a:schemeClr>
                </a:solidFill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428706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AE4575-B109-FDF1-F482-C094FD7625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47348" y="1693770"/>
            <a:ext cx="7406640" cy="2516187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es-MX" sz="2000" dirty="0">
                <a:solidFill>
                  <a:schemeClr val="tx1"/>
                </a:solidFill>
                <a:latin typeface="+mj-lt"/>
              </a:rPr>
              <a:t>Aproximadamente el 30% de los pacientes con CRPC no metástasis (</a:t>
            </a:r>
            <a:r>
              <a:rPr lang="es-MX" sz="2000" dirty="0" err="1">
                <a:solidFill>
                  <a:schemeClr val="tx1"/>
                </a:solidFill>
                <a:latin typeface="+mj-lt"/>
              </a:rPr>
              <a:t>nmCRPC</a:t>
            </a:r>
            <a:r>
              <a:rPr lang="es-MX" sz="2000" dirty="0">
                <a:solidFill>
                  <a:schemeClr val="tx1"/>
                </a:solidFill>
                <a:latin typeface="+mj-lt"/>
              </a:rPr>
              <a:t>) desarrollarán metástasis óseas dentro de los 2 años de </a:t>
            </a:r>
            <a:r>
              <a:rPr lang="es-MX" sz="2000" i="0" dirty="0">
                <a:solidFill>
                  <a:srgbClr val="202124"/>
                </a:solidFill>
                <a:effectLst/>
                <a:latin typeface="+mj-lt"/>
              </a:rPr>
              <a:t>diagnóstico</a:t>
            </a:r>
            <a:r>
              <a:rPr lang="es-MX" sz="2000" dirty="0">
                <a:latin typeface="+mj-lt"/>
              </a:rPr>
              <a:t>, </a:t>
            </a:r>
            <a:r>
              <a:rPr lang="es-MX" sz="2000" dirty="0">
                <a:solidFill>
                  <a:schemeClr val="tx1"/>
                </a:solidFill>
                <a:latin typeface="+mj-lt"/>
              </a:rPr>
              <a:t>con una supervivencia </a:t>
            </a:r>
            <a:r>
              <a:rPr lang="es-MX" sz="2000" dirty="0">
                <a:latin typeface="+mj-lt"/>
              </a:rPr>
              <a:t>g</a:t>
            </a:r>
            <a:r>
              <a:rPr lang="es-MX" sz="2000" dirty="0">
                <a:solidFill>
                  <a:schemeClr val="tx1"/>
                </a:solidFill>
                <a:latin typeface="+mj-lt"/>
              </a:rPr>
              <a:t>lobal media de aproximadamente 4 años. </a:t>
            </a:r>
          </a:p>
          <a:p>
            <a:pPr algn="just"/>
            <a:endParaRPr lang="es-MX" sz="2000" baseline="30000" dirty="0">
              <a:latin typeface="+mj-lt"/>
            </a:endParaRPr>
          </a:p>
          <a:p>
            <a:pPr algn="just"/>
            <a:r>
              <a:rPr lang="es-MX" sz="2000" dirty="0">
                <a:solidFill>
                  <a:schemeClr val="tx1"/>
                </a:solidFill>
                <a:latin typeface="+mj-lt"/>
              </a:rPr>
              <a:t>La tasa de supervivencia a 5 años para un paciente con metástasis óseas es del 30% </a:t>
            </a:r>
          </a:p>
          <a:p>
            <a:endParaRPr lang="es-MX" sz="2400" baseline="30000" dirty="0">
              <a:latin typeface="+mj-lt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EC32585-E3E3-0203-22BC-1C6270D430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700053" y="368208"/>
            <a:ext cx="5721349" cy="1325562"/>
          </a:xfrm>
        </p:spPr>
        <p:txBody>
          <a:bodyPr/>
          <a:lstStyle/>
          <a:p>
            <a:r>
              <a:rPr lang="es-MX" dirty="0"/>
              <a:t>Introducción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58FD-6185-5226-F63E-39363C38BA5C}"/>
              </a:ext>
            </a:extLst>
          </p:cNvPr>
          <p:cNvSpPr txBox="1"/>
          <p:nvPr/>
        </p:nvSpPr>
        <p:spPr>
          <a:xfrm>
            <a:off x="442530" y="6328209"/>
            <a:ext cx="9878190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800" b="1"/>
            </a:pPr>
            <a:r>
              <a:rPr sz="1050" dirty="0" err="1"/>
              <a:t>Ferlay</a:t>
            </a:r>
            <a:r>
              <a:rPr sz="1050" dirty="0"/>
              <a:t> J. et al. Int. J. Cancer: 136, E359–E386 (2015)2. Koo, et al Med J. 2015 Sep;56(5):1206-1212 </a:t>
            </a:r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A2970AFC-A91D-D9E3-690A-3E9AF05A2934}"/>
              </a:ext>
            </a:extLst>
          </p:cNvPr>
          <p:cNvSpPr/>
          <p:nvPr/>
        </p:nvSpPr>
        <p:spPr>
          <a:xfrm>
            <a:off x="5010151" y="4019550"/>
            <a:ext cx="5105400" cy="1673985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500" b="1" baseline="30000" dirty="0">
                <a:solidFill>
                  <a:schemeClr val="tx1"/>
                </a:solidFill>
                <a:latin typeface="+mj-lt"/>
              </a:rPr>
              <a:t>Objetivo retrasar la progresión de la enfermedad, aparición de metástasis, mantener calidad de vida</a:t>
            </a:r>
            <a:endParaRPr lang="es-MX" sz="25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322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428B9E-EC9E-4815-9EC2-0AE984912D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rgbClr val="1F459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6682" y="759828"/>
            <a:ext cx="686034" cy="134705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E562D69-75F5-4F73-93AA-F94318CCA105}"/>
              </a:ext>
            </a:extLst>
          </p:cNvPr>
          <p:cNvSpPr/>
          <p:nvPr/>
        </p:nvSpPr>
        <p:spPr bwMode="gray">
          <a:xfrm>
            <a:off x="201477" y="809871"/>
            <a:ext cx="1726039" cy="165304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89D329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kern="0" dirty="0">
                <a:solidFill>
                  <a:srgbClr val="000000"/>
                </a:solidFill>
                <a:latin typeface="Arial"/>
                <a:cs typeface="Arial"/>
              </a:rPr>
              <a:t>No hay evidencia radiológica de enfermedad metastásica con métodos convencionales de diagnóstico por imágenes
</a:t>
            </a:r>
            <a:endParaRPr lang="en-US" sz="1200" kern="0" baseline="30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D10C561-0DCF-4E78-8813-7BF089646F12}"/>
              </a:ext>
            </a:extLst>
          </p:cNvPr>
          <p:cNvGrpSpPr/>
          <p:nvPr/>
        </p:nvGrpSpPr>
        <p:grpSpPr>
          <a:xfrm>
            <a:off x="512237" y="5439188"/>
            <a:ext cx="11559555" cy="864765"/>
            <a:chOff x="390792" y="4913388"/>
            <a:chExt cx="11664266" cy="864878"/>
          </a:xfrm>
        </p:grpSpPr>
        <p:sp>
          <p:nvSpPr>
            <p:cNvPr id="9" name="Flowchart: Merge 8">
              <a:extLst>
                <a:ext uri="{FF2B5EF4-FFF2-40B4-BE49-F238E27FC236}">
                  <a16:creationId xmlns:a16="http://schemas.microsoft.com/office/drawing/2014/main" id="{BA11C3FF-828B-46A3-B87B-ED46D54A0398}"/>
                </a:ext>
              </a:extLst>
            </p:cNvPr>
            <p:cNvSpPr/>
            <p:nvPr/>
          </p:nvSpPr>
          <p:spPr bwMode="gray">
            <a:xfrm rot="5400000">
              <a:off x="5790486" y="-486306"/>
              <a:ext cx="864878" cy="11664266"/>
            </a:xfrm>
            <a:prstGeom prst="flowChartMerge">
              <a:avLst/>
            </a:prstGeom>
            <a:gradFill flip="none" rotWithShape="1">
              <a:gsLst>
                <a:gs pos="99000">
                  <a:srgbClr val="12384E"/>
                </a:gs>
                <a:gs pos="21000">
                  <a:srgbClr val="10384F">
                    <a:lumMod val="10000"/>
                    <a:lumOff val="90000"/>
                  </a:srgbClr>
                </a:gs>
                <a:gs pos="70000">
                  <a:srgbClr val="2980B1"/>
                </a:gs>
              </a:gsLst>
              <a:lin ang="16200000" scaled="1"/>
              <a:tileRect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spcCol="1270" anchor="ctr"/>
            <a:lstStyle/>
            <a:p>
              <a:pPr algn="ctr" defTabSz="1001059" eaLnBrk="0" fontAlgn="base" hangingPunct="0">
                <a:spcBef>
                  <a:spcPct val="0"/>
                </a:spcBef>
                <a:spcAft>
                  <a:spcPts val="1200"/>
                </a:spcAft>
                <a:defRPr/>
              </a:pPr>
              <a:endParaRPr lang="en-US" sz="1400" b="1" kern="0" dirty="0">
                <a:solidFill>
                  <a:srgbClr val="FFFFFF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D6128EC-D30E-4C58-BA01-CBED42A6B405}"/>
                </a:ext>
              </a:extLst>
            </p:cNvPr>
            <p:cNvSpPr/>
            <p:nvPr/>
          </p:nvSpPr>
          <p:spPr>
            <a:xfrm>
              <a:off x="4495447" y="5223017"/>
              <a:ext cx="2226142" cy="245621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spcCol="1270" anchor="ctr"/>
            <a:lstStyle/>
            <a:p>
              <a:pPr algn="ctr" defTabSz="1001059" eaLnBrk="0" fontAlgn="base" hangingPunct="0">
                <a:spcBef>
                  <a:spcPct val="0"/>
                </a:spcBef>
                <a:spcAft>
                  <a:spcPts val="1200"/>
                </a:spcAft>
                <a:defRPr/>
              </a:pPr>
              <a:r>
                <a:rPr lang="en-US" sz="1400" b="1" kern="0" dirty="0">
                  <a:solidFill>
                    <a:srgbClr val="10384F"/>
                  </a:solidFill>
                </a:rPr>
                <a:t>Asymptomatic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AEC089A-0D66-4C3D-8B9D-2ECD42060324}"/>
                </a:ext>
              </a:extLst>
            </p:cNvPr>
            <p:cNvSpPr/>
            <p:nvPr/>
          </p:nvSpPr>
          <p:spPr>
            <a:xfrm>
              <a:off x="8495408" y="5217341"/>
              <a:ext cx="1779263" cy="245621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spcCol="1270" anchor="ctr"/>
            <a:lstStyle/>
            <a:p>
              <a:pPr algn="ctr" defTabSz="1001059" eaLnBrk="0" fontAlgn="base" hangingPunct="0">
                <a:spcBef>
                  <a:spcPct val="0"/>
                </a:spcBef>
                <a:spcAft>
                  <a:spcPts val="1200"/>
                </a:spcAft>
                <a:defRPr/>
              </a:pPr>
              <a:r>
                <a:rPr lang="en-US" sz="1400" b="1" kern="0" dirty="0">
                  <a:solidFill>
                    <a:srgbClr val="FFFFFF"/>
                  </a:solidFill>
                </a:rPr>
                <a:t>Symptomatic</a:t>
              </a:r>
              <a:endParaRPr lang="en-US" sz="1400" b="1" kern="0" baseline="300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22A2BA0-D4F0-4C29-BF7A-76478DBDE10B}"/>
              </a:ext>
            </a:extLst>
          </p:cNvPr>
          <p:cNvGrpSpPr/>
          <p:nvPr/>
        </p:nvGrpSpPr>
        <p:grpSpPr>
          <a:xfrm>
            <a:off x="32442" y="2382403"/>
            <a:ext cx="12103756" cy="3002112"/>
            <a:chOff x="30858" y="2209295"/>
            <a:chExt cx="12105332" cy="300250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CD85F5C-17C2-404C-854A-A4C8E9631BA3}"/>
                </a:ext>
              </a:extLst>
            </p:cNvPr>
            <p:cNvGrpSpPr/>
            <p:nvPr/>
          </p:nvGrpSpPr>
          <p:grpSpPr>
            <a:xfrm>
              <a:off x="431284" y="2942718"/>
              <a:ext cx="11638516" cy="1759780"/>
              <a:chOff x="788538" y="3043238"/>
              <a:chExt cx="10787219" cy="2090737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6489D4F-B62A-4420-9461-88D434074A17}"/>
                  </a:ext>
                </a:extLst>
              </p:cNvPr>
              <p:cNvSpPr/>
              <p:nvPr/>
            </p:nvSpPr>
            <p:spPr>
              <a:xfrm>
                <a:off x="788538" y="3688298"/>
                <a:ext cx="2399193" cy="1406525"/>
              </a:xfrm>
              <a:custGeom>
                <a:avLst/>
                <a:gdLst>
                  <a:gd name="connsiteX0" fmla="*/ 0 w 2143125"/>
                  <a:gd name="connsiteY0" fmla="*/ 768350 h 1406525"/>
                  <a:gd name="connsiteX1" fmla="*/ 6350 w 2143125"/>
                  <a:gd name="connsiteY1" fmla="*/ 1403350 h 1406525"/>
                  <a:gd name="connsiteX2" fmla="*/ 2143125 w 2143125"/>
                  <a:gd name="connsiteY2" fmla="*/ 1406525 h 1406525"/>
                  <a:gd name="connsiteX3" fmla="*/ 2139950 w 2143125"/>
                  <a:gd name="connsiteY3" fmla="*/ 0 h 1406525"/>
                  <a:gd name="connsiteX4" fmla="*/ 2101850 w 2143125"/>
                  <a:gd name="connsiteY4" fmla="*/ 15875 h 1406525"/>
                  <a:gd name="connsiteX5" fmla="*/ 2044700 w 2143125"/>
                  <a:gd name="connsiteY5" fmla="*/ 60325 h 1406525"/>
                  <a:gd name="connsiteX6" fmla="*/ 2012950 w 2143125"/>
                  <a:gd name="connsiteY6" fmla="*/ 117475 h 1406525"/>
                  <a:gd name="connsiteX7" fmla="*/ 2003425 w 2143125"/>
                  <a:gd name="connsiteY7" fmla="*/ 142875 h 1406525"/>
                  <a:gd name="connsiteX8" fmla="*/ 2000250 w 2143125"/>
                  <a:gd name="connsiteY8" fmla="*/ 152400 h 1406525"/>
                  <a:gd name="connsiteX9" fmla="*/ 1981200 w 2143125"/>
                  <a:gd name="connsiteY9" fmla="*/ 190500 h 1406525"/>
                  <a:gd name="connsiteX10" fmla="*/ 1946275 w 2143125"/>
                  <a:gd name="connsiteY10" fmla="*/ 241300 h 1406525"/>
                  <a:gd name="connsiteX11" fmla="*/ 1927225 w 2143125"/>
                  <a:gd name="connsiteY11" fmla="*/ 273050 h 1406525"/>
                  <a:gd name="connsiteX12" fmla="*/ 1917700 w 2143125"/>
                  <a:gd name="connsiteY12" fmla="*/ 295275 h 1406525"/>
                  <a:gd name="connsiteX13" fmla="*/ 1908175 w 2143125"/>
                  <a:gd name="connsiteY13" fmla="*/ 330200 h 1406525"/>
                  <a:gd name="connsiteX14" fmla="*/ 1892300 w 2143125"/>
                  <a:gd name="connsiteY14" fmla="*/ 365125 h 1406525"/>
                  <a:gd name="connsiteX15" fmla="*/ 1860550 w 2143125"/>
                  <a:gd name="connsiteY15" fmla="*/ 415925 h 1406525"/>
                  <a:gd name="connsiteX16" fmla="*/ 1838325 w 2143125"/>
                  <a:gd name="connsiteY16" fmla="*/ 450850 h 1406525"/>
                  <a:gd name="connsiteX17" fmla="*/ 1828800 w 2143125"/>
                  <a:gd name="connsiteY17" fmla="*/ 476250 h 1406525"/>
                  <a:gd name="connsiteX18" fmla="*/ 1825625 w 2143125"/>
                  <a:gd name="connsiteY18" fmla="*/ 485775 h 1406525"/>
                  <a:gd name="connsiteX19" fmla="*/ 1819275 w 2143125"/>
                  <a:gd name="connsiteY19" fmla="*/ 495300 h 1406525"/>
                  <a:gd name="connsiteX20" fmla="*/ 1806575 w 2143125"/>
                  <a:gd name="connsiteY20" fmla="*/ 533400 h 1406525"/>
                  <a:gd name="connsiteX21" fmla="*/ 1793875 w 2143125"/>
                  <a:gd name="connsiteY21" fmla="*/ 558800 h 1406525"/>
                  <a:gd name="connsiteX22" fmla="*/ 1781175 w 2143125"/>
                  <a:gd name="connsiteY22" fmla="*/ 590550 h 1406525"/>
                  <a:gd name="connsiteX23" fmla="*/ 1765300 w 2143125"/>
                  <a:gd name="connsiteY23" fmla="*/ 622300 h 1406525"/>
                  <a:gd name="connsiteX24" fmla="*/ 1749425 w 2143125"/>
                  <a:gd name="connsiteY24" fmla="*/ 647700 h 1406525"/>
                  <a:gd name="connsiteX25" fmla="*/ 1739900 w 2143125"/>
                  <a:gd name="connsiteY25" fmla="*/ 673100 h 1406525"/>
                  <a:gd name="connsiteX26" fmla="*/ 1730375 w 2143125"/>
                  <a:gd name="connsiteY26" fmla="*/ 682625 h 1406525"/>
                  <a:gd name="connsiteX27" fmla="*/ 1727200 w 2143125"/>
                  <a:gd name="connsiteY27" fmla="*/ 698500 h 1406525"/>
                  <a:gd name="connsiteX28" fmla="*/ 1717675 w 2143125"/>
                  <a:gd name="connsiteY28" fmla="*/ 727075 h 1406525"/>
                  <a:gd name="connsiteX29" fmla="*/ 1704975 w 2143125"/>
                  <a:gd name="connsiteY29" fmla="*/ 752475 h 1406525"/>
                  <a:gd name="connsiteX30" fmla="*/ 1701800 w 2143125"/>
                  <a:gd name="connsiteY30" fmla="*/ 762000 h 1406525"/>
                  <a:gd name="connsiteX31" fmla="*/ 1695450 w 2143125"/>
                  <a:gd name="connsiteY31" fmla="*/ 774700 h 1406525"/>
                  <a:gd name="connsiteX32" fmla="*/ 1695450 w 2143125"/>
                  <a:gd name="connsiteY32" fmla="*/ 787400 h 1406525"/>
                  <a:gd name="connsiteX33" fmla="*/ 1685925 w 2143125"/>
                  <a:gd name="connsiteY33" fmla="*/ 806450 h 1406525"/>
                  <a:gd name="connsiteX34" fmla="*/ 1641475 w 2143125"/>
                  <a:gd name="connsiteY34" fmla="*/ 885825 h 1406525"/>
                  <a:gd name="connsiteX35" fmla="*/ 1619250 w 2143125"/>
                  <a:gd name="connsiteY35" fmla="*/ 917575 h 1406525"/>
                  <a:gd name="connsiteX36" fmla="*/ 1577975 w 2143125"/>
                  <a:gd name="connsiteY36" fmla="*/ 949325 h 1406525"/>
                  <a:gd name="connsiteX37" fmla="*/ 1543050 w 2143125"/>
                  <a:gd name="connsiteY37" fmla="*/ 958850 h 1406525"/>
                  <a:gd name="connsiteX38" fmla="*/ 1501775 w 2143125"/>
                  <a:gd name="connsiteY38" fmla="*/ 958850 h 1406525"/>
                  <a:gd name="connsiteX39" fmla="*/ 1470025 w 2143125"/>
                  <a:gd name="connsiteY39" fmla="*/ 949325 h 1406525"/>
                  <a:gd name="connsiteX40" fmla="*/ 1447800 w 2143125"/>
                  <a:gd name="connsiteY40" fmla="*/ 904875 h 1406525"/>
                  <a:gd name="connsiteX41" fmla="*/ 1409700 w 2143125"/>
                  <a:gd name="connsiteY41" fmla="*/ 863600 h 1406525"/>
                  <a:gd name="connsiteX42" fmla="*/ 1377950 w 2143125"/>
                  <a:gd name="connsiteY42" fmla="*/ 777875 h 1406525"/>
                  <a:gd name="connsiteX43" fmla="*/ 1362075 w 2143125"/>
                  <a:gd name="connsiteY43" fmla="*/ 736600 h 1406525"/>
                  <a:gd name="connsiteX44" fmla="*/ 1333500 w 2143125"/>
                  <a:gd name="connsiteY44" fmla="*/ 666750 h 1406525"/>
                  <a:gd name="connsiteX45" fmla="*/ 1304925 w 2143125"/>
                  <a:gd name="connsiteY45" fmla="*/ 600075 h 1406525"/>
                  <a:gd name="connsiteX46" fmla="*/ 1260475 w 2143125"/>
                  <a:gd name="connsiteY46" fmla="*/ 517525 h 1406525"/>
                  <a:gd name="connsiteX47" fmla="*/ 1241425 w 2143125"/>
                  <a:gd name="connsiteY47" fmla="*/ 501650 h 1406525"/>
                  <a:gd name="connsiteX48" fmla="*/ 1212850 w 2143125"/>
                  <a:gd name="connsiteY48" fmla="*/ 492125 h 1406525"/>
                  <a:gd name="connsiteX49" fmla="*/ 1158875 w 2143125"/>
                  <a:gd name="connsiteY49" fmla="*/ 508000 h 1406525"/>
                  <a:gd name="connsiteX50" fmla="*/ 1133475 w 2143125"/>
                  <a:gd name="connsiteY50" fmla="*/ 546100 h 1406525"/>
                  <a:gd name="connsiteX51" fmla="*/ 1120775 w 2143125"/>
                  <a:gd name="connsiteY51" fmla="*/ 568325 h 1406525"/>
                  <a:gd name="connsiteX52" fmla="*/ 1111250 w 2143125"/>
                  <a:gd name="connsiteY52" fmla="*/ 600075 h 1406525"/>
                  <a:gd name="connsiteX53" fmla="*/ 1104900 w 2143125"/>
                  <a:gd name="connsiteY53" fmla="*/ 635000 h 1406525"/>
                  <a:gd name="connsiteX54" fmla="*/ 1095375 w 2143125"/>
                  <a:gd name="connsiteY54" fmla="*/ 660400 h 1406525"/>
                  <a:gd name="connsiteX55" fmla="*/ 1092200 w 2143125"/>
                  <a:gd name="connsiteY55" fmla="*/ 673100 h 1406525"/>
                  <a:gd name="connsiteX56" fmla="*/ 1089025 w 2143125"/>
                  <a:gd name="connsiteY56" fmla="*/ 682625 h 1406525"/>
                  <a:gd name="connsiteX57" fmla="*/ 1076325 w 2143125"/>
                  <a:gd name="connsiteY57" fmla="*/ 720725 h 1406525"/>
                  <a:gd name="connsiteX58" fmla="*/ 1035050 w 2143125"/>
                  <a:gd name="connsiteY58" fmla="*/ 822325 h 1406525"/>
                  <a:gd name="connsiteX59" fmla="*/ 996950 w 2143125"/>
                  <a:gd name="connsiteY59" fmla="*/ 933450 h 1406525"/>
                  <a:gd name="connsiteX60" fmla="*/ 965200 w 2143125"/>
                  <a:gd name="connsiteY60" fmla="*/ 974725 h 1406525"/>
                  <a:gd name="connsiteX61" fmla="*/ 930275 w 2143125"/>
                  <a:gd name="connsiteY61" fmla="*/ 1025525 h 1406525"/>
                  <a:gd name="connsiteX62" fmla="*/ 828675 w 2143125"/>
                  <a:gd name="connsiteY62" fmla="*/ 1031875 h 1406525"/>
                  <a:gd name="connsiteX63" fmla="*/ 742950 w 2143125"/>
                  <a:gd name="connsiteY63" fmla="*/ 968375 h 1406525"/>
                  <a:gd name="connsiteX64" fmla="*/ 692150 w 2143125"/>
                  <a:gd name="connsiteY64" fmla="*/ 895350 h 1406525"/>
                  <a:gd name="connsiteX65" fmla="*/ 647700 w 2143125"/>
                  <a:gd name="connsiteY65" fmla="*/ 844550 h 1406525"/>
                  <a:gd name="connsiteX66" fmla="*/ 596900 w 2143125"/>
                  <a:gd name="connsiteY66" fmla="*/ 790575 h 1406525"/>
                  <a:gd name="connsiteX67" fmla="*/ 523875 w 2143125"/>
                  <a:gd name="connsiteY67" fmla="*/ 711200 h 1406525"/>
                  <a:gd name="connsiteX68" fmla="*/ 473075 w 2143125"/>
                  <a:gd name="connsiteY68" fmla="*/ 695325 h 1406525"/>
                  <a:gd name="connsiteX69" fmla="*/ 434975 w 2143125"/>
                  <a:gd name="connsiteY69" fmla="*/ 717550 h 1406525"/>
                  <a:gd name="connsiteX70" fmla="*/ 431800 w 2143125"/>
                  <a:gd name="connsiteY70" fmla="*/ 755650 h 1406525"/>
                  <a:gd name="connsiteX71" fmla="*/ 425450 w 2143125"/>
                  <a:gd name="connsiteY71" fmla="*/ 793750 h 1406525"/>
                  <a:gd name="connsiteX72" fmla="*/ 425450 w 2143125"/>
                  <a:gd name="connsiteY72" fmla="*/ 831850 h 1406525"/>
                  <a:gd name="connsiteX73" fmla="*/ 425450 w 2143125"/>
                  <a:gd name="connsiteY73" fmla="*/ 876300 h 1406525"/>
                  <a:gd name="connsiteX74" fmla="*/ 422275 w 2143125"/>
                  <a:gd name="connsiteY74" fmla="*/ 904875 h 1406525"/>
                  <a:gd name="connsiteX75" fmla="*/ 412750 w 2143125"/>
                  <a:gd name="connsiteY75" fmla="*/ 968375 h 1406525"/>
                  <a:gd name="connsiteX76" fmla="*/ 396875 w 2143125"/>
                  <a:gd name="connsiteY76" fmla="*/ 1016000 h 1406525"/>
                  <a:gd name="connsiteX77" fmla="*/ 358775 w 2143125"/>
                  <a:gd name="connsiteY77" fmla="*/ 1031875 h 1406525"/>
                  <a:gd name="connsiteX78" fmla="*/ 301625 w 2143125"/>
                  <a:gd name="connsiteY78" fmla="*/ 1022350 h 1406525"/>
                  <a:gd name="connsiteX79" fmla="*/ 273050 w 2143125"/>
                  <a:gd name="connsiteY79" fmla="*/ 1006475 h 1406525"/>
                  <a:gd name="connsiteX80" fmla="*/ 222250 w 2143125"/>
                  <a:gd name="connsiteY80" fmla="*/ 984250 h 1406525"/>
                  <a:gd name="connsiteX81" fmla="*/ 187325 w 2143125"/>
                  <a:gd name="connsiteY81" fmla="*/ 962025 h 1406525"/>
                  <a:gd name="connsiteX82" fmla="*/ 152400 w 2143125"/>
                  <a:gd name="connsiteY82" fmla="*/ 936625 h 1406525"/>
                  <a:gd name="connsiteX83" fmla="*/ 104775 w 2143125"/>
                  <a:gd name="connsiteY83" fmla="*/ 885825 h 1406525"/>
                  <a:gd name="connsiteX84" fmla="*/ 57150 w 2143125"/>
                  <a:gd name="connsiteY84" fmla="*/ 822325 h 1406525"/>
                  <a:gd name="connsiteX85" fmla="*/ 0 w 2143125"/>
                  <a:gd name="connsiteY85" fmla="*/ 768350 h 140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2143125" h="1406525">
                    <a:moveTo>
                      <a:pt x="0" y="768350"/>
                    </a:moveTo>
                    <a:cubicBezTo>
                      <a:pt x="2117" y="980017"/>
                      <a:pt x="4233" y="1191683"/>
                      <a:pt x="6350" y="1403350"/>
                    </a:cubicBezTo>
                    <a:lnTo>
                      <a:pt x="2143125" y="1406525"/>
                    </a:lnTo>
                    <a:cubicBezTo>
                      <a:pt x="2142067" y="937683"/>
                      <a:pt x="2141008" y="468842"/>
                      <a:pt x="2139950" y="0"/>
                    </a:cubicBezTo>
                    <a:lnTo>
                      <a:pt x="2101850" y="15875"/>
                    </a:lnTo>
                    <a:lnTo>
                      <a:pt x="2044700" y="60325"/>
                    </a:lnTo>
                    <a:lnTo>
                      <a:pt x="2012950" y="117475"/>
                    </a:lnTo>
                    <a:cubicBezTo>
                      <a:pt x="2009775" y="125942"/>
                      <a:pt x="2006515" y="134377"/>
                      <a:pt x="2003425" y="142875"/>
                    </a:cubicBezTo>
                    <a:cubicBezTo>
                      <a:pt x="2002281" y="146020"/>
                      <a:pt x="2000250" y="152400"/>
                      <a:pt x="2000250" y="152400"/>
                    </a:cubicBezTo>
                    <a:lnTo>
                      <a:pt x="1981200" y="190500"/>
                    </a:lnTo>
                    <a:lnTo>
                      <a:pt x="1946275" y="241300"/>
                    </a:lnTo>
                    <a:cubicBezTo>
                      <a:pt x="1932236" y="269377"/>
                      <a:pt x="1940268" y="260007"/>
                      <a:pt x="1927225" y="273050"/>
                    </a:cubicBezTo>
                    <a:lnTo>
                      <a:pt x="1917700" y="295275"/>
                    </a:lnTo>
                    <a:cubicBezTo>
                      <a:pt x="1907060" y="323648"/>
                      <a:pt x="1908175" y="311633"/>
                      <a:pt x="1908175" y="330200"/>
                    </a:cubicBezTo>
                    <a:lnTo>
                      <a:pt x="1892300" y="365125"/>
                    </a:lnTo>
                    <a:lnTo>
                      <a:pt x="1860550" y="415925"/>
                    </a:lnTo>
                    <a:lnTo>
                      <a:pt x="1838325" y="450850"/>
                    </a:lnTo>
                    <a:cubicBezTo>
                      <a:pt x="1835150" y="459317"/>
                      <a:pt x="1831890" y="467752"/>
                      <a:pt x="1828800" y="476250"/>
                    </a:cubicBezTo>
                    <a:cubicBezTo>
                      <a:pt x="1827656" y="479395"/>
                      <a:pt x="1827122" y="482782"/>
                      <a:pt x="1825625" y="485775"/>
                    </a:cubicBezTo>
                    <a:cubicBezTo>
                      <a:pt x="1823918" y="489188"/>
                      <a:pt x="1819275" y="495300"/>
                      <a:pt x="1819275" y="495300"/>
                    </a:cubicBezTo>
                    <a:lnTo>
                      <a:pt x="1806575" y="533400"/>
                    </a:lnTo>
                    <a:lnTo>
                      <a:pt x="1793875" y="558800"/>
                    </a:lnTo>
                    <a:lnTo>
                      <a:pt x="1781175" y="590550"/>
                    </a:lnTo>
                    <a:cubicBezTo>
                      <a:pt x="1770599" y="618753"/>
                      <a:pt x="1778044" y="609556"/>
                      <a:pt x="1765300" y="622300"/>
                    </a:cubicBezTo>
                    <a:lnTo>
                      <a:pt x="1749425" y="647700"/>
                    </a:lnTo>
                    <a:cubicBezTo>
                      <a:pt x="1746250" y="656167"/>
                      <a:pt x="1744230" y="665162"/>
                      <a:pt x="1739900" y="673100"/>
                    </a:cubicBezTo>
                    <a:cubicBezTo>
                      <a:pt x="1737750" y="677042"/>
                      <a:pt x="1732603" y="678726"/>
                      <a:pt x="1730375" y="682625"/>
                    </a:cubicBezTo>
                    <a:cubicBezTo>
                      <a:pt x="1726943" y="688630"/>
                      <a:pt x="1727200" y="692834"/>
                      <a:pt x="1727200" y="698500"/>
                    </a:cubicBezTo>
                    <a:lnTo>
                      <a:pt x="1717675" y="727075"/>
                    </a:lnTo>
                    <a:cubicBezTo>
                      <a:pt x="1713442" y="735542"/>
                      <a:pt x="1708892" y="743857"/>
                      <a:pt x="1704975" y="752475"/>
                    </a:cubicBezTo>
                    <a:cubicBezTo>
                      <a:pt x="1703590" y="755522"/>
                      <a:pt x="1703118" y="758924"/>
                      <a:pt x="1701800" y="762000"/>
                    </a:cubicBezTo>
                    <a:cubicBezTo>
                      <a:pt x="1699936" y="766350"/>
                      <a:pt x="1696598" y="770108"/>
                      <a:pt x="1695450" y="774700"/>
                    </a:cubicBezTo>
                    <a:cubicBezTo>
                      <a:pt x="1694423" y="778807"/>
                      <a:pt x="1695450" y="783167"/>
                      <a:pt x="1695450" y="787400"/>
                    </a:cubicBezTo>
                    <a:lnTo>
                      <a:pt x="1685925" y="806450"/>
                    </a:lnTo>
                    <a:lnTo>
                      <a:pt x="1641475" y="885825"/>
                    </a:lnTo>
                    <a:lnTo>
                      <a:pt x="1619250" y="917575"/>
                    </a:lnTo>
                    <a:lnTo>
                      <a:pt x="1577975" y="949325"/>
                    </a:lnTo>
                    <a:lnTo>
                      <a:pt x="1543050" y="958850"/>
                    </a:lnTo>
                    <a:lnTo>
                      <a:pt x="1501775" y="958850"/>
                    </a:lnTo>
                    <a:lnTo>
                      <a:pt x="1470025" y="949325"/>
                    </a:lnTo>
                    <a:lnTo>
                      <a:pt x="1447800" y="904875"/>
                    </a:lnTo>
                    <a:lnTo>
                      <a:pt x="1409700" y="863600"/>
                    </a:lnTo>
                    <a:lnTo>
                      <a:pt x="1377950" y="777875"/>
                    </a:lnTo>
                    <a:lnTo>
                      <a:pt x="1362075" y="736600"/>
                    </a:lnTo>
                    <a:lnTo>
                      <a:pt x="1333500" y="666750"/>
                    </a:lnTo>
                    <a:lnTo>
                      <a:pt x="1304925" y="600075"/>
                    </a:lnTo>
                    <a:lnTo>
                      <a:pt x="1260475" y="517525"/>
                    </a:lnTo>
                    <a:lnTo>
                      <a:pt x="1241425" y="501650"/>
                    </a:lnTo>
                    <a:lnTo>
                      <a:pt x="1212850" y="492125"/>
                    </a:lnTo>
                    <a:lnTo>
                      <a:pt x="1158875" y="508000"/>
                    </a:lnTo>
                    <a:cubicBezTo>
                      <a:pt x="1135293" y="541689"/>
                      <a:pt x="1142427" y="528195"/>
                      <a:pt x="1133475" y="546100"/>
                    </a:cubicBezTo>
                    <a:lnTo>
                      <a:pt x="1120775" y="568325"/>
                    </a:lnTo>
                    <a:cubicBezTo>
                      <a:pt x="1110507" y="595707"/>
                      <a:pt x="1111250" y="584683"/>
                      <a:pt x="1111250" y="600075"/>
                    </a:cubicBezTo>
                    <a:lnTo>
                      <a:pt x="1104900" y="635000"/>
                    </a:lnTo>
                    <a:cubicBezTo>
                      <a:pt x="1101725" y="643467"/>
                      <a:pt x="1098465" y="651902"/>
                      <a:pt x="1095375" y="660400"/>
                    </a:cubicBezTo>
                    <a:cubicBezTo>
                      <a:pt x="1091865" y="670052"/>
                      <a:pt x="1092200" y="666856"/>
                      <a:pt x="1092200" y="673100"/>
                    </a:cubicBezTo>
                    <a:lnTo>
                      <a:pt x="1089025" y="682625"/>
                    </a:lnTo>
                    <a:lnTo>
                      <a:pt x="1076325" y="720725"/>
                    </a:lnTo>
                    <a:lnTo>
                      <a:pt x="1035050" y="822325"/>
                    </a:lnTo>
                    <a:lnTo>
                      <a:pt x="996950" y="933450"/>
                    </a:lnTo>
                    <a:lnTo>
                      <a:pt x="965200" y="974725"/>
                    </a:lnTo>
                    <a:lnTo>
                      <a:pt x="930275" y="1025525"/>
                    </a:lnTo>
                    <a:lnTo>
                      <a:pt x="828675" y="1031875"/>
                    </a:lnTo>
                    <a:lnTo>
                      <a:pt x="742950" y="968375"/>
                    </a:lnTo>
                    <a:lnTo>
                      <a:pt x="692150" y="895350"/>
                    </a:lnTo>
                    <a:lnTo>
                      <a:pt x="647700" y="844550"/>
                    </a:lnTo>
                    <a:lnTo>
                      <a:pt x="596900" y="790575"/>
                    </a:lnTo>
                    <a:lnTo>
                      <a:pt x="523875" y="711200"/>
                    </a:lnTo>
                    <a:lnTo>
                      <a:pt x="473075" y="695325"/>
                    </a:lnTo>
                    <a:lnTo>
                      <a:pt x="434975" y="717550"/>
                    </a:lnTo>
                    <a:lnTo>
                      <a:pt x="431800" y="755650"/>
                    </a:lnTo>
                    <a:lnTo>
                      <a:pt x="425450" y="793750"/>
                    </a:lnTo>
                    <a:lnTo>
                      <a:pt x="425450" y="831850"/>
                    </a:lnTo>
                    <a:lnTo>
                      <a:pt x="425450" y="876300"/>
                    </a:lnTo>
                    <a:lnTo>
                      <a:pt x="422275" y="904875"/>
                    </a:lnTo>
                    <a:lnTo>
                      <a:pt x="412750" y="968375"/>
                    </a:lnTo>
                    <a:lnTo>
                      <a:pt x="396875" y="1016000"/>
                    </a:lnTo>
                    <a:lnTo>
                      <a:pt x="358775" y="1031875"/>
                    </a:lnTo>
                    <a:lnTo>
                      <a:pt x="301625" y="1022350"/>
                    </a:lnTo>
                    <a:cubicBezTo>
                      <a:pt x="272083" y="1009220"/>
                      <a:pt x="273050" y="1020073"/>
                      <a:pt x="273050" y="1006475"/>
                    </a:cubicBezTo>
                    <a:lnTo>
                      <a:pt x="222250" y="984250"/>
                    </a:lnTo>
                    <a:cubicBezTo>
                      <a:pt x="189633" y="961418"/>
                      <a:pt x="203419" y="962025"/>
                      <a:pt x="187325" y="962025"/>
                    </a:cubicBezTo>
                    <a:lnTo>
                      <a:pt x="152400" y="936625"/>
                    </a:lnTo>
                    <a:lnTo>
                      <a:pt x="104775" y="885825"/>
                    </a:lnTo>
                    <a:lnTo>
                      <a:pt x="57150" y="822325"/>
                    </a:lnTo>
                    <a:lnTo>
                      <a:pt x="0" y="768350"/>
                    </a:lnTo>
                    <a:close/>
                  </a:path>
                </a:pathLst>
              </a:custGeom>
              <a:gradFill>
                <a:gsLst>
                  <a:gs pos="67000">
                    <a:srgbClr val="F2FFE5"/>
                  </a:gs>
                  <a:gs pos="11000">
                    <a:srgbClr val="FFFFFF"/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21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kern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64453E65-E02B-4599-AD01-D63DFFB4E007}"/>
                  </a:ext>
                </a:extLst>
              </p:cNvPr>
              <p:cNvSpPr/>
              <p:nvPr/>
            </p:nvSpPr>
            <p:spPr>
              <a:xfrm>
                <a:off x="9907762" y="3043238"/>
                <a:ext cx="1667995" cy="2090737"/>
              </a:xfrm>
              <a:custGeom>
                <a:avLst/>
                <a:gdLst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47675 w 1638300"/>
                  <a:gd name="connsiteY11" fmla="*/ 204788 h 2105025"/>
                  <a:gd name="connsiteX12" fmla="*/ 481012 w 1638300"/>
                  <a:gd name="connsiteY12" fmla="*/ 233363 h 2105025"/>
                  <a:gd name="connsiteX13" fmla="*/ 504825 w 1638300"/>
                  <a:gd name="connsiteY13" fmla="*/ 252413 h 2105025"/>
                  <a:gd name="connsiteX14" fmla="*/ 542925 w 1638300"/>
                  <a:gd name="connsiteY14" fmla="*/ 280988 h 2105025"/>
                  <a:gd name="connsiteX15" fmla="*/ 614362 w 1638300"/>
                  <a:gd name="connsiteY15" fmla="*/ 338138 h 2105025"/>
                  <a:gd name="connsiteX16" fmla="*/ 661987 w 1638300"/>
                  <a:gd name="connsiteY16" fmla="*/ 371475 h 2105025"/>
                  <a:gd name="connsiteX17" fmla="*/ 700087 w 1638300"/>
                  <a:gd name="connsiteY17" fmla="*/ 414338 h 2105025"/>
                  <a:gd name="connsiteX18" fmla="*/ 742950 w 1638300"/>
                  <a:gd name="connsiteY18" fmla="*/ 433388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47675 w 1638300"/>
                  <a:gd name="connsiteY11" fmla="*/ 204788 h 2105025"/>
                  <a:gd name="connsiteX12" fmla="*/ 481012 w 1638300"/>
                  <a:gd name="connsiteY12" fmla="*/ 233363 h 2105025"/>
                  <a:gd name="connsiteX13" fmla="*/ 504825 w 1638300"/>
                  <a:gd name="connsiteY13" fmla="*/ 252413 h 2105025"/>
                  <a:gd name="connsiteX14" fmla="*/ 527750 w 1638300"/>
                  <a:gd name="connsiteY14" fmla="*/ 337569 h 2105025"/>
                  <a:gd name="connsiteX15" fmla="*/ 614362 w 1638300"/>
                  <a:gd name="connsiteY15" fmla="*/ 338138 h 2105025"/>
                  <a:gd name="connsiteX16" fmla="*/ 661987 w 1638300"/>
                  <a:gd name="connsiteY16" fmla="*/ 371475 h 2105025"/>
                  <a:gd name="connsiteX17" fmla="*/ 700087 w 1638300"/>
                  <a:gd name="connsiteY17" fmla="*/ 414338 h 2105025"/>
                  <a:gd name="connsiteX18" fmla="*/ 742950 w 1638300"/>
                  <a:gd name="connsiteY18" fmla="*/ 433388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47675 w 1638300"/>
                  <a:gd name="connsiteY11" fmla="*/ 204788 h 2105025"/>
                  <a:gd name="connsiteX12" fmla="*/ 481012 w 1638300"/>
                  <a:gd name="connsiteY12" fmla="*/ 233363 h 2105025"/>
                  <a:gd name="connsiteX13" fmla="*/ 504825 w 1638300"/>
                  <a:gd name="connsiteY13" fmla="*/ 252413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1987 w 1638300"/>
                  <a:gd name="connsiteY16" fmla="*/ 371475 h 2105025"/>
                  <a:gd name="connsiteX17" fmla="*/ 700087 w 1638300"/>
                  <a:gd name="connsiteY17" fmla="*/ 414338 h 2105025"/>
                  <a:gd name="connsiteX18" fmla="*/ 742950 w 1638300"/>
                  <a:gd name="connsiteY18" fmla="*/ 433388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47675 w 1638300"/>
                  <a:gd name="connsiteY11" fmla="*/ 204788 h 2105025"/>
                  <a:gd name="connsiteX12" fmla="*/ 481012 w 1638300"/>
                  <a:gd name="connsiteY12" fmla="*/ 233363 h 2105025"/>
                  <a:gd name="connsiteX13" fmla="*/ 504825 w 1638300"/>
                  <a:gd name="connsiteY13" fmla="*/ 252413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00087 w 1638300"/>
                  <a:gd name="connsiteY17" fmla="*/ 414338 h 2105025"/>
                  <a:gd name="connsiteX18" fmla="*/ 742950 w 1638300"/>
                  <a:gd name="connsiteY18" fmla="*/ 433388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47675 w 1638300"/>
                  <a:gd name="connsiteY11" fmla="*/ 204788 h 2105025"/>
                  <a:gd name="connsiteX12" fmla="*/ 481012 w 1638300"/>
                  <a:gd name="connsiteY12" fmla="*/ 233363 h 2105025"/>
                  <a:gd name="connsiteX13" fmla="*/ 504825 w 1638300"/>
                  <a:gd name="connsiteY13" fmla="*/ 252413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42950 w 1638300"/>
                  <a:gd name="connsiteY18" fmla="*/ 433388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47675 w 1638300"/>
                  <a:gd name="connsiteY11" fmla="*/ 204788 h 2105025"/>
                  <a:gd name="connsiteX12" fmla="*/ 481012 w 1638300"/>
                  <a:gd name="connsiteY12" fmla="*/ 233363 h 2105025"/>
                  <a:gd name="connsiteX13" fmla="*/ 504825 w 1638300"/>
                  <a:gd name="connsiteY13" fmla="*/ 252413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47675 w 1638300"/>
                  <a:gd name="connsiteY11" fmla="*/ 204788 h 2105025"/>
                  <a:gd name="connsiteX12" fmla="*/ 481012 w 1638300"/>
                  <a:gd name="connsiteY12" fmla="*/ 233363 h 2105025"/>
                  <a:gd name="connsiteX13" fmla="*/ 474476 w 1638300"/>
                  <a:gd name="connsiteY13" fmla="*/ 303337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47675 w 1638300"/>
                  <a:gd name="connsiteY11" fmla="*/ 204788 h 2105025"/>
                  <a:gd name="connsiteX12" fmla="*/ 439824 w 1638300"/>
                  <a:gd name="connsiteY12" fmla="*/ 275799 h 2105025"/>
                  <a:gd name="connsiteX13" fmla="*/ 474476 w 1638300"/>
                  <a:gd name="connsiteY13" fmla="*/ 303337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404812 w 1638300"/>
                  <a:gd name="connsiteY10" fmla="*/ 171450 h 2105025"/>
                  <a:gd name="connsiteX11" fmla="*/ 406487 w 1638300"/>
                  <a:gd name="connsiteY11" fmla="*/ 224592 h 2105025"/>
                  <a:gd name="connsiteX12" fmla="*/ 439824 w 1638300"/>
                  <a:gd name="connsiteY12" fmla="*/ 275799 h 2105025"/>
                  <a:gd name="connsiteX13" fmla="*/ 474476 w 1638300"/>
                  <a:gd name="connsiteY13" fmla="*/ 303337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52425 w 1638300"/>
                  <a:gd name="connsiteY9" fmla="*/ 104775 h 2105025"/>
                  <a:gd name="connsiteX10" fmla="*/ 367959 w 1638300"/>
                  <a:gd name="connsiteY10" fmla="*/ 188424 h 2105025"/>
                  <a:gd name="connsiteX11" fmla="*/ 406487 w 1638300"/>
                  <a:gd name="connsiteY11" fmla="*/ 224592 h 2105025"/>
                  <a:gd name="connsiteX12" fmla="*/ 439824 w 1638300"/>
                  <a:gd name="connsiteY12" fmla="*/ 275799 h 2105025"/>
                  <a:gd name="connsiteX13" fmla="*/ 474476 w 1638300"/>
                  <a:gd name="connsiteY13" fmla="*/ 303337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95275 w 1638300"/>
                  <a:gd name="connsiteY8" fmla="*/ 71438 h 2105025"/>
                  <a:gd name="connsiteX9" fmla="*/ 313405 w 1638300"/>
                  <a:gd name="connsiteY9" fmla="*/ 147211 h 2105025"/>
                  <a:gd name="connsiteX10" fmla="*/ 367959 w 1638300"/>
                  <a:gd name="connsiteY10" fmla="*/ 188424 h 2105025"/>
                  <a:gd name="connsiteX11" fmla="*/ 406487 w 1638300"/>
                  <a:gd name="connsiteY11" fmla="*/ 224592 h 2105025"/>
                  <a:gd name="connsiteX12" fmla="*/ 439824 w 1638300"/>
                  <a:gd name="connsiteY12" fmla="*/ 275799 h 2105025"/>
                  <a:gd name="connsiteX13" fmla="*/ 474476 w 1638300"/>
                  <a:gd name="connsiteY13" fmla="*/ 303337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57175 w 1638300"/>
                  <a:gd name="connsiteY7" fmla="*/ 52388 h 2105025"/>
                  <a:gd name="connsiteX8" fmla="*/ 267094 w 1638300"/>
                  <a:gd name="connsiteY8" fmla="*/ 116704 h 2105025"/>
                  <a:gd name="connsiteX9" fmla="*/ 313405 w 1638300"/>
                  <a:gd name="connsiteY9" fmla="*/ 147211 h 2105025"/>
                  <a:gd name="connsiteX10" fmla="*/ 367959 w 1638300"/>
                  <a:gd name="connsiteY10" fmla="*/ 188424 h 2105025"/>
                  <a:gd name="connsiteX11" fmla="*/ 406487 w 1638300"/>
                  <a:gd name="connsiteY11" fmla="*/ 224592 h 2105025"/>
                  <a:gd name="connsiteX12" fmla="*/ 439824 w 1638300"/>
                  <a:gd name="connsiteY12" fmla="*/ 275799 h 2105025"/>
                  <a:gd name="connsiteX13" fmla="*/ 474476 w 1638300"/>
                  <a:gd name="connsiteY13" fmla="*/ 303337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204787 w 1638300"/>
                  <a:gd name="connsiteY6" fmla="*/ 23813 h 2105025"/>
                  <a:gd name="connsiteX7" fmla="*/ 226827 w 1638300"/>
                  <a:gd name="connsiteY7" fmla="*/ 83508 h 2105025"/>
                  <a:gd name="connsiteX8" fmla="*/ 267094 w 1638300"/>
                  <a:gd name="connsiteY8" fmla="*/ 116704 h 2105025"/>
                  <a:gd name="connsiteX9" fmla="*/ 313405 w 1638300"/>
                  <a:gd name="connsiteY9" fmla="*/ 147211 h 2105025"/>
                  <a:gd name="connsiteX10" fmla="*/ 367959 w 1638300"/>
                  <a:gd name="connsiteY10" fmla="*/ 188424 h 2105025"/>
                  <a:gd name="connsiteX11" fmla="*/ 406487 w 1638300"/>
                  <a:gd name="connsiteY11" fmla="*/ 224592 h 2105025"/>
                  <a:gd name="connsiteX12" fmla="*/ 439824 w 1638300"/>
                  <a:gd name="connsiteY12" fmla="*/ 275799 h 2105025"/>
                  <a:gd name="connsiteX13" fmla="*/ 474476 w 1638300"/>
                  <a:gd name="connsiteY13" fmla="*/ 303337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28575 h 2105025"/>
                  <a:gd name="connsiteX1" fmla="*/ 1628775 w 1638300"/>
                  <a:gd name="connsiteY1" fmla="*/ 2105025 h 2105025"/>
                  <a:gd name="connsiteX2" fmla="*/ 0 w 1638300"/>
                  <a:gd name="connsiteY2" fmla="*/ 2105025 h 2105025"/>
                  <a:gd name="connsiteX3" fmla="*/ 9525 w 1638300"/>
                  <a:gd name="connsiteY3" fmla="*/ 28575 h 2105025"/>
                  <a:gd name="connsiteX4" fmla="*/ 66675 w 1638300"/>
                  <a:gd name="connsiteY4" fmla="*/ 14288 h 2105025"/>
                  <a:gd name="connsiteX5" fmla="*/ 128587 w 1638300"/>
                  <a:gd name="connsiteY5" fmla="*/ 0 h 2105025"/>
                  <a:gd name="connsiteX6" fmla="*/ 178774 w 1638300"/>
                  <a:gd name="connsiteY6" fmla="*/ 74735 h 2105025"/>
                  <a:gd name="connsiteX7" fmla="*/ 226827 w 1638300"/>
                  <a:gd name="connsiteY7" fmla="*/ 83508 h 2105025"/>
                  <a:gd name="connsiteX8" fmla="*/ 267094 w 1638300"/>
                  <a:gd name="connsiteY8" fmla="*/ 116704 h 2105025"/>
                  <a:gd name="connsiteX9" fmla="*/ 313405 w 1638300"/>
                  <a:gd name="connsiteY9" fmla="*/ 147211 h 2105025"/>
                  <a:gd name="connsiteX10" fmla="*/ 367959 w 1638300"/>
                  <a:gd name="connsiteY10" fmla="*/ 188424 h 2105025"/>
                  <a:gd name="connsiteX11" fmla="*/ 406487 w 1638300"/>
                  <a:gd name="connsiteY11" fmla="*/ 224592 h 2105025"/>
                  <a:gd name="connsiteX12" fmla="*/ 439824 w 1638300"/>
                  <a:gd name="connsiteY12" fmla="*/ 275799 h 2105025"/>
                  <a:gd name="connsiteX13" fmla="*/ 474476 w 1638300"/>
                  <a:gd name="connsiteY13" fmla="*/ 303337 h 2105025"/>
                  <a:gd name="connsiteX14" fmla="*/ 527750 w 1638300"/>
                  <a:gd name="connsiteY14" fmla="*/ 337569 h 2105025"/>
                  <a:gd name="connsiteX15" fmla="*/ 603523 w 1638300"/>
                  <a:gd name="connsiteY15" fmla="*/ 406036 h 2105025"/>
                  <a:gd name="connsiteX16" fmla="*/ 664156 w 1638300"/>
                  <a:gd name="connsiteY16" fmla="*/ 430886 h 2105025"/>
                  <a:gd name="connsiteX17" fmla="*/ 715262 w 1638300"/>
                  <a:gd name="connsiteY17" fmla="*/ 445459 h 2105025"/>
                  <a:gd name="connsiteX18" fmla="*/ 753788 w 1638300"/>
                  <a:gd name="connsiteY18" fmla="*/ 453192 h 2105025"/>
                  <a:gd name="connsiteX19" fmla="*/ 781050 w 1638300"/>
                  <a:gd name="connsiteY19" fmla="*/ 447675 h 2105025"/>
                  <a:gd name="connsiteX20" fmla="*/ 852487 w 1638300"/>
                  <a:gd name="connsiteY20" fmla="*/ 461963 h 2105025"/>
                  <a:gd name="connsiteX21" fmla="*/ 952500 w 1638300"/>
                  <a:gd name="connsiteY21" fmla="*/ 471488 h 2105025"/>
                  <a:gd name="connsiteX22" fmla="*/ 1052512 w 1638300"/>
                  <a:gd name="connsiteY22" fmla="*/ 461963 h 2105025"/>
                  <a:gd name="connsiteX23" fmla="*/ 1152525 w 1638300"/>
                  <a:gd name="connsiteY23" fmla="*/ 447675 h 2105025"/>
                  <a:gd name="connsiteX24" fmla="*/ 1243012 w 1638300"/>
                  <a:gd name="connsiteY24" fmla="*/ 423863 h 2105025"/>
                  <a:gd name="connsiteX25" fmla="*/ 1285875 w 1638300"/>
                  <a:gd name="connsiteY25" fmla="*/ 414338 h 2105025"/>
                  <a:gd name="connsiteX26" fmla="*/ 1300162 w 1638300"/>
                  <a:gd name="connsiteY26" fmla="*/ 409575 h 2105025"/>
                  <a:gd name="connsiteX27" fmla="*/ 1333500 w 1638300"/>
                  <a:gd name="connsiteY27" fmla="*/ 390525 h 2105025"/>
                  <a:gd name="connsiteX28" fmla="*/ 1390650 w 1638300"/>
                  <a:gd name="connsiteY28" fmla="*/ 371475 h 2105025"/>
                  <a:gd name="connsiteX29" fmla="*/ 1447800 w 1638300"/>
                  <a:gd name="connsiteY29" fmla="*/ 328613 h 2105025"/>
                  <a:gd name="connsiteX30" fmla="*/ 1495425 w 1638300"/>
                  <a:gd name="connsiteY30" fmla="*/ 276225 h 2105025"/>
                  <a:gd name="connsiteX31" fmla="*/ 1528762 w 1638300"/>
                  <a:gd name="connsiteY31" fmla="*/ 252413 h 2105025"/>
                  <a:gd name="connsiteX32" fmla="*/ 1581150 w 1638300"/>
                  <a:gd name="connsiteY32" fmla="*/ 190500 h 2105025"/>
                  <a:gd name="connsiteX33" fmla="*/ 1619250 w 1638300"/>
                  <a:gd name="connsiteY33" fmla="*/ 123825 h 2105025"/>
                  <a:gd name="connsiteX34" fmla="*/ 1638300 w 1638300"/>
                  <a:gd name="connsiteY34" fmla="*/ 28575 h 2105025"/>
                  <a:gd name="connsiteX0" fmla="*/ 1638300 w 1638300"/>
                  <a:gd name="connsiteY0" fmla="*/ 14287 h 2090737"/>
                  <a:gd name="connsiteX1" fmla="*/ 1628775 w 1638300"/>
                  <a:gd name="connsiteY1" fmla="*/ 2090737 h 2090737"/>
                  <a:gd name="connsiteX2" fmla="*/ 0 w 1638300"/>
                  <a:gd name="connsiteY2" fmla="*/ 2090737 h 2090737"/>
                  <a:gd name="connsiteX3" fmla="*/ 9525 w 1638300"/>
                  <a:gd name="connsiteY3" fmla="*/ 14287 h 2090737"/>
                  <a:gd name="connsiteX4" fmla="*/ 66675 w 1638300"/>
                  <a:gd name="connsiteY4" fmla="*/ 0 h 2090737"/>
                  <a:gd name="connsiteX5" fmla="*/ 119916 w 1638300"/>
                  <a:gd name="connsiteY5" fmla="*/ 16832 h 2090737"/>
                  <a:gd name="connsiteX6" fmla="*/ 178774 w 1638300"/>
                  <a:gd name="connsiteY6" fmla="*/ 60447 h 2090737"/>
                  <a:gd name="connsiteX7" fmla="*/ 226827 w 1638300"/>
                  <a:gd name="connsiteY7" fmla="*/ 69220 h 2090737"/>
                  <a:gd name="connsiteX8" fmla="*/ 267094 w 1638300"/>
                  <a:gd name="connsiteY8" fmla="*/ 102416 h 2090737"/>
                  <a:gd name="connsiteX9" fmla="*/ 313405 w 1638300"/>
                  <a:gd name="connsiteY9" fmla="*/ 132923 h 2090737"/>
                  <a:gd name="connsiteX10" fmla="*/ 367959 w 1638300"/>
                  <a:gd name="connsiteY10" fmla="*/ 174136 h 2090737"/>
                  <a:gd name="connsiteX11" fmla="*/ 406487 w 1638300"/>
                  <a:gd name="connsiteY11" fmla="*/ 210304 h 2090737"/>
                  <a:gd name="connsiteX12" fmla="*/ 439824 w 1638300"/>
                  <a:gd name="connsiteY12" fmla="*/ 261511 h 2090737"/>
                  <a:gd name="connsiteX13" fmla="*/ 474476 w 1638300"/>
                  <a:gd name="connsiteY13" fmla="*/ 289049 h 2090737"/>
                  <a:gd name="connsiteX14" fmla="*/ 527750 w 1638300"/>
                  <a:gd name="connsiteY14" fmla="*/ 323281 h 2090737"/>
                  <a:gd name="connsiteX15" fmla="*/ 603523 w 1638300"/>
                  <a:gd name="connsiteY15" fmla="*/ 391748 h 2090737"/>
                  <a:gd name="connsiteX16" fmla="*/ 664156 w 1638300"/>
                  <a:gd name="connsiteY16" fmla="*/ 416598 h 2090737"/>
                  <a:gd name="connsiteX17" fmla="*/ 715262 w 1638300"/>
                  <a:gd name="connsiteY17" fmla="*/ 431171 h 2090737"/>
                  <a:gd name="connsiteX18" fmla="*/ 753788 w 1638300"/>
                  <a:gd name="connsiteY18" fmla="*/ 438904 h 2090737"/>
                  <a:gd name="connsiteX19" fmla="*/ 781050 w 1638300"/>
                  <a:gd name="connsiteY19" fmla="*/ 433387 h 2090737"/>
                  <a:gd name="connsiteX20" fmla="*/ 852487 w 1638300"/>
                  <a:gd name="connsiteY20" fmla="*/ 447675 h 2090737"/>
                  <a:gd name="connsiteX21" fmla="*/ 952500 w 1638300"/>
                  <a:gd name="connsiteY21" fmla="*/ 457200 h 2090737"/>
                  <a:gd name="connsiteX22" fmla="*/ 1052512 w 1638300"/>
                  <a:gd name="connsiteY22" fmla="*/ 447675 h 2090737"/>
                  <a:gd name="connsiteX23" fmla="*/ 1152525 w 1638300"/>
                  <a:gd name="connsiteY23" fmla="*/ 433387 h 2090737"/>
                  <a:gd name="connsiteX24" fmla="*/ 1243012 w 1638300"/>
                  <a:gd name="connsiteY24" fmla="*/ 409575 h 2090737"/>
                  <a:gd name="connsiteX25" fmla="*/ 1285875 w 1638300"/>
                  <a:gd name="connsiteY25" fmla="*/ 400050 h 2090737"/>
                  <a:gd name="connsiteX26" fmla="*/ 1300162 w 1638300"/>
                  <a:gd name="connsiteY26" fmla="*/ 395287 h 2090737"/>
                  <a:gd name="connsiteX27" fmla="*/ 1333500 w 1638300"/>
                  <a:gd name="connsiteY27" fmla="*/ 376237 h 2090737"/>
                  <a:gd name="connsiteX28" fmla="*/ 1390650 w 1638300"/>
                  <a:gd name="connsiteY28" fmla="*/ 357187 h 2090737"/>
                  <a:gd name="connsiteX29" fmla="*/ 1447800 w 1638300"/>
                  <a:gd name="connsiteY29" fmla="*/ 314325 h 2090737"/>
                  <a:gd name="connsiteX30" fmla="*/ 1495425 w 1638300"/>
                  <a:gd name="connsiteY30" fmla="*/ 261937 h 2090737"/>
                  <a:gd name="connsiteX31" fmla="*/ 1528762 w 1638300"/>
                  <a:gd name="connsiteY31" fmla="*/ 238125 h 2090737"/>
                  <a:gd name="connsiteX32" fmla="*/ 1581150 w 1638300"/>
                  <a:gd name="connsiteY32" fmla="*/ 176212 h 2090737"/>
                  <a:gd name="connsiteX33" fmla="*/ 1619250 w 1638300"/>
                  <a:gd name="connsiteY33" fmla="*/ 109537 h 2090737"/>
                  <a:gd name="connsiteX34" fmla="*/ 1638300 w 1638300"/>
                  <a:gd name="connsiteY34" fmla="*/ 14287 h 209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8300" h="2090737">
                    <a:moveTo>
                      <a:pt x="1638300" y="14287"/>
                    </a:moveTo>
                    <a:lnTo>
                      <a:pt x="1628775" y="2090737"/>
                    </a:lnTo>
                    <a:lnTo>
                      <a:pt x="0" y="2090737"/>
                    </a:lnTo>
                    <a:lnTo>
                      <a:pt x="9525" y="14287"/>
                    </a:lnTo>
                    <a:lnTo>
                      <a:pt x="66675" y="0"/>
                    </a:lnTo>
                    <a:lnTo>
                      <a:pt x="119916" y="16832"/>
                    </a:lnTo>
                    <a:lnTo>
                      <a:pt x="178774" y="60447"/>
                    </a:lnTo>
                    <a:lnTo>
                      <a:pt x="226827" y="69220"/>
                    </a:lnTo>
                    <a:lnTo>
                      <a:pt x="267094" y="102416"/>
                    </a:lnTo>
                    <a:lnTo>
                      <a:pt x="313405" y="132923"/>
                    </a:lnTo>
                    <a:lnTo>
                      <a:pt x="367959" y="174136"/>
                    </a:lnTo>
                    <a:cubicBezTo>
                      <a:pt x="368517" y="191850"/>
                      <a:pt x="405929" y="192590"/>
                      <a:pt x="406487" y="210304"/>
                    </a:cubicBezTo>
                    <a:lnTo>
                      <a:pt x="439824" y="261511"/>
                    </a:lnTo>
                    <a:lnTo>
                      <a:pt x="474476" y="289049"/>
                    </a:lnTo>
                    <a:cubicBezTo>
                      <a:pt x="509640" y="314166"/>
                      <a:pt x="513331" y="308862"/>
                      <a:pt x="527750" y="323281"/>
                    </a:cubicBezTo>
                    <a:lnTo>
                      <a:pt x="603523" y="391748"/>
                    </a:lnTo>
                    <a:lnTo>
                      <a:pt x="664156" y="416598"/>
                    </a:lnTo>
                    <a:lnTo>
                      <a:pt x="715262" y="431171"/>
                    </a:lnTo>
                    <a:lnTo>
                      <a:pt x="753788" y="438904"/>
                    </a:lnTo>
                    <a:lnTo>
                      <a:pt x="781050" y="433387"/>
                    </a:lnTo>
                    <a:lnTo>
                      <a:pt x="852487" y="447675"/>
                    </a:lnTo>
                    <a:lnTo>
                      <a:pt x="952500" y="457200"/>
                    </a:lnTo>
                    <a:lnTo>
                      <a:pt x="1052512" y="447675"/>
                    </a:lnTo>
                    <a:lnTo>
                      <a:pt x="1152525" y="433387"/>
                    </a:lnTo>
                    <a:lnTo>
                      <a:pt x="1243012" y="409575"/>
                    </a:lnTo>
                    <a:cubicBezTo>
                      <a:pt x="1257300" y="406400"/>
                      <a:pt x="1271676" y="403600"/>
                      <a:pt x="1285875" y="400050"/>
                    </a:cubicBezTo>
                    <a:cubicBezTo>
                      <a:pt x="1290745" y="398832"/>
                      <a:pt x="1300162" y="395287"/>
                      <a:pt x="1300162" y="395287"/>
                    </a:cubicBezTo>
                    <a:lnTo>
                      <a:pt x="1333500" y="376237"/>
                    </a:lnTo>
                    <a:cubicBezTo>
                      <a:pt x="1380714" y="355253"/>
                      <a:pt x="1360727" y="357187"/>
                      <a:pt x="1390650" y="357187"/>
                    </a:cubicBezTo>
                    <a:lnTo>
                      <a:pt x="1447800" y="314325"/>
                    </a:lnTo>
                    <a:lnTo>
                      <a:pt x="1495425" y="261937"/>
                    </a:lnTo>
                    <a:lnTo>
                      <a:pt x="1528762" y="238125"/>
                    </a:lnTo>
                    <a:lnTo>
                      <a:pt x="1581150" y="176212"/>
                    </a:lnTo>
                    <a:lnTo>
                      <a:pt x="1619250" y="109537"/>
                    </a:lnTo>
                    <a:lnTo>
                      <a:pt x="1638300" y="14287"/>
                    </a:lnTo>
                    <a:close/>
                  </a:path>
                </a:pathLst>
              </a:custGeom>
              <a:gradFill>
                <a:gsLst>
                  <a:gs pos="89000">
                    <a:srgbClr val="5DBA00">
                      <a:lumMod val="75000"/>
                    </a:srgbClr>
                  </a:gs>
                  <a:gs pos="23000">
                    <a:srgbClr val="77EE00"/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21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kern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1226727-89F6-4874-A576-D934B92139DE}"/>
                  </a:ext>
                </a:extLst>
              </p:cNvPr>
              <p:cNvSpPr/>
              <p:nvPr/>
            </p:nvSpPr>
            <p:spPr>
              <a:xfrm>
                <a:off x="7376725" y="3045801"/>
                <a:ext cx="2555290" cy="2088173"/>
              </a:xfrm>
              <a:custGeom>
                <a:avLst/>
                <a:gdLst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33550 w 2216150"/>
                  <a:gd name="connsiteY9" fmla="*/ 307975 h 2082800"/>
                  <a:gd name="connsiteX10" fmla="*/ 1631950 w 2216150"/>
                  <a:gd name="connsiteY10" fmla="*/ 406400 h 2082800"/>
                  <a:gd name="connsiteX11" fmla="*/ 1543050 w 2216150"/>
                  <a:gd name="connsiteY11" fmla="*/ 469900 h 2082800"/>
                  <a:gd name="connsiteX12" fmla="*/ 1457325 w 2216150"/>
                  <a:gd name="connsiteY12" fmla="*/ 546100 h 2082800"/>
                  <a:gd name="connsiteX13" fmla="*/ 1336675 w 2216150"/>
                  <a:gd name="connsiteY13" fmla="*/ 638175 h 2082800"/>
                  <a:gd name="connsiteX14" fmla="*/ 1260475 w 2216150"/>
                  <a:gd name="connsiteY14" fmla="*/ 720725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33550 w 2216150"/>
                  <a:gd name="connsiteY9" fmla="*/ 307975 h 2082800"/>
                  <a:gd name="connsiteX10" fmla="*/ 1631950 w 2216150"/>
                  <a:gd name="connsiteY10" fmla="*/ 406400 h 2082800"/>
                  <a:gd name="connsiteX11" fmla="*/ 1543050 w 2216150"/>
                  <a:gd name="connsiteY11" fmla="*/ 469900 h 2082800"/>
                  <a:gd name="connsiteX12" fmla="*/ 1457325 w 2216150"/>
                  <a:gd name="connsiteY12" fmla="*/ 546100 h 2082800"/>
                  <a:gd name="connsiteX13" fmla="*/ 1336675 w 2216150"/>
                  <a:gd name="connsiteY13" fmla="*/ 638175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33550 w 2216150"/>
                  <a:gd name="connsiteY9" fmla="*/ 307975 h 2082800"/>
                  <a:gd name="connsiteX10" fmla="*/ 1631950 w 2216150"/>
                  <a:gd name="connsiteY10" fmla="*/ 406400 h 2082800"/>
                  <a:gd name="connsiteX11" fmla="*/ 1543050 w 2216150"/>
                  <a:gd name="connsiteY11" fmla="*/ 469900 h 2082800"/>
                  <a:gd name="connsiteX12" fmla="*/ 1457325 w 2216150"/>
                  <a:gd name="connsiteY12" fmla="*/ 546100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33550 w 2216150"/>
                  <a:gd name="connsiteY9" fmla="*/ 307975 h 2082800"/>
                  <a:gd name="connsiteX10" fmla="*/ 1631950 w 2216150"/>
                  <a:gd name="connsiteY10" fmla="*/ 406400 h 2082800"/>
                  <a:gd name="connsiteX11" fmla="*/ 1543050 w 2216150"/>
                  <a:gd name="connsiteY11" fmla="*/ 469900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33550 w 2216150"/>
                  <a:gd name="connsiteY9" fmla="*/ 307975 h 2082800"/>
                  <a:gd name="connsiteX10" fmla="*/ 1631950 w 2216150"/>
                  <a:gd name="connsiteY10" fmla="*/ 406400 h 2082800"/>
                  <a:gd name="connsiteX11" fmla="*/ 1564106 w 2216150"/>
                  <a:gd name="connsiteY11" fmla="*/ 435951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33550 w 2216150"/>
                  <a:gd name="connsiteY9" fmla="*/ 307975 h 2082800"/>
                  <a:gd name="connsiteX10" fmla="*/ 1631950 w 2216150"/>
                  <a:gd name="connsiteY10" fmla="*/ 406400 h 2082800"/>
                  <a:gd name="connsiteX11" fmla="*/ 1596647 w 2216150"/>
                  <a:gd name="connsiteY11" fmla="*/ 359566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33550 w 2216150"/>
                  <a:gd name="connsiteY9" fmla="*/ 307975 h 2082800"/>
                  <a:gd name="connsiteX10" fmla="*/ 1674061 w 2216150"/>
                  <a:gd name="connsiteY10" fmla="*/ 332843 h 2082800"/>
                  <a:gd name="connsiteX11" fmla="*/ 1596647 w 2216150"/>
                  <a:gd name="connsiteY11" fmla="*/ 359566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33550 w 2216150"/>
                  <a:gd name="connsiteY9" fmla="*/ 307975 h 2082800"/>
                  <a:gd name="connsiteX10" fmla="*/ 1695117 w 2216150"/>
                  <a:gd name="connsiteY10" fmla="*/ 276261 h 2082800"/>
                  <a:gd name="connsiteX11" fmla="*/ 1596647 w 2216150"/>
                  <a:gd name="connsiteY11" fmla="*/ 359566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25625 w 2216150"/>
                  <a:gd name="connsiteY8" fmla="*/ 241300 h 2082800"/>
                  <a:gd name="connsiteX9" fmla="*/ 1773748 w 2216150"/>
                  <a:gd name="connsiteY9" fmla="*/ 214615 h 2082800"/>
                  <a:gd name="connsiteX10" fmla="*/ 1695117 w 2216150"/>
                  <a:gd name="connsiteY10" fmla="*/ 276261 h 2082800"/>
                  <a:gd name="connsiteX11" fmla="*/ 1596647 w 2216150"/>
                  <a:gd name="connsiteY11" fmla="*/ 359566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20875 w 2216150"/>
                  <a:gd name="connsiteY7" fmla="*/ 155575 h 2082800"/>
                  <a:gd name="connsiteX8" fmla="*/ 1858165 w 2216150"/>
                  <a:gd name="connsiteY8" fmla="*/ 125308 h 2082800"/>
                  <a:gd name="connsiteX9" fmla="*/ 1773748 w 2216150"/>
                  <a:gd name="connsiteY9" fmla="*/ 214615 h 2082800"/>
                  <a:gd name="connsiteX10" fmla="*/ 1695117 w 2216150"/>
                  <a:gd name="connsiteY10" fmla="*/ 276261 h 2082800"/>
                  <a:gd name="connsiteX11" fmla="*/ 1596647 w 2216150"/>
                  <a:gd name="connsiteY11" fmla="*/ 359566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1997075 w 2216150"/>
                  <a:gd name="connsiteY6" fmla="*/ 120650 h 2082800"/>
                  <a:gd name="connsiteX7" fmla="*/ 1936189 w 2216150"/>
                  <a:gd name="connsiteY7" fmla="*/ 73531 h 2082800"/>
                  <a:gd name="connsiteX8" fmla="*/ 1858165 w 2216150"/>
                  <a:gd name="connsiteY8" fmla="*/ 125308 h 2082800"/>
                  <a:gd name="connsiteX9" fmla="*/ 1773748 w 2216150"/>
                  <a:gd name="connsiteY9" fmla="*/ 214615 h 2082800"/>
                  <a:gd name="connsiteX10" fmla="*/ 1695117 w 2216150"/>
                  <a:gd name="connsiteY10" fmla="*/ 276261 h 2082800"/>
                  <a:gd name="connsiteX11" fmla="*/ 1596647 w 2216150"/>
                  <a:gd name="connsiteY11" fmla="*/ 359566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70100 w 2216150"/>
                  <a:gd name="connsiteY5" fmla="*/ 76200 h 2082800"/>
                  <a:gd name="connsiteX6" fmla="*/ 2010473 w 2216150"/>
                  <a:gd name="connsiteY6" fmla="*/ 35776 h 2082800"/>
                  <a:gd name="connsiteX7" fmla="*/ 1936189 w 2216150"/>
                  <a:gd name="connsiteY7" fmla="*/ 73531 h 2082800"/>
                  <a:gd name="connsiteX8" fmla="*/ 1858165 w 2216150"/>
                  <a:gd name="connsiteY8" fmla="*/ 125308 h 2082800"/>
                  <a:gd name="connsiteX9" fmla="*/ 1773748 w 2216150"/>
                  <a:gd name="connsiteY9" fmla="*/ 214615 h 2082800"/>
                  <a:gd name="connsiteX10" fmla="*/ 1695117 w 2216150"/>
                  <a:gd name="connsiteY10" fmla="*/ 276261 h 2082800"/>
                  <a:gd name="connsiteX11" fmla="*/ 1596647 w 2216150"/>
                  <a:gd name="connsiteY11" fmla="*/ 359566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06400 h 2082800"/>
                  <a:gd name="connsiteX1" fmla="*/ 6350 w 2216150"/>
                  <a:gd name="connsiteY1" fmla="*/ 2082800 h 2082800"/>
                  <a:gd name="connsiteX2" fmla="*/ 2212975 w 2216150"/>
                  <a:gd name="connsiteY2" fmla="*/ 2082800 h 2082800"/>
                  <a:gd name="connsiteX3" fmla="*/ 2216150 w 2216150"/>
                  <a:gd name="connsiteY3" fmla="*/ 0 h 2082800"/>
                  <a:gd name="connsiteX4" fmla="*/ 2136775 w 2216150"/>
                  <a:gd name="connsiteY4" fmla="*/ 28575 h 2082800"/>
                  <a:gd name="connsiteX5" fmla="*/ 2087328 w 2216150"/>
                  <a:gd name="connsiteY5" fmla="*/ 5473 h 2082800"/>
                  <a:gd name="connsiteX6" fmla="*/ 2010473 w 2216150"/>
                  <a:gd name="connsiteY6" fmla="*/ 35776 h 2082800"/>
                  <a:gd name="connsiteX7" fmla="*/ 1936189 w 2216150"/>
                  <a:gd name="connsiteY7" fmla="*/ 73531 h 2082800"/>
                  <a:gd name="connsiteX8" fmla="*/ 1858165 w 2216150"/>
                  <a:gd name="connsiteY8" fmla="*/ 125308 h 2082800"/>
                  <a:gd name="connsiteX9" fmla="*/ 1773748 w 2216150"/>
                  <a:gd name="connsiteY9" fmla="*/ 214615 h 2082800"/>
                  <a:gd name="connsiteX10" fmla="*/ 1695117 w 2216150"/>
                  <a:gd name="connsiteY10" fmla="*/ 276261 h 2082800"/>
                  <a:gd name="connsiteX11" fmla="*/ 1596647 w 2216150"/>
                  <a:gd name="connsiteY11" fmla="*/ 359566 h 2082800"/>
                  <a:gd name="connsiteX12" fmla="*/ 1491780 w 2216150"/>
                  <a:gd name="connsiteY12" fmla="*/ 449912 h 2082800"/>
                  <a:gd name="connsiteX13" fmla="*/ 1353902 w 2216150"/>
                  <a:gd name="connsiteY13" fmla="*/ 561791 h 2082800"/>
                  <a:gd name="connsiteX14" fmla="*/ 1254732 w 2216150"/>
                  <a:gd name="connsiteY14" fmla="*/ 649998 h 2082800"/>
                  <a:gd name="connsiteX15" fmla="*/ 1133475 w 2216150"/>
                  <a:gd name="connsiteY15" fmla="*/ 793750 h 2082800"/>
                  <a:gd name="connsiteX16" fmla="*/ 1047750 w 2216150"/>
                  <a:gd name="connsiteY16" fmla="*/ 863600 h 2082800"/>
                  <a:gd name="connsiteX17" fmla="*/ 990600 w 2216150"/>
                  <a:gd name="connsiteY17" fmla="*/ 901700 h 2082800"/>
                  <a:gd name="connsiteX18" fmla="*/ 962025 w 2216150"/>
                  <a:gd name="connsiteY18" fmla="*/ 917575 h 2082800"/>
                  <a:gd name="connsiteX19" fmla="*/ 923925 w 2216150"/>
                  <a:gd name="connsiteY19" fmla="*/ 939800 h 2082800"/>
                  <a:gd name="connsiteX20" fmla="*/ 898525 w 2216150"/>
                  <a:gd name="connsiteY20" fmla="*/ 952500 h 2082800"/>
                  <a:gd name="connsiteX21" fmla="*/ 889000 w 2216150"/>
                  <a:gd name="connsiteY21" fmla="*/ 955675 h 2082800"/>
                  <a:gd name="connsiteX22" fmla="*/ 882650 w 2216150"/>
                  <a:gd name="connsiteY22" fmla="*/ 958850 h 2082800"/>
                  <a:gd name="connsiteX23" fmla="*/ 857250 w 2216150"/>
                  <a:gd name="connsiteY23" fmla="*/ 971550 h 2082800"/>
                  <a:gd name="connsiteX24" fmla="*/ 831850 w 2216150"/>
                  <a:gd name="connsiteY24" fmla="*/ 981075 h 2082800"/>
                  <a:gd name="connsiteX25" fmla="*/ 800100 w 2216150"/>
                  <a:gd name="connsiteY25" fmla="*/ 990600 h 2082800"/>
                  <a:gd name="connsiteX26" fmla="*/ 768350 w 2216150"/>
                  <a:gd name="connsiteY26" fmla="*/ 993775 h 2082800"/>
                  <a:gd name="connsiteX27" fmla="*/ 739775 w 2216150"/>
                  <a:gd name="connsiteY27" fmla="*/ 993775 h 2082800"/>
                  <a:gd name="connsiteX28" fmla="*/ 708025 w 2216150"/>
                  <a:gd name="connsiteY28" fmla="*/ 987425 h 2082800"/>
                  <a:gd name="connsiteX29" fmla="*/ 650875 w 2216150"/>
                  <a:gd name="connsiteY29" fmla="*/ 968375 h 2082800"/>
                  <a:gd name="connsiteX30" fmla="*/ 619125 w 2216150"/>
                  <a:gd name="connsiteY30" fmla="*/ 946150 h 2082800"/>
                  <a:gd name="connsiteX31" fmla="*/ 606425 w 2216150"/>
                  <a:gd name="connsiteY31" fmla="*/ 939800 h 2082800"/>
                  <a:gd name="connsiteX32" fmla="*/ 590550 w 2216150"/>
                  <a:gd name="connsiteY32" fmla="*/ 927100 h 2082800"/>
                  <a:gd name="connsiteX33" fmla="*/ 571500 w 2216150"/>
                  <a:gd name="connsiteY33" fmla="*/ 904875 h 2082800"/>
                  <a:gd name="connsiteX34" fmla="*/ 558800 w 2216150"/>
                  <a:gd name="connsiteY34" fmla="*/ 879475 h 2082800"/>
                  <a:gd name="connsiteX35" fmla="*/ 536575 w 2216150"/>
                  <a:gd name="connsiteY35" fmla="*/ 838200 h 2082800"/>
                  <a:gd name="connsiteX36" fmla="*/ 520700 w 2216150"/>
                  <a:gd name="connsiteY36" fmla="*/ 793750 h 2082800"/>
                  <a:gd name="connsiteX37" fmla="*/ 498475 w 2216150"/>
                  <a:gd name="connsiteY37" fmla="*/ 752475 h 2082800"/>
                  <a:gd name="connsiteX38" fmla="*/ 463550 w 2216150"/>
                  <a:gd name="connsiteY38" fmla="*/ 673100 h 2082800"/>
                  <a:gd name="connsiteX39" fmla="*/ 444500 w 2216150"/>
                  <a:gd name="connsiteY39" fmla="*/ 619125 h 2082800"/>
                  <a:gd name="connsiteX40" fmla="*/ 431800 w 2216150"/>
                  <a:gd name="connsiteY40" fmla="*/ 590550 h 2082800"/>
                  <a:gd name="connsiteX41" fmla="*/ 422275 w 2216150"/>
                  <a:gd name="connsiteY41" fmla="*/ 574675 h 2082800"/>
                  <a:gd name="connsiteX42" fmla="*/ 412750 w 2216150"/>
                  <a:gd name="connsiteY42" fmla="*/ 546100 h 2082800"/>
                  <a:gd name="connsiteX43" fmla="*/ 400050 w 2216150"/>
                  <a:gd name="connsiteY43" fmla="*/ 514350 h 2082800"/>
                  <a:gd name="connsiteX44" fmla="*/ 381000 w 2216150"/>
                  <a:gd name="connsiteY44" fmla="*/ 476250 h 2082800"/>
                  <a:gd name="connsiteX45" fmla="*/ 365125 w 2216150"/>
                  <a:gd name="connsiteY45" fmla="*/ 447675 h 2082800"/>
                  <a:gd name="connsiteX46" fmla="*/ 358775 w 2216150"/>
                  <a:gd name="connsiteY46" fmla="*/ 434975 h 2082800"/>
                  <a:gd name="connsiteX47" fmla="*/ 342900 w 2216150"/>
                  <a:gd name="connsiteY47" fmla="*/ 412750 h 2082800"/>
                  <a:gd name="connsiteX48" fmla="*/ 307975 w 2216150"/>
                  <a:gd name="connsiteY48" fmla="*/ 371475 h 2082800"/>
                  <a:gd name="connsiteX49" fmla="*/ 254000 w 2216150"/>
                  <a:gd name="connsiteY49" fmla="*/ 346075 h 2082800"/>
                  <a:gd name="connsiteX50" fmla="*/ 215900 w 2216150"/>
                  <a:gd name="connsiteY50" fmla="*/ 342900 h 2082800"/>
                  <a:gd name="connsiteX51" fmla="*/ 177800 w 2216150"/>
                  <a:gd name="connsiteY51" fmla="*/ 339725 h 2082800"/>
                  <a:gd name="connsiteX52" fmla="*/ 130175 w 2216150"/>
                  <a:gd name="connsiteY52" fmla="*/ 339725 h 2082800"/>
                  <a:gd name="connsiteX53" fmla="*/ 104775 w 2216150"/>
                  <a:gd name="connsiteY53" fmla="*/ 346075 h 2082800"/>
                  <a:gd name="connsiteX54" fmla="*/ 0 w 2216150"/>
                  <a:gd name="connsiteY54" fmla="*/ 406400 h 2082800"/>
                  <a:gd name="connsiteX0" fmla="*/ 0 w 2216150"/>
                  <a:gd name="connsiteY0" fmla="*/ 411774 h 2088174"/>
                  <a:gd name="connsiteX1" fmla="*/ 6350 w 2216150"/>
                  <a:gd name="connsiteY1" fmla="*/ 2088174 h 2088174"/>
                  <a:gd name="connsiteX2" fmla="*/ 2212975 w 2216150"/>
                  <a:gd name="connsiteY2" fmla="*/ 2088174 h 2088174"/>
                  <a:gd name="connsiteX3" fmla="*/ 2216150 w 2216150"/>
                  <a:gd name="connsiteY3" fmla="*/ 5374 h 2088174"/>
                  <a:gd name="connsiteX4" fmla="*/ 2150175 w 2216150"/>
                  <a:gd name="connsiteY4" fmla="*/ 0 h 2088174"/>
                  <a:gd name="connsiteX5" fmla="*/ 2087328 w 2216150"/>
                  <a:gd name="connsiteY5" fmla="*/ 10847 h 2088174"/>
                  <a:gd name="connsiteX6" fmla="*/ 2010473 w 2216150"/>
                  <a:gd name="connsiteY6" fmla="*/ 41150 h 2088174"/>
                  <a:gd name="connsiteX7" fmla="*/ 1936189 w 2216150"/>
                  <a:gd name="connsiteY7" fmla="*/ 78905 h 2088174"/>
                  <a:gd name="connsiteX8" fmla="*/ 1858165 w 2216150"/>
                  <a:gd name="connsiteY8" fmla="*/ 130682 h 2088174"/>
                  <a:gd name="connsiteX9" fmla="*/ 1773748 w 2216150"/>
                  <a:gd name="connsiteY9" fmla="*/ 219989 h 2088174"/>
                  <a:gd name="connsiteX10" fmla="*/ 1695117 w 2216150"/>
                  <a:gd name="connsiteY10" fmla="*/ 281635 h 2088174"/>
                  <a:gd name="connsiteX11" fmla="*/ 1596647 w 2216150"/>
                  <a:gd name="connsiteY11" fmla="*/ 364940 h 2088174"/>
                  <a:gd name="connsiteX12" fmla="*/ 1491780 w 2216150"/>
                  <a:gd name="connsiteY12" fmla="*/ 455286 h 2088174"/>
                  <a:gd name="connsiteX13" fmla="*/ 1353902 w 2216150"/>
                  <a:gd name="connsiteY13" fmla="*/ 567165 h 2088174"/>
                  <a:gd name="connsiteX14" fmla="*/ 1254732 w 2216150"/>
                  <a:gd name="connsiteY14" fmla="*/ 655372 h 2088174"/>
                  <a:gd name="connsiteX15" fmla="*/ 1133475 w 2216150"/>
                  <a:gd name="connsiteY15" fmla="*/ 799124 h 2088174"/>
                  <a:gd name="connsiteX16" fmla="*/ 1047750 w 2216150"/>
                  <a:gd name="connsiteY16" fmla="*/ 868974 h 2088174"/>
                  <a:gd name="connsiteX17" fmla="*/ 990600 w 2216150"/>
                  <a:gd name="connsiteY17" fmla="*/ 907074 h 2088174"/>
                  <a:gd name="connsiteX18" fmla="*/ 962025 w 2216150"/>
                  <a:gd name="connsiteY18" fmla="*/ 922949 h 2088174"/>
                  <a:gd name="connsiteX19" fmla="*/ 923925 w 2216150"/>
                  <a:gd name="connsiteY19" fmla="*/ 945174 h 2088174"/>
                  <a:gd name="connsiteX20" fmla="*/ 898525 w 2216150"/>
                  <a:gd name="connsiteY20" fmla="*/ 957874 h 2088174"/>
                  <a:gd name="connsiteX21" fmla="*/ 889000 w 2216150"/>
                  <a:gd name="connsiteY21" fmla="*/ 961049 h 2088174"/>
                  <a:gd name="connsiteX22" fmla="*/ 882650 w 2216150"/>
                  <a:gd name="connsiteY22" fmla="*/ 964224 h 2088174"/>
                  <a:gd name="connsiteX23" fmla="*/ 857250 w 2216150"/>
                  <a:gd name="connsiteY23" fmla="*/ 976924 h 2088174"/>
                  <a:gd name="connsiteX24" fmla="*/ 831850 w 2216150"/>
                  <a:gd name="connsiteY24" fmla="*/ 986449 h 2088174"/>
                  <a:gd name="connsiteX25" fmla="*/ 800100 w 2216150"/>
                  <a:gd name="connsiteY25" fmla="*/ 995974 h 2088174"/>
                  <a:gd name="connsiteX26" fmla="*/ 768350 w 2216150"/>
                  <a:gd name="connsiteY26" fmla="*/ 999149 h 2088174"/>
                  <a:gd name="connsiteX27" fmla="*/ 739775 w 2216150"/>
                  <a:gd name="connsiteY27" fmla="*/ 999149 h 2088174"/>
                  <a:gd name="connsiteX28" fmla="*/ 708025 w 2216150"/>
                  <a:gd name="connsiteY28" fmla="*/ 992799 h 2088174"/>
                  <a:gd name="connsiteX29" fmla="*/ 650875 w 2216150"/>
                  <a:gd name="connsiteY29" fmla="*/ 973749 h 2088174"/>
                  <a:gd name="connsiteX30" fmla="*/ 619125 w 2216150"/>
                  <a:gd name="connsiteY30" fmla="*/ 951524 h 2088174"/>
                  <a:gd name="connsiteX31" fmla="*/ 606425 w 2216150"/>
                  <a:gd name="connsiteY31" fmla="*/ 945174 h 2088174"/>
                  <a:gd name="connsiteX32" fmla="*/ 590550 w 2216150"/>
                  <a:gd name="connsiteY32" fmla="*/ 932474 h 2088174"/>
                  <a:gd name="connsiteX33" fmla="*/ 571500 w 2216150"/>
                  <a:gd name="connsiteY33" fmla="*/ 910249 h 2088174"/>
                  <a:gd name="connsiteX34" fmla="*/ 558800 w 2216150"/>
                  <a:gd name="connsiteY34" fmla="*/ 884849 h 2088174"/>
                  <a:gd name="connsiteX35" fmla="*/ 536575 w 2216150"/>
                  <a:gd name="connsiteY35" fmla="*/ 843574 h 2088174"/>
                  <a:gd name="connsiteX36" fmla="*/ 520700 w 2216150"/>
                  <a:gd name="connsiteY36" fmla="*/ 799124 h 2088174"/>
                  <a:gd name="connsiteX37" fmla="*/ 498475 w 2216150"/>
                  <a:gd name="connsiteY37" fmla="*/ 757849 h 2088174"/>
                  <a:gd name="connsiteX38" fmla="*/ 463550 w 2216150"/>
                  <a:gd name="connsiteY38" fmla="*/ 678474 h 2088174"/>
                  <a:gd name="connsiteX39" fmla="*/ 444500 w 2216150"/>
                  <a:gd name="connsiteY39" fmla="*/ 624499 h 2088174"/>
                  <a:gd name="connsiteX40" fmla="*/ 431800 w 2216150"/>
                  <a:gd name="connsiteY40" fmla="*/ 595924 h 2088174"/>
                  <a:gd name="connsiteX41" fmla="*/ 422275 w 2216150"/>
                  <a:gd name="connsiteY41" fmla="*/ 580049 h 2088174"/>
                  <a:gd name="connsiteX42" fmla="*/ 412750 w 2216150"/>
                  <a:gd name="connsiteY42" fmla="*/ 551474 h 2088174"/>
                  <a:gd name="connsiteX43" fmla="*/ 400050 w 2216150"/>
                  <a:gd name="connsiteY43" fmla="*/ 519724 h 2088174"/>
                  <a:gd name="connsiteX44" fmla="*/ 381000 w 2216150"/>
                  <a:gd name="connsiteY44" fmla="*/ 481624 h 2088174"/>
                  <a:gd name="connsiteX45" fmla="*/ 365125 w 2216150"/>
                  <a:gd name="connsiteY45" fmla="*/ 453049 h 2088174"/>
                  <a:gd name="connsiteX46" fmla="*/ 358775 w 2216150"/>
                  <a:gd name="connsiteY46" fmla="*/ 440349 h 2088174"/>
                  <a:gd name="connsiteX47" fmla="*/ 342900 w 2216150"/>
                  <a:gd name="connsiteY47" fmla="*/ 418124 h 2088174"/>
                  <a:gd name="connsiteX48" fmla="*/ 307975 w 2216150"/>
                  <a:gd name="connsiteY48" fmla="*/ 376849 h 2088174"/>
                  <a:gd name="connsiteX49" fmla="*/ 254000 w 2216150"/>
                  <a:gd name="connsiteY49" fmla="*/ 351449 h 2088174"/>
                  <a:gd name="connsiteX50" fmla="*/ 215900 w 2216150"/>
                  <a:gd name="connsiteY50" fmla="*/ 348274 h 2088174"/>
                  <a:gd name="connsiteX51" fmla="*/ 177800 w 2216150"/>
                  <a:gd name="connsiteY51" fmla="*/ 345099 h 2088174"/>
                  <a:gd name="connsiteX52" fmla="*/ 130175 w 2216150"/>
                  <a:gd name="connsiteY52" fmla="*/ 345099 h 2088174"/>
                  <a:gd name="connsiteX53" fmla="*/ 104775 w 2216150"/>
                  <a:gd name="connsiteY53" fmla="*/ 351449 h 2088174"/>
                  <a:gd name="connsiteX54" fmla="*/ 0 w 2216150"/>
                  <a:gd name="connsiteY54" fmla="*/ 411774 h 2088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216150" h="2088174">
                    <a:moveTo>
                      <a:pt x="0" y="411774"/>
                    </a:moveTo>
                    <a:cubicBezTo>
                      <a:pt x="2117" y="970574"/>
                      <a:pt x="4233" y="1529374"/>
                      <a:pt x="6350" y="2088174"/>
                    </a:cubicBezTo>
                    <a:lnTo>
                      <a:pt x="2212975" y="2088174"/>
                    </a:lnTo>
                    <a:cubicBezTo>
                      <a:pt x="2214033" y="1393907"/>
                      <a:pt x="2215092" y="699641"/>
                      <a:pt x="2216150" y="5374"/>
                    </a:cubicBezTo>
                    <a:lnTo>
                      <a:pt x="2150175" y="0"/>
                    </a:lnTo>
                    <a:lnTo>
                      <a:pt x="2087328" y="10847"/>
                    </a:lnTo>
                    <a:lnTo>
                      <a:pt x="2010473" y="41150"/>
                    </a:lnTo>
                    <a:lnTo>
                      <a:pt x="1936189" y="78905"/>
                    </a:lnTo>
                    <a:lnTo>
                      <a:pt x="1858165" y="130682"/>
                    </a:lnTo>
                    <a:lnTo>
                      <a:pt x="1773748" y="219989"/>
                    </a:lnTo>
                    <a:lnTo>
                      <a:pt x="1695117" y="281635"/>
                    </a:lnTo>
                    <a:lnTo>
                      <a:pt x="1596647" y="364940"/>
                    </a:lnTo>
                    <a:lnTo>
                      <a:pt x="1491780" y="455286"/>
                    </a:lnTo>
                    <a:lnTo>
                      <a:pt x="1353902" y="567165"/>
                    </a:lnTo>
                    <a:lnTo>
                      <a:pt x="1254732" y="655372"/>
                    </a:lnTo>
                    <a:lnTo>
                      <a:pt x="1133475" y="799124"/>
                    </a:lnTo>
                    <a:lnTo>
                      <a:pt x="1047750" y="868974"/>
                    </a:lnTo>
                    <a:lnTo>
                      <a:pt x="990600" y="907074"/>
                    </a:lnTo>
                    <a:cubicBezTo>
                      <a:pt x="963861" y="920443"/>
                      <a:pt x="971893" y="913081"/>
                      <a:pt x="962025" y="922949"/>
                    </a:cubicBezTo>
                    <a:lnTo>
                      <a:pt x="923925" y="945174"/>
                    </a:lnTo>
                    <a:cubicBezTo>
                      <a:pt x="915458" y="949407"/>
                      <a:pt x="907143" y="953957"/>
                      <a:pt x="898525" y="957874"/>
                    </a:cubicBezTo>
                    <a:cubicBezTo>
                      <a:pt x="895478" y="959259"/>
                      <a:pt x="892107" y="959806"/>
                      <a:pt x="889000" y="961049"/>
                    </a:cubicBezTo>
                    <a:cubicBezTo>
                      <a:pt x="886803" y="961928"/>
                      <a:pt x="884767" y="963166"/>
                      <a:pt x="882650" y="964224"/>
                    </a:cubicBezTo>
                    <a:lnTo>
                      <a:pt x="857250" y="976924"/>
                    </a:lnTo>
                    <a:lnTo>
                      <a:pt x="831850" y="986449"/>
                    </a:lnTo>
                    <a:lnTo>
                      <a:pt x="800100" y="995974"/>
                    </a:lnTo>
                    <a:lnTo>
                      <a:pt x="768350" y="999149"/>
                    </a:lnTo>
                    <a:lnTo>
                      <a:pt x="739775" y="999149"/>
                    </a:lnTo>
                    <a:lnTo>
                      <a:pt x="708025" y="992799"/>
                    </a:lnTo>
                    <a:lnTo>
                      <a:pt x="650875" y="973749"/>
                    </a:lnTo>
                    <a:cubicBezTo>
                      <a:pt x="640292" y="966341"/>
                      <a:pt x="631381" y="955609"/>
                      <a:pt x="619125" y="951524"/>
                    </a:cubicBezTo>
                    <a:cubicBezTo>
                      <a:pt x="608180" y="947876"/>
                      <a:pt x="611967" y="950716"/>
                      <a:pt x="606425" y="945174"/>
                    </a:cubicBezTo>
                    <a:lnTo>
                      <a:pt x="590550" y="932474"/>
                    </a:lnTo>
                    <a:cubicBezTo>
                      <a:pt x="574060" y="909388"/>
                      <a:pt x="583779" y="910249"/>
                      <a:pt x="571500" y="910249"/>
                    </a:cubicBezTo>
                    <a:lnTo>
                      <a:pt x="558800" y="884849"/>
                    </a:lnTo>
                    <a:lnTo>
                      <a:pt x="536575" y="843574"/>
                    </a:lnTo>
                    <a:lnTo>
                      <a:pt x="520700" y="799124"/>
                    </a:lnTo>
                    <a:lnTo>
                      <a:pt x="498475" y="757849"/>
                    </a:lnTo>
                    <a:lnTo>
                      <a:pt x="463550" y="678474"/>
                    </a:lnTo>
                    <a:lnTo>
                      <a:pt x="444500" y="624499"/>
                    </a:lnTo>
                    <a:cubicBezTo>
                      <a:pt x="440267" y="614974"/>
                      <a:pt x="436168" y="605388"/>
                      <a:pt x="431800" y="595924"/>
                    </a:cubicBezTo>
                    <a:cubicBezTo>
                      <a:pt x="425783" y="582888"/>
                      <a:pt x="428480" y="586254"/>
                      <a:pt x="422275" y="580049"/>
                    </a:cubicBezTo>
                    <a:lnTo>
                      <a:pt x="412750" y="551474"/>
                    </a:lnTo>
                    <a:cubicBezTo>
                      <a:pt x="402394" y="523858"/>
                      <a:pt x="407269" y="534162"/>
                      <a:pt x="400050" y="519724"/>
                    </a:cubicBezTo>
                    <a:lnTo>
                      <a:pt x="381000" y="481624"/>
                    </a:lnTo>
                    <a:cubicBezTo>
                      <a:pt x="375708" y="472099"/>
                      <a:pt x="370615" y="462461"/>
                      <a:pt x="365125" y="453049"/>
                    </a:cubicBezTo>
                    <a:cubicBezTo>
                      <a:pt x="358188" y="441157"/>
                      <a:pt x="358775" y="447752"/>
                      <a:pt x="358775" y="440349"/>
                    </a:cubicBezTo>
                    <a:lnTo>
                      <a:pt x="342900" y="418124"/>
                    </a:lnTo>
                    <a:lnTo>
                      <a:pt x="307975" y="376849"/>
                    </a:lnTo>
                    <a:lnTo>
                      <a:pt x="254000" y="351449"/>
                    </a:lnTo>
                    <a:cubicBezTo>
                      <a:pt x="220144" y="348063"/>
                      <a:pt x="232886" y="348274"/>
                      <a:pt x="215900" y="348274"/>
                    </a:cubicBezTo>
                    <a:lnTo>
                      <a:pt x="177800" y="345099"/>
                    </a:lnTo>
                    <a:lnTo>
                      <a:pt x="130175" y="345099"/>
                    </a:lnTo>
                    <a:lnTo>
                      <a:pt x="104775" y="351449"/>
                    </a:lnTo>
                    <a:lnTo>
                      <a:pt x="0" y="411774"/>
                    </a:lnTo>
                    <a:close/>
                  </a:path>
                </a:pathLst>
              </a:custGeom>
              <a:gradFill>
                <a:gsLst>
                  <a:gs pos="89000">
                    <a:srgbClr val="77EE00"/>
                  </a:gs>
                  <a:gs pos="23000">
                    <a:srgbClr val="5DBA00">
                      <a:lumMod val="40000"/>
                      <a:lumOff val="60000"/>
                    </a:srgbClr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21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kern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CCCAE30-DCF2-4138-B3C5-DEA2FC713A19}"/>
                  </a:ext>
                </a:extLst>
              </p:cNvPr>
              <p:cNvSpPr/>
              <p:nvPr/>
            </p:nvSpPr>
            <p:spPr>
              <a:xfrm>
                <a:off x="5494574" y="3446998"/>
                <a:ext cx="1936750" cy="1681673"/>
              </a:xfrm>
              <a:custGeom>
                <a:avLst/>
                <a:gdLst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438150 w 1936750"/>
                  <a:gd name="connsiteY12" fmla="*/ 914400 h 1647825"/>
                  <a:gd name="connsiteX13" fmla="*/ 349250 w 1936750"/>
                  <a:gd name="connsiteY13" fmla="*/ 949325 h 1647825"/>
                  <a:gd name="connsiteX14" fmla="*/ 282575 w 1936750"/>
                  <a:gd name="connsiteY14" fmla="*/ 962025 h 1647825"/>
                  <a:gd name="connsiteX15" fmla="*/ 250825 w 1936750"/>
                  <a:gd name="connsiteY15" fmla="*/ 971550 h 1647825"/>
                  <a:gd name="connsiteX16" fmla="*/ 206375 w 1936750"/>
                  <a:gd name="connsiteY16" fmla="*/ 990600 h 1647825"/>
                  <a:gd name="connsiteX17" fmla="*/ 171450 w 1936750"/>
                  <a:gd name="connsiteY17" fmla="*/ 996950 h 1647825"/>
                  <a:gd name="connsiteX18" fmla="*/ 101600 w 1936750"/>
                  <a:gd name="connsiteY18" fmla="*/ 1025525 h 1647825"/>
                  <a:gd name="connsiteX19" fmla="*/ 95250 w 1936750"/>
                  <a:gd name="connsiteY19" fmla="*/ 1025525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438150 w 1936750"/>
                  <a:gd name="connsiteY12" fmla="*/ 914400 h 1647825"/>
                  <a:gd name="connsiteX13" fmla="*/ 349250 w 1936750"/>
                  <a:gd name="connsiteY13" fmla="*/ 949325 h 1647825"/>
                  <a:gd name="connsiteX14" fmla="*/ 282575 w 1936750"/>
                  <a:gd name="connsiteY14" fmla="*/ 962025 h 1647825"/>
                  <a:gd name="connsiteX15" fmla="*/ 250825 w 1936750"/>
                  <a:gd name="connsiteY15" fmla="*/ 971550 h 1647825"/>
                  <a:gd name="connsiteX16" fmla="*/ 206375 w 1936750"/>
                  <a:gd name="connsiteY16" fmla="*/ 990600 h 1647825"/>
                  <a:gd name="connsiteX17" fmla="*/ 171450 w 1936750"/>
                  <a:gd name="connsiteY17" fmla="*/ 996950 h 1647825"/>
                  <a:gd name="connsiteX18" fmla="*/ 101600 w 1936750"/>
                  <a:gd name="connsiteY18" fmla="*/ 1025525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438150 w 1936750"/>
                  <a:gd name="connsiteY12" fmla="*/ 914400 h 1647825"/>
                  <a:gd name="connsiteX13" fmla="*/ 349250 w 1936750"/>
                  <a:gd name="connsiteY13" fmla="*/ 949325 h 1647825"/>
                  <a:gd name="connsiteX14" fmla="*/ 282575 w 1936750"/>
                  <a:gd name="connsiteY14" fmla="*/ 962025 h 1647825"/>
                  <a:gd name="connsiteX15" fmla="*/ 250825 w 1936750"/>
                  <a:gd name="connsiteY15" fmla="*/ 971550 h 1647825"/>
                  <a:gd name="connsiteX16" fmla="*/ 206375 w 1936750"/>
                  <a:gd name="connsiteY16" fmla="*/ 990600 h 1647825"/>
                  <a:gd name="connsiteX17" fmla="*/ 173657 w 1936750"/>
                  <a:gd name="connsiteY17" fmla="*/ 965830 h 1647825"/>
                  <a:gd name="connsiteX18" fmla="*/ 101600 w 1936750"/>
                  <a:gd name="connsiteY18" fmla="*/ 1025525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438150 w 1936750"/>
                  <a:gd name="connsiteY12" fmla="*/ 914400 h 1647825"/>
                  <a:gd name="connsiteX13" fmla="*/ 349250 w 1936750"/>
                  <a:gd name="connsiteY13" fmla="*/ 949325 h 1647825"/>
                  <a:gd name="connsiteX14" fmla="*/ 282575 w 1936750"/>
                  <a:gd name="connsiteY14" fmla="*/ 962025 h 1647825"/>
                  <a:gd name="connsiteX15" fmla="*/ 250825 w 1936750"/>
                  <a:gd name="connsiteY15" fmla="*/ 971550 h 1647825"/>
                  <a:gd name="connsiteX16" fmla="*/ 206375 w 1936750"/>
                  <a:gd name="connsiteY16" fmla="*/ 990600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438150 w 1936750"/>
                  <a:gd name="connsiteY12" fmla="*/ 914400 h 1647825"/>
                  <a:gd name="connsiteX13" fmla="*/ 349250 w 1936750"/>
                  <a:gd name="connsiteY13" fmla="*/ 949325 h 1647825"/>
                  <a:gd name="connsiteX14" fmla="*/ 282575 w 1936750"/>
                  <a:gd name="connsiteY14" fmla="*/ 962025 h 1647825"/>
                  <a:gd name="connsiteX15" fmla="*/ 250825 w 1936750"/>
                  <a:gd name="connsiteY15" fmla="*/ 971550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438150 w 1936750"/>
                  <a:gd name="connsiteY12" fmla="*/ 914400 h 1647825"/>
                  <a:gd name="connsiteX13" fmla="*/ 349250 w 1936750"/>
                  <a:gd name="connsiteY13" fmla="*/ 949325 h 1647825"/>
                  <a:gd name="connsiteX14" fmla="*/ 282575 w 1936750"/>
                  <a:gd name="connsiteY14" fmla="*/ 962025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438150 w 1936750"/>
                  <a:gd name="connsiteY12" fmla="*/ 914400 h 1647825"/>
                  <a:gd name="connsiteX13" fmla="*/ 349250 w 1936750"/>
                  <a:gd name="connsiteY13" fmla="*/ 949325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438150 w 1936750"/>
                  <a:gd name="connsiteY12" fmla="*/ 914400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501650 w 1936750"/>
                  <a:gd name="connsiteY11" fmla="*/ 889000 h 1647825"/>
                  <a:gd name="connsiteX12" fmla="*/ 579403 w 1936750"/>
                  <a:gd name="connsiteY12" fmla="*/ 823869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755650 w 1936750"/>
                  <a:gd name="connsiteY10" fmla="*/ 787400 h 1647825"/>
                  <a:gd name="connsiteX11" fmla="*/ 653938 w 1936750"/>
                  <a:gd name="connsiteY11" fmla="*/ 784324 h 1647825"/>
                  <a:gd name="connsiteX12" fmla="*/ 579403 w 1936750"/>
                  <a:gd name="connsiteY12" fmla="*/ 823869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984250 w 1936750"/>
                  <a:gd name="connsiteY9" fmla="*/ 695325 h 1647825"/>
                  <a:gd name="connsiteX10" fmla="*/ 824070 w 1936750"/>
                  <a:gd name="connsiteY10" fmla="*/ 744964 h 1647825"/>
                  <a:gd name="connsiteX11" fmla="*/ 653938 w 1936750"/>
                  <a:gd name="connsiteY11" fmla="*/ 784324 h 1647825"/>
                  <a:gd name="connsiteX12" fmla="*/ 579403 w 1936750"/>
                  <a:gd name="connsiteY12" fmla="*/ 823869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168400 w 1936750"/>
                  <a:gd name="connsiteY8" fmla="*/ 612775 h 1647825"/>
                  <a:gd name="connsiteX9" fmla="*/ 1068118 w 1936750"/>
                  <a:gd name="connsiteY9" fmla="*/ 607623 h 1647825"/>
                  <a:gd name="connsiteX10" fmla="*/ 824070 w 1936750"/>
                  <a:gd name="connsiteY10" fmla="*/ 744964 h 1647825"/>
                  <a:gd name="connsiteX11" fmla="*/ 653938 w 1936750"/>
                  <a:gd name="connsiteY11" fmla="*/ 784324 h 1647825"/>
                  <a:gd name="connsiteX12" fmla="*/ 579403 w 1936750"/>
                  <a:gd name="connsiteY12" fmla="*/ 823869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20800 w 1936750"/>
                  <a:gd name="connsiteY7" fmla="*/ 520700 h 1647825"/>
                  <a:gd name="connsiteX8" fmla="*/ 1239026 w 1936750"/>
                  <a:gd name="connsiteY8" fmla="*/ 530731 h 1647825"/>
                  <a:gd name="connsiteX9" fmla="*/ 1068118 w 1936750"/>
                  <a:gd name="connsiteY9" fmla="*/ 607623 h 1647825"/>
                  <a:gd name="connsiteX10" fmla="*/ 824070 w 1936750"/>
                  <a:gd name="connsiteY10" fmla="*/ 744964 h 1647825"/>
                  <a:gd name="connsiteX11" fmla="*/ 653938 w 1936750"/>
                  <a:gd name="connsiteY11" fmla="*/ 784324 h 1647825"/>
                  <a:gd name="connsiteX12" fmla="*/ 579403 w 1936750"/>
                  <a:gd name="connsiteY12" fmla="*/ 823869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24000 w 1936750"/>
                  <a:gd name="connsiteY6" fmla="*/ 365125 h 1647825"/>
                  <a:gd name="connsiteX7" fmla="*/ 1375977 w 1936750"/>
                  <a:gd name="connsiteY7" fmla="*/ 430170 h 1647825"/>
                  <a:gd name="connsiteX8" fmla="*/ 1239026 w 1936750"/>
                  <a:gd name="connsiteY8" fmla="*/ 530731 h 1647825"/>
                  <a:gd name="connsiteX9" fmla="*/ 1068118 w 1936750"/>
                  <a:gd name="connsiteY9" fmla="*/ 607623 h 1647825"/>
                  <a:gd name="connsiteX10" fmla="*/ 824070 w 1936750"/>
                  <a:gd name="connsiteY10" fmla="*/ 744964 h 1647825"/>
                  <a:gd name="connsiteX11" fmla="*/ 653938 w 1936750"/>
                  <a:gd name="connsiteY11" fmla="*/ 784324 h 1647825"/>
                  <a:gd name="connsiteX12" fmla="*/ 579403 w 1936750"/>
                  <a:gd name="connsiteY12" fmla="*/ 823869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647825 w 1936750"/>
                  <a:gd name="connsiteY5" fmla="*/ 250825 h 1647825"/>
                  <a:gd name="connsiteX6" fmla="*/ 1581384 w 1936750"/>
                  <a:gd name="connsiteY6" fmla="*/ 249132 h 1647825"/>
                  <a:gd name="connsiteX7" fmla="*/ 1375977 w 1936750"/>
                  <a:gd name="connsiteY7" fmla="*/ 430170 h 1647825"/>
                  <a:gd name="connsiteX8" fmla="*/ 1239026 w 1936750"/>
                  <a:gd name="connsiteY8" fmla="*/ 530731 h 1647825"/>
                  <a:gd name="connsiteX9" fmla="*/ 1068118 w 1936750"/>
                  <a:gd name="connsiteY9" fmla="*/ 607623 h 1647825"/>
                  <a:gd name="connsiteX10" fmla="*/ 824070 w 1936750"/>
                  <a:gd name="connsiteY10" fmla="*/ 744964 h 1647825"/>
                  <a:gd name="connsiteX11" fmla="*/ 653938 w 1936750"/>
                  <a:gd name="connsiteY11" fmla="*/ 784324 h 1647825"/>
                  <a:gd name="connsiteX12" fmla="*/ 579403 w 1936750"/>
                  <a:gd name="connsiteY12" fmla="*/ 823869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  <a:gd name="connsiteX0" fmla="*/ 12700 w 1936750"/>
                  <a:gd name="connsiteY0" fmla="*/ 1044575 h 1647825"/>
                  <a:gd name="connsiteX1" fmla="*/ 0 w 1936750"/>
                  <a:gd name="connsiteY1" fmla="*/ 1647825 h 1647825"/>
                  <a:gd name="connsiteX2" fmla="*/ 1936750 w 1936750"/>
                  <a:gd name="connsiteY2" fmla="*/ 1641475 h 1647825"/>
                  <a:gd name="connsiteX3" fmla="*/ 1933575 w 1936750"/>
                  <a:gd name="connsiteY3" fmla="*/ 0 h 1647825"/>
                  <a:gd name="connsiteX4" fmla="*/ 1800225 w 1936750"/>
                  <a:gd name="connsiteY4" fmla="*/ 101600 h 1647825"/>
                  <a:gd name="connsiteX5" fmla="*/ 1703003 w 1936750"/>
                  <a:gd name="connsiteY5" fmla="*/ 151807 h 1647825"/>
                  <a:gd name="connsiteX6" fmla="*/ 1581384 w 1936750"/>
                  <a:gd name="connsiteY6" fmla="*/ 249132 h 1647825"/>
                  <a:gd name="connsiteX7" fmla="*/ 1375977 w 1936750"/>
                  <a:gd name="connsiteY7" fmla="*/ 430170 h 1647825"/>
                  <a:gd name="connsiteX8" fmla="*/ 1239026 w 1936750"/>
                  <a:gd name="connsiteY8" fmla="*/ 530731 h 1647825"/>
                  <a:gd name="connsiteX9" fmla="*/ 1068118 w 1936750"/>
                  <a:gd name="connsiteY9" fmla="*/ 607623 h 1647825"/>
                  <a:gd name="connsiteX10" fmla="*/ 824070 w 1936750"/>
                  <a:gd name="connsiteY10" fmla="*/ 744964 h 1647825"/>
                  <a:gd name="connsiteX11" fmla="*/ 653938 w 1936750"/>
                  <a:gd name="connsiteY11" fmla="*/ 784324 h 1647825"/>
                  <a:gd name="connsiteX12" fmla="*/ 579403 w 1936750"/>
                  <a:gd name="connsiteY12" fmla="*/ 823869 h 1647825"/>
                  <a:gd name="connsiteX13" fmla="*/ 486089 w 1936750"/>
                  <a:gd name="connsiteY13" fmla="*/ 847478 h 1647825"/>
                  <a:gd name="connsiteX14" fmla="*/ 401757 w 1936750"/>
                  <a:gd name="connsiteY14" fmla="*/ 888469 h 1647825"/>
                  <a:gd name="connsiteX15" fmla="*/ 317036 w 1936750"/>
                  <a:gd name="connsiteY15" fmla="*/ 912139 h 1647825"/>
                  <a:gd name="connsiteX16" fmla="*/ 228446 w 1936750"/>
                  <a:gd name="connsiteY16" fmla="*/ 936848 h 1647825"/>
                  <a:gd name="connsiteX17" fmla="*/ 173657 w 1936750"/>
                  <a:gd name="connsiteY17" fmla="*/ 965830 h 1647825"/>
                  <a:gd name="connsiteX18" fmla="*/ 121463 w 1936750"/>
                  <a:gd name="connsiteY18" fmla="*/ 977429 h 1647825"/>
                  <a:gd name="connsiteX19" fmla="*/ 93043 w 1936750"/>
                  <a:gd name="connsiteY19" fmla="*/ 988747 h 1647825"/>
                  <a:gd name="connsiteX20" fmla="*/ 12700 w 1936750"/>
                  <a:gd name="connsiteY20" fmla="*/ 1044575 h 1647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36750" h="1647825">
                    <a:moveTo>
                      <a:pt x="12700" y="1044575"/>
                    </a:moveTo>
                    <a:lnTo>
                      <a:pt x="0" y="1647825"/>
                    </a:lnTo>
                    <a:lnTo>
                      <a:pt x="1936750" y="1641475"/>
                    </a:lnTo>
                    <a:cubicBezTo>
                      <a:pt x="1935692" y="1094317"/>
                      <a:pt x="1934633" y="547158"/>
                      <a:pt x="1933575" y="0"/>
                    </a:cubicBezTo>
                    <a:lnTo>
                      <a:pt x="1800225" y="101600"/>
                    </a:lnTo>
                    <a:lnTo>
                      <a:pt x="1703003" y="151807"/>
                    </a:lnTo>
                    <a:lnTo>
                      <a:pt x="1581384" y="249132"/>
                    </a:lnTo>
                    <a:lnTo>
                      <a:pt x="1375977" y="430170"/>
                    </a:lnTo>
                    <a:lnTo>
                      <a:pt x="1239026" y="530731"/>
                    </a:lnTo>
                    <a:lnTo>
                      <a:pt x="1068118" y="607623"/>
                    </a:lnTo>
                    <a:lnTo>
                      <a:pt x="824070" y="744964"/>
                    </a:lnTo>
                    <a:lnTo>
                      <a:pt x="653938" y="784324"/>
                    </a:lnTo>
                    <a:lnTo>
                      <a:pt x="579403" y="823869"/>
                    </a:lnTo>
                    <a:lnTo>
                      <a:pt x="486089" y="847478"/>
                    </a:lnTo>
                    <a:lnTo>
                      <a:pt x="401757" y="888469"/>
                    </a:lnTo>
                    <a:lnTo>
                      <a:pt x="317036" y="912139"/>
                    </a:lnTo>
                    <a:lnTo>
                      <a:pt x="228446" y="936848"/>
                    </a:lnTo>
                    <a:lnTo>
                      <a:pt x="173657" y="965830"/>
                    </a:lnTo>
                    <a:lnTo>
                      <a:pt x="121463" y="977429"/>
                    </a:lnTo>
                    <a:lnTo>
                      <a:pt x="93043" y="988747"/>
                    </a:lnTo>
                    <a:lnTo>
                      <a:pt x="12700" y="1044575"/>
                    </a:lnTo>
                    <a:close/>
                  </a:path>
                </a:pathLst>
              </a:custGeom>
              <a:gradFill>
                <a:gsLst>
                  <a:gs pos="89000">
                    <a:srgbClr val="5DBA00">
                      <a:lumMod val="40000"/>
                      <a:lumOff val="60000"/>
                    </a:srgbClr>
                  </a:gs>
                  <a:gs pos="11000">
                    <a:srgbClr val="5DBA00">
                      <a:lumMod val="20000"/>
                      <a:lumOff val="80000"/>
                    </a:srgbClr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21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kern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48D0F68B-0885-4CB5-A5A2-3C97B3EAB384}"/>
                  </a:ext>
                </a:extLst>
              </p:cNvPr>
              <p:cNvSpPr/>
              <p:nvPr/>
            </p:nvSpPr>
            <p:spPr>
              <a:xfrm>
                <a:off x="3183732" y="3688297"/>
                <a:ext cx="2366646" cy="1432371"/>
              </a:xfrm>
              <a:custGeom>
                <a:avLst/>
                <a:gdLst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69925 w 1984375"/>
                  <a:gd name="connsiteY10" fmla="*/ 835025 h 1397000"/>
                  <a:gd name="connsiteX11" fmla="*/ 590550 w 1984375"/>
                  <a:gd name="connsiteY11" fmla="*/ 758825 h 1397000"/>
                  <a:gd name="connsiteX12" fmla="*/ 488950 w 1984375"/>
                  <a:gd name="connsiteY12" fmla="*/ 612775 h 1397000"/>
                  <a:gd name="connsiteX13" fmla="*/ 412750 w 1984375"/>
                  <a:gd name="connsiteY13" fmla="*/ 504825 h 1397000"/>
                  <a:gd name="connsiteX14" fmla="*/ 327025 w 1984375"/>
                  <a:gd name="connsiteY14" fmla="*/ 342900 h 1397000"/>
                  <a:gd name="connsiteX15" fmla="*/ 238125 w 1984375"/>
                  <a:gd name="connsiteY15" fmla="*/ 187325 h 1397000"/>
                  <a:gd name="connsiteX16" fmla="*/ 149225 w 1984375"/>
                  <a:gd name="connsiteY16" fmla="*/ 60325 h 1397000"/>
                  <a:gd name="connsiteX17" fmla="*/ 85725 w 1984375"/>
                  <a:gd name="connsiteY17" fmla="*/ 15875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69925 w 1984375"/>
                  <a:gd name="connsiteY10" fmla="*/ 835025 h 1397000"/>
                  <a:gd name="connsiteX11" fmla="*/ 590550 w 1984375"/>
                  <a:gd name="connsiteY11" fmla="*/ 758825 h 1397000"/>
                  <a:gd name="connsiteX12" fmla="*/ 488950 w 1984375"/>
                  <a:gd name="connsiteY12" fmla="*/ 612775 h 1397000"/>
                  <a:gd name="connsiteX13" fmla="*/ 412750 w 1984375"/>
                  <a:gd name="connsiteY13" fmla="*/ 504825 h 1397000"/>
                  <a:gd name="connsiteX14" fmla="*/ 327025 w 1984375"/>
                  <a:gd name="connsiteY14" fmla="*/ 342900 h 1397000"/>
                  <a:gd name="connsiteX15" fmla="*/ 190541 w 1984375"/>
                  <a:gd name="connsiteY15" fmla="*/ 229474 h 1397000"/>
                  <a:gd name="connsiteX16" fmla="*/ 149225 w 1984375"/>
                  <a:gd name="connsiteY16" fmla="*/ 60325 h 1397000"/>
                  <a:gd name="connsiteX17" fmla="*/ 85725 w 1984375"/>
                  <a:gd name="connsiteY17" fmla="*/ 15875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69925 w 1984375"/>
                  <a:gd name="connsiteY10" fmla="*/ 835025 h 1397000"/>
                  <a:gd name="connsiteX11" fmla="*/ 590550 w 1984375"/>
                  <a:gd name="connsiteY11" fmla="*/ 758825 h 1397000"/>
                  <a:gd name="connsiteX12" fmla="*/ 488950 w 1984375"/>
                  <a:gd name="connsiteY12" fmla="*/ 612775 h 1397000"/>
                  <a:gd name="connsiteX13" fmla="*/ 412750 w 1984375"/>
                  <a:gd name="connsiteY13" fmla="*/ 504825 h 1397000"/>
                  <a:gd name="connsiteX14" fmla="*/ 327025 w 1984375"/>
                  <a:gd name="connsiteY14" fmla="*/ 342900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85725 w 1984375"/>
                  <a:gd name="connsiteY17" fmla="*/ 15875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69925 w 1984375"/>
                  <a:gd name="connsiteY10" fmla="*/ 835025 h 1397000"/>
                  <a:gd name="connsiteX11" fmla="*/ 590550 w 1984375"/>
                  <a:gd name="connsiteY11" fmla="*/ 758825 h 1397000"/>
                  <a:gd name="connsiteX12" fmla="*/ 488950 w 1984375"/>
                  <a:gd name="connsiteY12" fmla="*/ 612775 h 1397000"/>
                  <a:gd name="connsiteX13" fmla="*/ 412750 w 1984375"/>
                  <a:gd name="connsiteY13" fmla="*/ 504825 h 1397000"/>
                  <a:gd name="connsiteX14" fmla="*/ 327025 w 1984375"/>
                  <a:gd name="connsiteY14" fmla="*/ 342900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68596 w 1984375"/>
                  <a:gd name="connsiteY17" fmla="*/ 63643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69925 w 1984375"/>
                  <a:gd name="connsiteY10" fmla="*/ 835025 h 1397000"/>
                  <a:gd name="connsiteX11" fmla="*/ 590550 w 1984375"/>
                  <a:gd name="connsiteY11" fmla="*/ 758825 h 1397000"/>
                  <a:gd name="connsiteX12" fmla="*/ 488950 w 1984375"/>
                  <a:gd name="connsiteY12" fmla="*/ 612775 h 1397000"/>
                  <a:gd name="connsiteX13" fmla="*/ 412750 w 1984375"/>
                  <a:gd name="connsiteY13" fmla="*/ 504825 h 1397000"/>
                  <a:gd name="connsiteX14" fmla="*/ 287055 w 1984375"/>
                  <a:gd name="connsiteY14" fmla="*/ 430008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68596 w 1984375"/>
                  <a:gd name="connsiteY17" fmla="*/ 63643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69925 w 1984375"/>
                  <a:gd name="connsiteY10" fmla="*/ 835025 h 1397000"/>
                  <a:gd name="connsiteX11" fmla="*/ 590550 w 1984375"/>
                  <a:gd name="connsiteY11" fmla="*/ 758825 h 1397000"/>
                  <a:gd name="connsiteX12" fmla="*/ 488950 w 1984375"/>
                  <a:gd name="connsiteY12" fmla="*/ 612775 h 1397000"/>
                  <a:gd name="connsiteX13" fmla="*/ 384200 w 1984375"/>
                  <a:gd name="connsiteY13" fmla="*/ 580692 h 1397000"/>
                  <a:gd name="connsiteX14" fmla="*/ 287055 w 1984375"/>
                  <a:gd name="connsiteY14" fmla="*/ 430008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68596 w 1984375"/>
                  <a:gd name="connsiteY17" fmla="*/ 63643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69925 w 1984375"/>
                  <a:gd name="connsiteY10" fmla="*/ 835025 h 1397000"/>
                  <a:gd name="connsiteX11" fmla="*/ 590550 w 1984375"/>
                  <a:gd name="connsiteY11" fmla="*/ 758825 h 1397000"/>
                  <a:gd name="connsiteX12" fmla="*/ 471821 w 1984375"/>
                  <a:gd name="connsiteY12" fmla="*/ 727982 h 1397000"/>
                  <a:gd name="connsiteX13" fmla="*/ 384200 w 1984375"/>
                  <a:gd name="connsiteY13" fmla="*/ 580692 h 1397000"/>
                  <a:gd name="connsiteX14" fmla="*/ 287055 w 1984375"/>
                  <a:gd name="connsiteY14" fmla="*/ 430008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68596 w 1984375"/>
                  <a:gd name="connsiteY17" fmla="*/ 63643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69925 w 1984375"/>
                  <a:gd name="connsiteY10" fmla="*/ 835025 h 1397000"/>
                  <a:gd name="connsiteX11" fmla="*/ 584841 w 1984375"/>
                  <a:gd name="connsiteY11" fmla="*/ 857172 h 1397000"/>
                  <a:gd name="connsiteX12" fmla="*/ 471821 w 1984375"/>
                  <a:gd name="connsiteY12" fmla="*/ 727982 h 1397000"/>
                  <a:gd name="connsiteX13" fmla="*/ 384200 w 1984375"/>
                  <a:gd name="connsiteY13" fmla="*/ 580692 h 1397000"/>
                  <a:gd name="connsiteX14" fmla="*/ 287055 w 1984375"/>
                  <a:gd name="connsiteY14" fmla="*/ 430008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68596 w 1984375"/>
                  <a:gd name="connsiteY17" fmla="*/ 63643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22325 w 1984375"/>
                  <a:gd name="connsiteY9" fmla="*/ 942975 h 1397000"/>
                  <a:gd name="connsiteX10" fmla="*/ 685152 w 1984375"/>
                  <a:gd name="connsiteY10" fmla="*/ 927752 h 1397000"/>
                  <a:gd name="connsiteX11" fmla="*/ 584841 w 1984375"/>
                  <a:gd name="connsiteY11" fmla="*/ 857172 h 1397000"/>
                  <a:gd name="connsiteX12" fmla="*/ 471821 w 1984375"/>
                  <a:gd name="connsiteY12" fmla="*/ 727982 h 1397000"/>
                  <a:gd name="connsiteX13" fmla="*/ 384200 w 1984375"/>
                  <a:gd name="connsiteY13" fmla="*/ 580692 h 1397000"/>
                  <a:gd name="connsiteX14" fmla="*/ 287055 w 1984375"/>
                  <a:gd name="connsiteY14" fmla="*/ 430008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68596 w 1984375"/>
                  <a:gd name="connsiteY17" fmla="*/ 63643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1550 w 1984375"/>
                  <a:gd name="connsiteY8" fmla="*/ 981075 h 1397000"/>
                  <a:gd name="connsiteX9" fmla="*/ 839455 w 1984375"/>
                  <a:gd name="connsiteY9" fmla="*/ 990743 h 1397000"/>
                  <a:gd name="connsiteX10" fmla="*/ 685152 w 1984375"/>
                  <a:gd name="connsiteY10" fmla="*/ 927752 h 1397000"/>
                  <a:gd name="connsiteX11" fmla="*/ 584841 w 1984375"/>
                  <a:gd name="connsiteY11" fmla="*/ 857172 h 1397000"/>
                  <a:gd name="connsiteX12" fmla="*/ 471821 w 1984375"/>
                  <a:gd name="connsiteY12" fmla="*/ 727982 h 1397000"/>
                  <a:gd name="connsiteX13" fmla="*/ 384200 w 1984375"/>
                  <a:gd name="connsiteY13" fmla="*/ 580692 h 1397000"/>
                  <a:gd name="connsiteX14" fmla="*/ 287055 w 1984375"/>
                  <a:gd name="connsiteY14" fmla="*/ 430008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68596 w 1984375"/>
                  <a:gd name="connsiteY17" fmla="*/ 63643 h 1397000"/>
                  <a:gd name="connsiteX18" fmla="*/ 0 w 1984375"/>
                  <a:gd name="connsiteY18" fmla="*/ 0 h 1397000"/>
                  <a:gd name="connsiteX0" fmla="*/ 0 w 1984375"/>
                  <a:gd name="connsiteY0" fmla="*/ 0 h 1397000"/>
                  <a:gd name="connsiteX1" fmla="*/ 0 w 1984375"/>
                  <a:gd name="connsiteY1" fmla="*/ 1393825 h 1397000"/>
                  <a:gd name="connsiteX2" fmla="*/ 1971675 w 1984375"/>
                  <a:gd name="connsiteY2" fmla="*/ 1397000 h 1397000"/>
                  <a:gd name="connsiteX3" fmla="*/ 1984375 w 1984375"/>
                  <a:gd name="connsiteY3" fmla="*/ 787400 h 1397000"/>
                  <a:gd name="connsiteX4" fmla="*/ 1657350 w 1984375"/>
                  <a:gd name="connsiteY4" fmla="*/ 892175 h 1397000"/>
                  <a:gd name="connsiteX5" fmla="*/ 1447800 w 1984375"/>
                  <a:gd name="connsiteY5" fmla="*/ 927100 h 1397000"/>
                  <a:gd name="connsiteX6" fmla="*/ 1276350 w 1984375"/>
                  <a:gd name="connsiteY6" fmla="*/ 958850 h 1397000"/>
                  <a:gd name="connsiteX7" fmla="*/ 1104900 w 1984375"/>
                  <a:gd name="connsiteY7" fmla="*/ 981075 h 1397000"/>
                  <a:gd name="connsiteX8" fmla="*/ 979163 w 1984375"/>
                  <a:gd name="connsiteY8" fmla="*/ 1009175 h 1397000"/>
                  <a:gd name="connsiteX9" fmla="*/ 839455 w 1984375"/>
                  <a:gd name="connsiteY9" fmla="*/ 990743 h 1397000"/>
                  <a:gd name="connsiteX10" fmla="*/ 685152 w 1984375"/>
                  <a:gd name="connsiteY10" fmla="*/ 927752 h 1397000"/>
                  <a:gd name="connsiteX11" fmla="*/ 584841 w 1984375"/>
                  <a:gd name="connsiteY11" fmla="*/ 857172 h 1397000"/>
                  <a:gd name="connsiteX12" fmla="*/ 471821 w 1984375"/>
                  <a:gd name="connsiteY12" fmla="*/ 727982 h 1397000"/>
                  <a:gd name="connsiteX13" fmla="*/ 384200 w 1984375"/>
                  <a:gd name="connsiteY13" fmla="*/ 580692 h 1397000"/>
                  <a:gd name="connsiteX14" fmla="*/ 287055 w 1984375"/>
                  <a:gd name="connsiteY14" fmla="*/ 430008 h 1397000"/>
                  <a:gd name="connsiteX15" fmla="*/ 190541 w 1984375"/>
                  <a:gd name="connsiteY15" fmla="*/ 229474 h 1397000"/>
                  <a:gd name="connsiteX16" fmla="*/ 114965 w 1984375"/>
                  <a:gd name="connsiteY16" fmla="*/ 110903 h 1397000"/>
                  <a:gd name="connsiteX17" fmla="*/ 68596 w 1984375"/>
                  <a:gd name="connsiteY17" fmla="*/ 63643 h 1397000"/>
                  <a:gd name="connsiteX18" fmla="*/ 0 w 1984375"/>
                  <a:gd name="connsiteY18" fmla="*/ 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84375" h="1397000">
                    <a:moveTo>
                      <a:pt x="0" y="0"/>
                    </a:moveTo>
                    <a:lnTo>
                      <a:pt x="0" y="1393825"/>
                    </a:lnTo>
                    <a:lnTo>
                      <a:pt x="1971675" y="1397000"/>
                    </a:lnTo>
                    <a:lnTo>
                      <a:pt x="1984375" y="787400"/>
                    </a:lnTo>
                    <a:lnTo>
                      <a:pt x="1657350" y="892175"/>
                    </a:lnTo>
                    <a:lnTo>
                      <a:pt x="1447800" y="927100"/>
                    </a:lnTo>
                    <a:lnTo>
                      <a:pt x="1276350" y="958850"/>
                    </a:lnTo>
                    <a:lnTo>
                      <a:pt x="1104900" y="981075"/>
                    </a:lnTo>
                    <a:lnTo>
                      <a:pt x="979163" y="1009175"/>
                    </a:lnTo>
                    <a:lnTo>
                      <a:pt x="839455" y="990743"/>
                    </a:lnTo>
                    <a:lnTo>
                      <a:pt x="685152" y="927752"/>
                    </a:lnTo>
                    <a:lnTo>
                      <a:pt x="584841" y="857172"/>
                    </a:lnTo>
                    <a:lnTo>
                      <a:pt x="471821" y="727982"/>
                    </a:lnTo>
                    <a:lnTo>
                      <a:pt x="384200" y="580692"/>
                    </a:lnTo>
                    <a:lnTo>
                      <a:pt x="287055" y="430008"/>
                    </a:lnTo>
                    <a:lnTo>
                      <a:pt x="190541" y="229474"/>
                    </a:lnTo>
                    <a:lnTo>
                      <a:pt x="114965" y="110903"/>
                    </a:lnTo>
                    <a:lnTo>
                      <a:pt x="68596" y="63643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9000">
                    <a:srgbClr val="5DBA00">
                      <a:lumMod val="20000"/>
                      <a:lumOff val="80000"/>
                    </a:srgbClr>
                  </a:gs>
                  <a:gs pos="0">
                    <a:srgbClr val="F3FFE7"/>
                  </a:gs>
                </a:gsLst>
                <a:lin ang="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21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kern="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9B85D90-8FD3-4C56-9B27-AE1EAF8DA7DE}"/>
                </a:ext>
              </a:extLst>
            </p:cNvPr>
            <p:cNvSpPr/>
            <p:nvPr/>
          </p:nvSpPr>
          <p:spPr>
            <a:xfrm>
              <a:off x="474740" y="2934734"/>
              <a:ext cx="11581304" cy="1449618"/>
            </a:xfrm>
            <a:custGeom>
              <a:avLst/>
              <a:gdLst>
                <a:gd name="connsiteX0" fmla="*/ 0 w 9903417"/>
                <a:gd name="connsiteY0" fmla="*/ 1606948 h 1710790"/>
                <a:gd name="connsiteX1" fmla="*/ 395925 w 9903417"/>
                <a:gd name="connsiteY1" fmla="*/ 1691790 h 1710790"/>
                <a:gd name="connsiteX2" fmla="*/ 575035 w 9903417"/>
                <a:gd name="connsiteY2" fmla="*/ 1286437 h 1710790"/>
                <a:gd name="connsiteX3" fmla="*/ 961534 w 9903417"/>
                <a:gd name="connsiteY3" fmla="*/ 1672936 h 1710790"/>
                <a:gd name="connsiteX4" fmla="*/ 1187777 w 9903417"/>
                <a:gd name="connsiteY4" fmla="*/ 965926 h 1710790"/>
                <a:gd name="connsiteX5" fmla="*/ 1527142 w 9903417"/>
                <a:gd name="connsiteY5" fmla="*/ 1682363 h 1710790"/>
                <a:gd name="connsiteX6" fmla="*/ 2196445 w 9903417"/>
                <a:gd name="connsiteY6" fmla="*/ 692548 h 1710790"/>
                <a:gd name="connsiteX7" fmla="*/ 2799760 w 9903417"/>
                <a:gd name="connsiteY7" fmla="*/ 1654082 h 1710790"/>
                <a:gd name="connsiteX8" fmla="*/ 5099901 w 9903417"/>
                <a:gd name="connsiteY8" fmla="*/ 1116755 h 1710790"/>
                <a:gd name="connsiteX9" fmla="*/ 6202837 w 9903417"/>
                <a:gd name="connsiteY9" fmla="*/ 343757 h 1710790"/>
                <a:gd name="connsiteX10" fmla="*/ 6928701 w 9903417"/>
                <a:gd name="connsiteY10" fmla="*/ 1022486 h 1710790"/>
                <a:gd name="connsiteX11" fmla="*/ 8276734 w 9903417"/>
                <a:gd name="connsiteY11" fmla="*/ 13818 h 1710790"/>
                <a:gd name="connsiteX12" fmla="*/ 9040305 w 9903417"/>
                <a:gd name="connsiteY12" fmla="*/ 428598 h 1710790"/>
                <a:gd name="connsiteX13" fmla="*/ 9775595 w 9903417"/>
                <a:gd name="connsiteY13" fmla="*/ 315476 h 1710790"/>
                <a:gd name="connsiteX14" fmla="*/ 9898144 w 9903417"/>
                <a:gd name="connsiteY14" fmla="*/ 51526 h 1710790"/>
                <a:gd name="connsiteX0" fmla="*/ 0 w 9954538"/>
                <a:gd name="connsiteY0" fmla="*/ 1606948 h 1710790"/>
                <a:gd name="connsiteX1" fmla="*/ 395925 w 9954538"/>
                <a:gd name="connsiteY1" fmla="*/ 1691790 h 1710790"/>
                <a:gd name="connsiteX2" fmla="*/ 575035 w 9954538"/>
                <a:gd name="connsiteY2" fmla="*/ 1286437 h 1710790"/>
                <a:gd name="connsiteX3" fmla="*/ 961534 w 9954538"/>
                <a:gd name="connsiteY3" fmla="*/ 1672936 h 1710790"/>
                <a:gd name="connsiteX4" fmla="*/ 1187777 w 9954538"/>
                <a:gd name="connsiteY4" fmla="*/ 965926 h 1710790"/>
                <a:gd name="connsiteX5" fmla="*/ 1527142 w 9954538"/>
                <a:gd name="connsiteY5" fmla="*/ 1682363 h 1710790"/>
                <a:gd name="connsiteX6" fmla="*/ 2196445 w 9954538"/>
                <a:gd name="connsiteY6" fmla="*/ 692548 h 1710790"/>
                <a:gd name="connsiteX7" fmla="*/ 2799760 w 9954538"/>
                <a:gd name="connsiteY7" fmla="*/ 1654082 h 1710790"/>
                <a:gd name="connsiteX8" fmla="*/ 5099901 w 9954538"/>
                <a:gd name="connsiteY8" fmla="*/ 1116755 h 1710790"/>
                <a:gd name="connsiteX9" fmla="*/ 6202837 w 9954538"/>
                <a:gd name="connsiteY9" fmla="*/ 343757 h 1710790"/>
                <a:gd name="connsiteX10" fmla="*/ 6928701 w 9954538"/>
                <a:gd name="connsiteY10" fmla="*/ 1022486 h 1710790"/>
                <a:gd name="connsiteX11" fmla="*/ 8276734 w 9954538"/>
                <a:gd name="connsiteY11" fmla="*/ 13818 h 1710790"/>
                <a:gd name="connsiteX12" fmla="*/ 9040305 w 9954538"/>
                <a:gd name="connsiteY12" fmla="*/ 428598 h 1710790"/>
                <a:gd name="connsiteX13" fmla="*/ 9775595 w 9954538"/>
                <a:gd name="connsiteY13" fmla="*/ 315476 h 1710790"/>
                <a:gd name="connsiteX14" fmla="*/ 9952913 w 9954538"/>
                <a:gd name="connsiteY14" fmla="*/ 61051 h 1710790"/>
                <a:gd name="connsiteX0" fmla="*/ 0 w 10003816"/>
                <a:gd name="connsiteY0" fmla="*/ 1606948 h 1710790"/>
                <a:gd name="connsiteX1" fmla="*/ 395925 w 10003816"/>
                <a:gd name="connsiteY1" fmla="*/ 1691790 h 1710790"/>
                <a:gd name="connsiteX2" fmla="*/ 575035 w 10003816"/>
                <a:gd name="connsiteY2" fmla="*/ 1286437 h 1710790"/>
                <a:gd name="connsiteX3" fmla="*/ 961534 w 10003816"/>
                <a:gd name="connsiteY3" fmla="*/ 1672936 h 1710790"/>
                <a:gd name="connsiteX4" fmla="*/ 1187777 w 10003816"/>
                <a:gd name="connsiteY4" fmla="*/ 965926 h 1710790"/>
                <a:gd name="connsiteX5" fmla="*/ 1527142 w 10003816"/>
                <a:gd name="connsiteY5" fmla="*/ 1682363 h 1710790"/>
                <a:gd name="connsiteX6" fmla="*/ 2196445 w 10003816"/>
                <a:gd name="connsiteY6" fmla="*/ 692548 h 1710790"/>
                <a:gd name="connsiteX7" fmla="*/ 2799760 w 10003816"/>
                <a:gd name="connsiteY7" fmla="*/ 1654082 h 1710790"/>
                <a:gd name="connsiteX8" fmla="*/ 5099901 w 10003816"/>
                <a:gd name="connsiteY8" fmla="*/ 1116755 h 1710790"/>
                <a:gd name="connsiteX9" fmla="*/ 6202837 w 10003816"/>
                <a:gd name="connsiteY9" fmla="*/ 343757 h 1710790"/>
                <a:gd name="connsiteX10" fmla="*/ 6928701 w 10003816"/>
                <a:gd name="connsiteY10" fmla="*/ 1022486 h 1710790"/>
                <a:gd name="connsiteX11" fmla="*/ 8276734 w 10003816"/>
                <a:gd name="connsiteY11" fmla="*/ 13818 h 1710790"/>
                <a:gd name="connsiteX12" fmla="*/ 9040305 w 10003816"/>
                <a:gd name="connsiteY12" fmla="*/ 428598 h 1710790"/>
                <a:gd name="connsiteX13" fmla="*/ 9775595 w 10003816"/>
                <a:gd name="connsiteY13" fmla="*/ 315476 h 1710790"/>
                <a:gd name="connsiteX14" fmla="*/ 10002920 w 10003816"/>
                <a:gd name="connsiteY14" fmla="*/ 103913 h 1710790"/>
                <a:gd name="connsiteX0" fmla="*/ 0 w 9966188"/>
                <a:gd name="connsiteY0" fmla="*/ 1606948 h 1710790"/>
                <a:gd name="connsiteX1" fmla="*/ 395925 w 9966188"/>
                <a:gd name="connsiteY1" fmla="*/ 1691790 h 1710790"/>
                <a:gd name="connsiteX2" fmla="*/ 575035 w 9966188"/>
                <a:gd name="connsiteY2" fmla="*/ 1286437 h 1710790"/>
                <a:gd name="connsiteX3" fmla="*/ 961534 w 9966188"/>
                <a:gd name="connsiteY3" fmla="*/ 1672936 h 1710790"/>
                <a:gd name="connsiteX4" fmla="*/ 1187777 w 9966188"/>
                <a:gd name="connsiteY4" fmla="*/ 965926 h 1710790"/>
                <a:gd name="connsiteX5" fmla="*/ 1527142 w 9966188"/>
                <a:gd name="connsiteY5" fmla="*/ 1682363 h 1710790"/>
                <a:gd name="connsiteX6" fmla="*/ 2196445 w 9966188"/>
                <a:gd name="connsiteY6" fmla="*/ 692548 h 1710790"/>
                <a:gd name="connsiteX7" fmla="*/ 2799760 w 9966188"/>
                <a:gd name="connsiteY7" fmla="*/ 1654082 h 1710790"/>
                <a:gd name="connsiteX8" fmla="*/ 5099901 w 9966188"/>
                <a:gd name="connsiteY8" fmla="*/ 1116755 h 1710790"/>
                <a:gd name="connsiteX9" fmla="*/ 6202837 w 9966188"/>
                <a:gd name="connsiteY9" fmla="*/ 343757 h 1710790"/>
                <a:gd name="connsiteX10" fmla="*/ 6928701 w 9966188"/>
                <a:gd name="connsiteY10" fmla="*/ 1022486 h 1710790"/>
                <a:gd name="connsiteX11" fmla="*/ 8276734 w 9966188"/>
                <a:gd name="connsiteY11" fmla="*/ 13818 h 1710790"/>
                <a:gd name="connsiteX12" fmla="*/ 9040305 w 9966188"/>
                <a:gd name="connsiteY12" fmla="*/ 428598 h 1710790"/>
                <a:gd name="connsiteX13" fmla="*/ 9775595 w 9966188"/>
                <a:gd name="connsiteY13" fmla="*/ 315476 h 1710790"/>
                <a:gd name="connsiteX14" fmla="*/ 9964820 w 9966188"/>
                <a:gd name="connsiteY14" fmla="*/ 46763 h 1710790"/>
                <a:gd name="connsiteX0" fmla="*/ 0 w 9935371"/>
                <a:gd name="connsiteY0" fmla="*/ 1606948 h 1710790"/>
                <a:gd name="connsiteX1" fmla="*/ 395925 w 9935371"/>
                <a:gd name="connsiteY1" fmla="*/ 1691790 h 1710790"/>
                <a:gd name="connsiteX2" fmla="*/ 575035 w 9935371"/>
                <a:gd name="connsiteY2" fmla="*/ 1286437 h 1710790"/>
                <a:gd name="connsiteX3" fmla="*/ 961534 w 9935371"/>
                <a:gd name="connsiteY3" fmla="*/ 1672936 h 1710790"/>
                <a:gd name="connsiteX4" fmla="*/ 1187777 w 9935371"/>
                <a:gd name="connsiteY4" fmla="*/ 965926 h 1710790"/>
                <a:gd name="connsiteX5" fmla="*/ 1527142 w 9935371"/>
                <a:gd name="connsiteY5" fmla="*/ 1682363 h 1710790"/>
                <a:gd name="connsiteX6" fmla="*/ 2196445 w 9935371"/>
                <a:gd name="connsiteY6" fmla="*/ 692548 h 1710790"/>
                <a:gd name="connsiteX7" fmla="*/ 2799760 w 9935371"/>
                <a:gd name="connsiteY7" fmla="*/ 1654082 h 1710790"/>
                <a:gd name="connsiteX8" fmla="*/ 5099901 w 9935371"/>
                <a:gd name="connsiteY8" fmla="*/ 1116755 h 1710790"/>
                <a:gd name="connsiteX9" fmla="*/ 6202837 w 9935371"/>
                <a:gd name="connsiteY9" fmla="*/ 343757 h 1710790"/>
                <a:gd name="connsiteX10" fmla="*/ 6928701 w 9935371"/>
                <a:gd name="connsiteY10" fmla="*/ 1022486 h 1710790"/>
                <a:gd name="connsiteX11" fmla="*/ 8276734 w 9935371"/>
                <a:gd name="connsiteY11" fmla="*/ 13818 h 1710790"/>
                <a:gd name="connsiteX12" fmla="*/ 9040305 w 9935371"/>
                <a:gd name="connsiteY12" fmla="*/ 428598 h 1710790"/>
                <a:gd name="connsiteX13" fmla="*/ 9775595 w 9935371"/>
                <a:gd name="connsiteY13" fmla="*/ 315476 h 1710790"/>
                <a:gd name="connsiteX14" fmla="*/ 9933070 w 9935371"/>
                <a:gd name="connsiteY14" fmla="*/ 15013 h 1710790"/>
                <a:gd name="connsiteX0" fmla="*/ 0 w 9933818"/>
                <a:gd name="connsiteY0" fmla="*/ 1607082 h 1710924"/>
                <a:gd name="connsiteX1" fmla="*/ 395925 w 9933818"/>
                <a:gd name="connsiteY1" fmla="*/ 1691924 h 1710924"/>
                <a:gd name="connsiteX2" fmla="*/ 575035 w 9933818"/>
                <a:gd name="connsiteY2" fmla="*/ 1286571 h 1710924"/>
                <a:gd name="connsiteX3" fmla="*/ 961534 w 9933818"/>
                <a:gd name="connsiteY3" fmla="*/ 1673070 h 1710924"/>
                <a:gd name="connsiteX4" fmla="*/ 1187777 w 9933818"/>
                <a:gd name="connsiteY4" fmla="*/ 966060 h 1710924"/>
                <a:gd name="connsiteX5" fmla="*/ 1527142 w 9933818"/>
                <a:gd name="connsiteY5" fmla="*/ 1682497 h 1710924"/>
                <a:gd name="connsiteX6" fmla="*/ 2196445 w 9933818"/>
                <a:gd name="connsiteY6" fmla="*/ 692682 h 1710924"/>
                <a:gd name="connsiteX7" fmla="*/ 2799760 w 9933818"/>
                <a:gd name="connsiteY7" fmla="*/ 1654216 h 1710924"/>
                <a:gd name="connsiteX8" fmla="*/ 5099901 w 9933818"/>
                <a:gd name="connsiteY8" fmla="*/ 1116889 h 1710924"/>
                <a:gd name="connsiteX9" fmla="*/ 6202837 w 9933818"/>
                <a:gd name="connsiteY9" fmla="*/ 343891 h 1710924"/>
                <a:gd name="connsiteX10" fmla="*/ 6928701 w 9933818"/>
                <a:gd name="connsiteY10" fmla="*/ 1022620 h 1710924"/>
                <a:gd name="connsiteX11" fmla="*/ 8276734 w 9933818"/>
                <a:gd name="connsiteY11" fmla="*/ 13952 h 1710924"/>
                <a:gd name="connsiteX12" fmla="*/ 9040305 w 9933818"/>
                <a:gd name="connsiteY12" fmla="*/ 428732 h 1710924"/>
                <a:gd name="connsiteX13" fmla="*/ 9699395 w 9933818"/>
                <a:gd name="connsiteY13" fmla="*/ 347360 h 1710924"/>
                <a:gd name="connsiteX14" fmla="*/ 9933070 w 9933818"/>
                <a:gd name="connsiteY14" fmla="*/ 15147 h 1710924"/>
                <a:gd name="connsiteX0" fmla="*/ 0 w 9933576"/>
                <a:gd name="connsiteY0" fmla="*/ 1607190 h 1711032"/>
                <a:gd name="connsiteX1" fmla="*/ 395925 w 9933576"/>
                <a:gd name="connsiteY1" fmla="*/ 1692032 h 1711032"/>
                <a:gd name="connsiteX2" fmla="*/ 575035 w 9933576"/>
                <a:gd name="connsiteY2" fmla="*/ 1286679 h 1711032"/>
                <a:gd name="connsiteX3" fmla="*/ 961534 w 9933576"/>
                <a:gd name="connsiteY3" fmla="*/ 1673178 h 1711032"/>
                <a:gd name="connsiteX4" fmla="*/ 1187777 w 9933576"/>
                <a:gd name="connsiteY4" fmla="*/ 966168 h 1711032"/>
                <a:gd name="connsiteX5" fmla="*/ 1527142 w 9933576"/>
                <a:gd name="connsiteY5" fmla="*/ 1682605 h 1711032"/>
                <a:gd name="connsiteX6" fmla="*/ 2196445 w 9933576"/>
                <a:gd name="connsiteY6" fmla="*/ 692790 h 1711032"/>
                <a:gd name="connsiteX7" fmla="*/ 2799760 w 9933576"/>
                <a:gd name="connsiteY7" fmla="*/ 1654324 h 1711032"/>
                <a:gd name="connsiteX8" fmla="*/ 5099901 w 9933576"/>
                <a:gd name="connsiteY8" fmla="*/ 1116997 h 1711032"/>
                <a:gd name="connsiteX9" fmla="*/ 6202837 w 9933576"/>
                <a:gd name="connsiteY9" fmla="*/ 343999 h 1711032"/>
                <a:gd name="connsiteX10" fmla="*/ 6928701 w 9933576"/>
                <a:gd name="connsiteY10" fmla="*/ 1022728 h 1711032"/>
                <a:gd name="connsiteX11" fmla="*/ 8276734 w 9933576"/>
                <a:gd name="connsiteY11" fmla="*/ 14060 h 1711032"/>
                <a:gd name="connsiteX12" fmla="*/ 9040305 w 9933576"/>
                <a:gd name="connsiteY12" fmla="*/ 428840 h 1711032"/>
                <a:gd name="connsiteX13" fmla="*/ 9648595 w 9933576"/>
                <a:gd name="connsiteY13" fmla="*/ 372868 h 1711032"/>
                <a:gd name="connsiteX14" fmla="*/ 9933070 w 9933576"/>
                <a:gd name="connsiteY14" fmla="*/ 15255 h 1711032"/>
                <a:gd name="connsiteX0" fmla="*/ 0 w 9933576"/>
                <a:gd name="connsiteY0" fmla="*/ 1607190 h 1711032"/>
                <a:gd name="connsiteX1" fmla="*/ 395925 w 9933576"/>
                <a:gd name="connsiteY1" fmla="*/ 1692032 h 1711032"/>
                <a:gd name="connsiteX2" fmla="*/ 575035 w 9933576"/>
                <a:gd name="connsiteY2" fmla="*/ 1286679 h 1711032"/>
                <a:gd name="connsiteX3" fmla="*/ 961534 w 9933576"/>
                <a:gd name="connsiteY3" fmla="*/ 1673178 h 1711032"/>
                <a:gd name="connsiteX4" fmla="*/ 1187777 w 9933576"/>
                <a:gd name="connsiteY4" fmla="*/ 966168 h 1711032"/>
                <a:gd name="connsiteX5" fmla="*/ 1527142 w 9933576"/>
                <a:gd name="connsiteY5" fmla="*/ 1682605 h 1711032"/>
                <a:gd name="connsiteX6" fmla="*/ 2196445 w 9933576"/>
                <a:gd name="connsiteY6" fmla="*/ 692790 h 1711032"/>
                <a:gd name="connsiteX7" fmla="*/ 3009310 w 9933576"/>
                <a:gd name="connsiteY7" fmla="*/ 1654324 h 1711032"/>
                <a:gd name="connsiteX8" fmla="*/ 5099901 w 9933576"/>
                <a:gd name="connsiteY8" fmla="*/ 1116997 h 1711032"/>
                <a:gd name="connsiteX9" fmla="*/ 6202837 w 9933576"/>
                <a:gd name="connsiteY9" fmla="*/ 343999 h 1711032"/>
                <a:gd name="connsiteX10" fmla="*/ 6928701 w 9933576"/>
                <a:gd name="connsiteY10" fmla="*/ 1022728 h 1711032"/>
                <a:gd name="connsiteX11" fmla="*/ 8276734 w 9933576"/>
                <a:gd name="connsiteY11" fmla="*/ 14060 h 1711032"/>
                <a:gd name="connsiteX12" fmla="*/ 9040305 w 9933576"/>
                <a:gd name="connsiteY12" fmla="*/ 428840 h 1711032"/>
                <a:gd name="connsiteX13" fmla="*/ 9648595 w 9933576"/>
                <a:gd name="connsiteY13" fmla="*/ 372868 h 1711032"/>
                <a:gd name="connsiteX14" fmla="*/ 9933070 w 9933576"/>
                <a:gd name="connsiteY14" fmla="*/ 15255 h 1711032"/>
                <a:gd name="connsiteX0" fmla="*/ 0 w 9933576"/>
                <a:gd name="connsiteY0" fmla="*/ 1607190 h 1711032"/>
                <a:gd name="connsiteX1" fmla="*/ 395925 w 9933576"/>
                <a:gd name="connsiteY1" fmla="*/ 1692032 h 1711032"/>
                <a:gd name="connsiteX2" fmla="*/ 575035 w 9933576"/>
                <a:gd name="connsiteY2" fmla="*/ 1286679 h 1711032"/>
                <a:gd name="connsiteX3" fmla="*/ 904384 w 9933576"/>
                <a:gd name="connsiteY3" fmla="*/ 1673178 h 1711032"/>
                <a:gd name="connsiteX4" fmla="*/ 1187777 w 9933576"/>
                <a:gd name="connsiteY4" fmla="*/ 966168 h 1711032"/>
                <a:gd name="connsiteX5" fmla="*/ 1527142 w 9933576"/>
                <a:gd name="connsiteY5" fmla="*/ 1682605 h 1711032"/>
                <a:gd name="connsiteX6" fmla="*/ 2196445 w 9933576"/>
                <a:gd name="connsiteY6" fmla="*/ 692790 h 1711032"/>
                <a:gd name="connsiteX7" fmla="*/ 3009310 w 9933576"/>
                <a:gd name="connsiteY7" fmla="*/ 1654324 h 1711032"/>
                <a:gd name="connsiteX8" fmla="*/ 5099901 w 9933576"/>
                <a:gd name="connsiteY8" fmla="*/ 1116997 h 1711032"/>
                <a:gd name="connsiteX9" fmla="*/ 6202837 w 9933576"/>
                <a:gd name="connsiteY9" fmla="*/ 343999 h 1711032"/>
                <a:gd name="connsiteX10" fmla="*/ 6928701 w 9933576"/>
                <a:gd name="connsiteY10" fmla="*/ 1022728 h 1711032"/>
                <a:gd name="connsiteX11" fmla="*/ 8276734 w 9933576"/>
                <a:gd name="connsiteY11" fmla="*/ 14060 h 1711032"/>
                <a:gd name="connsiteX12" fmla="*/ 9040305 w 9933576"/>
                <a:gd name="connsiteY12" fmla="*/ 428840 h 1711032"/>
                <a:gd name="connsiteX13" fmla="*/ 9648595 w 9933576"/>
                <a:gd name="connsiteY13" fmla="*/ 372868 h 1711032"/>
                <a:gd name="connsiteX14" fmla="*/ 9933070 w 9933576"/>
                <a:gd name="connsiteY14" fmla="*/ 15255 h 1711032"/>
                <a:gd name="connsiteX0" fmla="*/ 0 w 9933576"/>
                <a:gd name="connsiteY0" fmla="*/ 1607190 h 1711032"/>
                <a:gd name="connsiteX1" fmla="*/ 348300 w 9933576"/>
                <a:gd name="connsiteY1" fmla="*/ 1692032 h 1711032"/>
                <a:gd name="connsiteX2" fmla="*/ 575035 w 9933576"/>
                <a:gd name="connsiteY2" fmla="*/ 1286679 h 1711032"/>
                <a:gd name="connsiteX3" fmla="*/ 904384 w 9933576"/>
                <a:gd name="connsiteY3" fmla="*/ 1673178 h 1711032"/>
                <a:gd name="connsiteX4" fmla="*/ 1187777 w 9933576"/>
                <a:gd name="connsiteY4" fmla="*/ 966168 h 1711032"/>
                <a:gd name="connsiteX5" fmla="*/ 1527142 w 9933576"/>
                <a:gd name="connsiteY5" fmla="*/ 1682605 h 1711032"/>
                <a:gd name="connsiteX6" fmla="*/ 2196445 w 9933576"/>
                <a:gd name="connsiteY6" fmla="*/ 692790 h 1711032"/>
                <a:gd name="connsiteX7" fmla="*/ 3009310 w 9933576"/>
                <a:gd name="connsiteY7" fmla="*/ 1654324 h 1711032"/>
                <a:gd name="connsiteX8" fmla="*/ 5099901 w 9933576"/>
                <a:gd name="connsiteY8" fmla="*/ 1116997 h 1711032"/>
                <a:gd name="connsiteX9" fmla="*/ 6202837 w 9933576"/>
                <a:gd name="connsiteY9" fmla="*/ 343999 h 1711032"/>
                <a:gd name="connsiteX10" fmla="*/ 6928701 w 9933576"/>
                <a:gd name="connsiteY10" fmla="*/ 1022728 h 1711032"/>
                <a:gd name="connsiteX11" fmla="*/ 8276734 w 9933576"/>
                <a:gd name="connsiteY11" fmla="*/ 14060 h 1711032"/>
                <a:gd name="connsiteX12" fmla="*/ 9040305 w 9933576"/>
                <a:gd name="connsiteY12" fmla="*/ 428840 h 1711032"/>
                <a:gd name="connsiteX13" fmla="*/ 9648595 w 9933576"/>
                <a:gd name="connsiteY13" fmla="*/ 372868 h 1711032"/>
                <a:gd name="connsiteX14" fmla="*/ 9933070 w 9933576"/>
                <a:gd name="connsiteY14" fmla="*/ 15255 h 1711032"/>
                <a:gd name="connsiteX0" fmla="*/ 0 w 9971676"/>
                <a:gd name="connsiteY0" fmla="*/ 1550040 h 1701643"/>
                <a:gd name="connsiteX1" fmla="*/ 386400 w 9971676"/>
                <a:gd name="connsiteY1" fmla="*/ 1692032 h 1701643"/>
                <a:gd name="connsiteX2" fmla="*/ 613135 w 9971676"/>
                <a:gd name="connsiteY2" fmla="*/ 1286679 h 1701643"/>
                <a:gd name="connsiteX3" fmla="*/ 942484 w 9971676"/>
                <a:gd name="connsiteY3" fmla="*/ 1673178 h 1701643"/>
                <a:gd name="connsiteX4" fmla="*/ 1225877 w 9971676"/>
                <a:gd name="connsiteY4" fmla="*/ 966168 h 1701643"/>
                <a:gd name="connsiteX5" fmla="*/ 1565242 w 9971676"/>
                <a:gd name="connsiteY5" fmla="*/ 1682605 h 1701643"/>
                <a:gd name="connsiteX6" fmla="*/ 2234545 w 9971676"/>
                <a:gd name="connsiteY6" fmla="*/ 692790 h 1701643"/>
                <a:gd name="connsiteX7" fmla="*/ 3047410 w 9971676"/>
                <a:gd name="connsiteY7" fmla="*/ 1654324 h 1701643"/>
                <a:gd name="connsiteX8" fmla="*/ 5138001 w 9971676"/>
                <a:gd name="connsiteY8" fmla="*/ 1116997 h 1701643"/>
                <a:gd name="connsiteX9" fmla="*/ 6240937 w 9971676"/>
                <a:gd name="connsiteY9" fmla="*/ 343999 h 1701643"/>
                <a:gd name="connsiteX10" fmla="*/ 6966801 w 9971676"/>
                <a:gd name="connsiteY10" fmla="*/ 1022728 h 1701643"/>
                <a:gd name="connsiteX11" fmla="*/ 8314834 w 9971676"/>
                <a:gd name="connsiteY11" fmla="*/ 14060 h 1701643"/>
                <a:gd name="connsiteX12" fmla="*/ 9078405 w 9971676"/>
                <a:gd name="connsiteY12" fmla="*/ 428840 h 1701643"/>
                <a:gd name="connsiteX13" fmla="*/ 9686695 w 9971676"/>
                <a:gd name="connsiteY13" fmla="*/ 372868 h 1701643"/>
                <a:gd name="connsiteX14" fmla="*/ 9971170 w 9971676"/>
                <a:gd name="connsiteY14" fmla="*/ 15255 h 1701643"/>
                <a:gd name="connsiteX0" fmla="*/ 0 w 9971676"/>
                <a:gd name="connsiteY0" fmla="*/ 1550040 h 1700115"/>
                <a:gd name="connsiteX1" fmla="*/ 386400 w 9971676"/>
                <a:gd name="connsiteY1" fmla="*/ 1692032 h 1700115"/>
                <a:gd name="connsiteX2" fmla="*/ 527410 w 9971676"/>
                <a:gd name="connsiteY2" fmla="*/ 1315254 h 1700115"/>
                <a:gd name="connsiteX3" fmla="*/ 942484 w 9971676"/>
                <a:gd name="connsiteY3" fmla="*/ 1673178 h 1700115"/>
                <a:gd name="connsiteX4" fmla="*/ 1225877 w 9971676"/>
                <a:gd name="connsiteY4" fmla="*/ 966168 h 1700115"/>
                <a:gd name="connsiteX5" fmla="*/ 1565242 w 9971676"/>
                <a:gd name="connsiteY5" fmla="*/ 1682605 h 1700115"/>
                <a:gd name="connsiteX6" fmla="*/ 2234545 w 9971676"/>
                <a:gd name="connsiteY6" fmla="*/ 692790 h 1700115"/>
                <a:gd name="connsiteX7" fmla="*/ 3047410 w 9971676"/>
                <a:gd name="connsiteY7" fmla="*/ 1654324 h 1700115"/>
                <a:gd name="connsiteX8" fmla="*/ 5138001 w 9971676"/>
                <a:gd name="connsiteY8" fmla="*/ 1116997 h 1700115"/>
                <a:gd name="connsiteX9" fmla="*/ 6240937 w 9971676"/>
                <a:gd name="connsiteY9" fmla="*/ 343999 h 1700115"/>
                <a:gd name="connsiteX10" fmla="*/ 6966801 w 9971676"/>
                <a:gd name="connsiteY10" fmla="*/ 1022728 h 1700115"/>
                <a:gd name="connsiteX11" fmla="*/ 8314834 w 9971676"/>
                <a:gd name="connsiteY11" fmla="*/ 14060 h 1700115"/>
                <a:gd name="connsiteX12" fmla="*/ 9078405 w 9971676"/>
                <a:gd name="connsiteY12" fmla="*/ 428840 h 1700115"/>
                <a:gd name="connsiteX13" fmla="*/ 9686695 w 9971676"/>
                <a:gd name="connsiteY13" fmla="*/ 372868 h 1700115"/>
                <a:gd name="connsiteX14" fmla="*/ 9971170 w 9971676"/>
                <a:gd name="connsiteY14" fmla="*/ 15255 h 1700115"/>
                <a:gd name="connsiteX0" fmla="*/ 0 w 9971676"/>
                <a:gd name="connsiteY0" fmla="*/ 1550040 h 1700115"/>
                <a:gd name="connsiteX1" fmla="*/ 386400 w 9971676"/>
                <a:gd name="connsiteY1" fmla="*/ 1692032 h 1700115"/>
                <a:gd name="connsiteX2" fmla="*/ 527410 w 9971676"/>
                <a:gd name="connsiteY2" fmla="*/ 1315254 h 1700115"/>
                <a:gd name="connsiteX3" fmla="*/ 942484 w 9971676"/>
                <a:gd name="connsiteY3" fmla="*/ 1673178 h 1700115"/>
                <a:gd name="connsiteX4" fmla="*/ 1216352 w 9971676"/>
                <a:gd name="connsiteY4" fmla="*/ 1070943 h 1700115"/>
                <a:gd name="connsiteX5" fmla="*/ 1565242 w 9971676"/>
                <a:gd name="connsiteY5" fmla="*/ 1682605 h 1700115"/>
                <a:gd name="connsiteX6" fmla="*/ 2234545 w 9971676"/>
                <a:gd name="connsiteY6" fmla="*/ 692790 h 1700115"/>
                <a:gd name="connsiteX7" fmla="*/ 3047410 w 9971676"/>
                <a:gd name="connsiteY7" fmla="*/ 1654324 h 1700115"/>
                <a:gd name="connsiteX8" fmla="*/ 5138001 w 9971676"/>
                <a:gd name="connsiteY8" fmla="*/ 1116997 h 1700115"/>
                <a:gd name="connsiteX9" fmla="*/ 6240937 w 9971676"/>
                <a:gd name="connsiteY9" fmla="*/ 343999 h 1700115"/>
                <a:gd name="connsiteX10" fmla="*/ 6966801 w 9971676"/>
                <a:gd name="connsiteY10" fmla="*/ 1022728 h 1700115"/>
                <a:gd name="connsiteX11" fmla="*/ 8314834 w 9971676"/>
                <a:gd name="connsiteY11" fmla="*/ 14060 h 1700115"/>
                <a:gd name="connsiteX12" fmla="*/ 9078405 w 9971676"/>
                <a:gd name="connsiteY12" fmla="*/ 428840 h 1700115"/>
                <a:gd name="connsiteX13" fmla="*/ 9686695 w 9971676"/>
                <a:gd name="connsiteY13" fmla="*/ 372868 h 1700115"/>
                <a:gd name="connsiteX14" fmla="*/ 9971170 w 9971676"/>
                <a:gd name="connsiteY14" fmla="*/ 15255 h 1700115"/>
                <a:gd name="connsiteX0" fmla="*/ 0 w 9971676"/>
                <a:gd name="connsiteY0" fmla="*/ 1550040 h 1700115"/>
                <a:gd name="connsiteX1" fmla="*/ 386400 w 9971676"/>
                <a:gd name="connsiteY1" fmla="*/ 1692032 h 1700115"/>
                <a:gd name="connsiteX2" fmla="*/ 527410 w 9971676"/>
                <a:gd name="connsiteY2" fmla="*/ 1315254 h 1700115"/>
                <a:gd name="connsiteX3" fmla="*/ 942484 w 9971676"/>
                <a:gd name="connsiteY3" fmla="*/ 1673178 h 1700115"/>
                <a:gd name="connsiteX4" fmla="*/ 1216352 w 9971676"/>
                <a:gd name="connsiteY4" fmla="*/ 1070943 h 1700115"/>
                <a:gd name="connsiteX5" fmla="*/ 1631917 w 9971676"/>
                <a:gd name="connsiteY5" fmla="*/ 1644505 h 1700115"/>
                <a:gd name="connsiteX6" fmla="*/ 2234545 w 9971676"/>
                <a:gd name="connsiteY6" fmla="*/ 692790 h 1700115"/>
                <a:gd name="connsiteX7" fmla="*/ 3047410 w 9971676"/>
                <a:gd name="connsiteY7" fmla="*/ 1654324 h 1700115"/>
                <a:gd name="connsiteX8" fmla="*/ 5138001 w 9971676"/>
                <a:gd name="connsiteY8" fmla="*/ 1116997 h 1700115"/>
                <a:gd name="connsiteX9" fmla="*/ 6240937 w 9971676"/>
                <a:gd name="connsiteY9" fmla="*/ 343999 h 1700115"/>
                <a:gd name="connsiteX10" fmla="*/ 6966801 w 9971676"/>
                <a:gd name="connsiteY10" fmla="*/ 1022728 h 1700115"/>
                <a:gd name="connsiteX11" fmla="*/ 8314834 w 9971676"/>
                <a:gd name="connsiteY11" fmla="*/ 14060 h 1700115"/>
                <a:gd name="connsiteX12" fmla="*/ 9078405 w 9971676"/>
                <a:gd name="connsiteY12" fmla="*/ 428840 h 1700115"/>
                <a:gd name="connsiteX13" fmla="*/ 9686695 w 9971676"/>
                <a:gd name="connsiteY13" fmla="*/ 372868 h 1700115"/>
                <a:gd name="connsiteX14" fmla="*/ 9971170 w 9971676"/>
                <a:gd name="connsiteY14" fmla="*/ 15255 h 1700115"/>
                <a:gd name="connsiteX0" fmla="*/ 0 w 9971676"/>
                <a:gd name="connsiteY0" fmla="*/ 1550040 h 1700115"/>
                <a:gd name="connsiteX1" fmla="*/ 386400 w 9971676"/>
                <a:gd name="connsiteY1" fmla="*/ 1692032 h 1700115"/>
                <a:gd name="connsiteX2" fmla="*/ 527410 w 9971676"/>
                <a:gd name="connsiteY2" fmla="*/ 1315254 h 1700115"/>
                <a:gd name="connsiteX3" fmla="*/ 942484 w 9971676"/>
                <a:gd name="connsiteY3" fmla="*/ 1673178 h 1700115"/>
                <a:gd name="connsiteX4" fmla="*/ 1311602 w 9971676"/>
                <a:gd name="connsiteY4" fmla="*/ 1166193 h 1700115"/>
                <a:gd name="connsiteX5" fmla="*/ 1631917 w 9971676"/>
                <a:gd name="connsiteY5" fmla="*/ 1644505 h 1700115"/>
                <a:gd name="connsiteX6" fmla="*/ 2234545 w 9971676"/>
                <a:gd name="connsiteY6" fmla="*/ 692790 h 1700115"/>
                <a:gd name="connsiteX7" fmla="*/ 3047410 w 9971676"/>
                <a:gd name="connsiteY7" fmla="*/ 1654324 h 1700115"/>
                <a:gd name="connsiteX8" fmla="*/ 5138001 w 9971676"/>
                <a:gd name="connsiteY8" fmla="*/ 1116997 h 1700115"/>
                <a:gd name="connsiteX9" fmla="*/ 6240937 w 9971676"/>
                <a:gd name="connsiteY9" fmla="*/ 343999 h 1700115"/>
                <a:gd name="connsiteX10" fmla="*/ 6966801 w 9971676"/>
                <a:gd name="connsiteY10" fmla="*/ 1022728 h 1700115"/>
                <a:gd name="connsiteX11" fmla="*/ 8314834 w 9971676"/>
                <a:gd name="connsiteY11" fmla="*/ 14060 h 1700115"/>
                <a:gd name="connsiteX12" fmla="*/ 9078405 w 9971676"/>
                <a:gd name="connsiteY12" fmla="*/ 428840 h 1700115"/>
                <a:gd name="connsiteX13" fmla="*/ 9686695 w 9971676"/>
                <a:gd name="connsiteY13" fmla="*/ 372868 h 1700115"/>
                <a:gd name="connsiteX14" fmla="*/ 9971170 w 9971676"/>
                <a:gd name="connsiteY14" fmla="*/ 15255 h 1700115"/>
                <a:gd name="connsiteX0" fmla="*/ 0 w 9971676"/>
                <a:gd name="connsiteY0" fmla="*/ 1550040 h 1696830"/>
                <a:gd name="connsiteX1" fmla="*/ 386400 w 9971676"/>
                <a:gd name="connsiteY1" fmla="*/ 1692032 h 1696830"/>
                <a:gd name="connsiteX2" fmla="*/ 536935 w 9971676"/>
                <a:gd name="connsiteY2" fmla="*/ 1381929 h 1696830"/>
                <a:gd name="connsiteX3" fmla="*/ 942484 w 9971676"/>
                <a:gd name="connsiteY3" fmla="*/ 1673178 h 1696830"/>
                <a:gd name="connsiteX4" fmla="*/ 1311602 w 9971676"/>
                <a:gd name="connsiteY4" fmla="*/ 1166193 h 1696830"/>
                <a:gd name="connsiteX5" fmla="*/ 1631917 w 9971676"/>
                <a:gd name="connsiteY5" fmla="*/ 1644505 h 1696830"/>
                <a:gd name="connsiteX6" fmla="*/ 2234545 w 9971676"/>
                <a:gd name="connsiteY6" fmla="*/ 692790 h 1696830"/>
                <a:gd name="connsiteX7" fmla="*/ 3047410 w 9971676"/>
                <a:gd name="connsiteY7" fmla="*/ 1654324 h 1696830"/>
                <a:gd name="connsiteX8" fmla="*/ 5138001 w 9971676"/>
                <a:gd name="connsiteY8" fmla="*/ 1116997 h 1696830"/>
                <a:gd name="connsiteX9" fmla="*/ 6240937 w 9971676"/>
                <a:gd name="connsiteY9" fmla="*/ 343999 h 1696830"/>
                <a:gd name="connsiteX10" fmla="*/ 6966801 w 9971676"/>
                <a:gd name="connsiteY10" fmla="*/ 1022728 h 1696830"/>
                <a:gd name="connsiteX11" fmla="*/ 8314834 w 9971676"/>
                <a:gd name="connsiteY11" fmla="*/ 14060 h 1696830"/>
                <a:gd name="connsiteX12" fmla="*/ 9078405 w 9971676"/>
                <a:gd name="connsiteY12" fmla="*/ 428840 h 1696830"/>
                <a:gd name="connsiteX13" fmla="*/ 9686695 w 9971676"/>
                <a:gd name="connsiteY13" fmla="*/ 372868 h 1696830"/>
                <a:gd name="connsiteX14" fmla="*/ 9971170 w 9971676"/>
                <a:gd name="connsiteY14" fmla="*/ 15255 h 1696830"/>
                <a:gd name="connsiteX0" fmla="*/ 0 w 9971676"/>
                <a:gd name="connsiteY0" fmla="*/ 1550040 h 1696830"/>
                <a:gd name="connsiteX1" fmla="*/ 386400 w 9971676"/>
                <a:gd name="connsiteY1" fmla="*/ 1692032 h 1696830"/>
                <a:gd name="connsiteX2" fmla="*/ 536935 w 9971676"/>
                <a:gd name="connsiteY2" fmla="*/ 1381929 h 1696830"/>
                <a:gd name="connsiteX3" fmla="*/ 942484 w 9971676"/>
                <a:gd name="connsiteY3" fmla="*/ 1673178 h 1696830"/>
                <a:gd name="connsiteX4" fmla="*/ 1235402 w 9971676"/>
                <a:gd name="connsiteY4" fmla="*/ 1175718 h 1696830"/>
                <a:gd name="connsiteX5" fmla="*/ 1631917 w 9971676"/>
                <a:gd name="connsiteY5" fmla="*/ 1644505 h 1696830"/>
                <a:gd name="connsiteX6" fmla="*/ 2234545 w 9971676"/>
                <a:gd name="connsiteY6" fmla="*/ 692790 h 1696830"/>
                <a:gd name="connsiteX7" fmla="*/ 3047410 w 9971676"/>
                <a:gd name="connsiteY7" fmla="*/ 1654324 h 1696830"/>
                <a:gd name="connsiteX8" fmla="*/ 5138001 w 9971676"/>
                <a:gd name="connsiteY8" fmla="*/ 1116997 h 1696830"/>
                <a:gd name="connsiteX9" fmla="*/ 6240937 w 9971676"/>
                <a:gd name="connsiteY9" fmla="*/ 343999 h 1696830"/>
                <a:gd name="connsiteX10" fmla="*/ 6966801 w 9971676"/>
                <a:gd name="connsiteY10" fmla="*/ 1022728 h 1696830"/>
                <a:gd name="connsiteX11" fmla="*/ 8314834 w 9971676"/>
                <a:gd name="connsiteY11" fmla="*/ 14060 h 1696830"/>
                <a:gd name="connsiteX12" fmla="*/ 9078405 w 9971676"/>
                <a:gd name="connsiteY12" fmla="*/ 428840 h 1696830"/>
                <a:gd name="connsiteX13" fmla="*/ 9686695 w 9971676"/>
                <a:gd name="connsiteY13" fmla="*/ 372868 h 1696830"/>
                <a:gd name="connsiteX14" fmla="*/ 9971170 w 9971676"/>
                <a:gd name="connsiteY14" fmla="*/ 15255 h 1696830"/>
                <a:gd name="connsiteX0" fmla="*/ 0 w 9971676"/>
                <a:gd name="connsiteY0" fmla="*/ 1550040 h 1696830"/>
                <a:gd name="connsiteX1" fmla="*/ 386400 w 9971676"/>
                <a:gd name="connsiteY1" fmla="*/ 1692032 h 1696830"/>
                <a:gd name="connsiteX2" fmla="*/ 536935 w 9971676"/>
                <a:gd name="connsiteY2" fmla="*/ 1381929 h 1696830"/>
                <a:gd name="connsiteX3" fmla="*/ 942484 w 9971676"/>
                <a:gd name="connsiteY3" fmla="*/ 1673178 h 1696830"/>
                <a:gd name="connsiteX4" fmla="*/ 1235402 w 9971676"/>
                <a:gd name="connsiteY4" fmla="*/ 1089993 h 1696830"/>
                <a:gd name="connsiteX5" fmla="*/ 1631917 w 9971676"/>
                <a:gd name="connsiteY5" fmla="*/ 1644505 h 1696830"/>
                <a:gd name="connsiteX6" fmla="*/ 2234545 w 9971676"/>
                <a:gd name="connsiteY6" fmla="*/ 692790 h 1696830"/>
                <a:gd name="connsiteX7" fmla="*/ 3047410 w 9971676"/>
                <a:gd name="connsiteY7" fmla="*/ 1654324 h 1696830"/>
                <a:gd name="connsiteX8" fmla="*/ 5138001 w 9971676"/>
                <a:gd name="connsiteY8" fmla="*/ 1116997 h 1696830"/>
                <a:gd name="connsiteX9" fmla="*/ 6240937 w 9971676"/>
                <a:gd name="connsiteY9" fmla="*/ 343999 h 1696830"/>
                <a:gd name="connsiteX10" fmla="*/ 6966801 w 9971676"/>
                <a:gd name="connsiteY10" fmla="*/ 1022728 h 1696830"/>
                <a:gd name="connsiteX11" fmla="*/ 8314834 w 9971676"/>
                <a:gd name="connsiteY11" fmla="*/ 14060 h 1696830"/>
                <a:gd name="connsiteX12" fmla="*/ 9078405 w 9971676"/>
                <a:gd name="connsiteY12" fmla="*/ 428840 h 1696830"/>
                <a:gd name="connsiteX13" fmla="*/ 9686695 w 9971676"/>
                <a:gd name="connsiteY13" fmla="*/ 372868 h 1696830"/>
                <a:gd name="connsiteX14" fmla="*/ 9971170 w 9971676"/>
                <a:gd name="connsiteY14" fmla="*/ 15255 h 1696830"/>
                <a:gd name="connsiteX0" fmla="*/ 0 w 9971676"/>
                <a:gd name="connsiteY0" fmla="*/ 1550040 h 1696830"/>
                <a:gd name="connsiteX1" fmla="*/ 386400 w 9971676"/>
                <a:gd name="connsiteY1" fmla="*/ 1692032 h 1696830"/>
                <a:gd name="connsiteX2" fmla="*/ 536935 w 9971676"/>
                <a:gd name="connsiteY2" fmla="*/ 1381929 h 1696830"/>
                <a:gd name="connsiteX3" fmla="*/ 942484 w 9971676"/>
                <a:gd name="connsiteY3" fmla="*/ 1673178 h 1696830"/>
                <a:gd name="connsiteX4" fmla="*/ 1235402 w 9971676"/>
                <a:gd name="connsiteY4" fmla="*/ 1089993 h 1696830"/>
                <a:gd name="connsiteX5" fmla="*/ 1631917 w 9971676"/>
                <a:gd name="connsiteY5" fmla="*/ 1644505 h 1696830"/>
                <a:gd name="connsiteX6" fmla="*/ 2234545 w 9971676"/>
                <a:gd name="connsiteY6" fmla="*/ 692790 h 1696830"/>
                <a:gd name="connsiteX7" fmla="*/ 3047410 w 9971676"/>
                <a:gd name="connsiteY7" fmla="*/ 1654324 h 1696830"/>
                <a:gd name="connsiteX8" fmla="*/ 5138001 w 9971676"/>
                <a:gd name="connsiteY8" fmla="*/ 1116997 h 1696830"/>
                <a:gd name="connsiteX9" fmla="*/ 6155212 w 9971676"/>
                <a:gd name="connsiteY9" fmla="*/ 353524 h 1696830"/>
                <a:gd name="connsiteX10" fmla="*/ 6966801 w 9971676"/>
                <a:gd name="connsiteY10" fmla="*/ 1022728 h 1696830"/>
                <a:gd name="connsiteX11" fmla="*/ 8314834 w 9971676"/>
                <a:gd name="connsiteY11" fmla="*/ 14060 h 1696830"/>
                <a:gd name="connsiteX12" fmla="*/ 9078405 w 9971676"/>
                <a:gd name="connsiteY12" fmla="*/ 428840 h 1696830"/>
                <a:gd name="connsiteX13" fmla="*/ 9686695 w 9971676"/>
                <a:gd name="connsiteY13" fmla="*/ 372868 h 1696830"/>
                <a:gd name="connsiteX14" fmla="*/ 9971170 w 9971676"/>
                <a:gd name="connsiteY14" fmla="*/ 15255 h 1696830"/>
                <a:gd name="connsiteX0" fmla="*/ 0 w 9971676"/>
                <a:gd name="connsiteY0" fmla="*/ 1550040 h 1696830"/>
                <a:gd name="connsiteX1" fmla="*/ 386400 w 9971676"/>
                <a:gd name="connsiteY1" fmla="*/ 1692032 h 1696830"/>
                <a:gd name="connsiteX2" fmla="*/ 536935 w 9971676"/>
                <a:gd name="connsiteY2" fmla="*/ 1381929 h 1696830"/>
                <a:gd name="connsiteX3" fmla="*/ 942484 w 9971676"/>
                <a:gd name="connsiteY3" fmla="*/ 1673178 h 1696830"/>
                <a:gd name="connsiteX4" fmla="*/ 1235402 w 9971676"/>
                <a:gd name="connsiteY4" fmla="*/ 1089993 h 1696830"/>
                <a:gd name="connsiteX5" fmla="*/ 1631917 w 9971676"/>
                <a:gd name="connsiteY5" fmla="*/ 1644505 h 1696830"/>
                <a:gd name="connsiteX6" fmla="*/ 2234545 w 9971676"/>
                <a:gd name="connsiteY6" fmla="*/ 692790 h 1696830"/>
                <a:gd name="connsiteX7" fmla="*/ 3047410 w 9971676"/>
                <a:gd name="connsiteY7" fmla="*/ 1654324 h 1696830"/>
                <a:gd name="connsiteX8" fmla="*/ 5138001 w 9971676"/>
                <a:gd name="connsiteY8" fmla="*/ 1116997 h 1696830"/>
                <a:gd name="connsiteX9" fmla="*/ 6155212 w 9971676"/>
                <a:gd name="connsiteY9" fmla="*/ 353524 h 1696830"/>
                <a:gd name="connsiteX10" fmla="*/ 6966801 w 9971676"/>
                <a:gd name="connsiteY10" fmla="*/ 1022728 h 1696830"/>
                <a:gd name="connsiteX11" fmla="*/ 8314834 w 9971676"/>
                <a:gd name="connsiteY11" fmla="*/ 14060 h 1696830"/>
                <a:gd name="connsiteX12" fmla="*/ 9078405 w 9971676"/>
                <a:gd name="connsiteY12" fmla="*/ 428840 h 1696830"/>
                <a:gd name="connsiteX13" fmla="*/ 9686695 w 9971676"/>
                <a:gd name="connsiteY13" fmla="*/ 372868 h 1696830"/>
                <a:gd name="connsiteX14" fmla="*/ 9971170 w 9971676"/>
                <a:gd name="connsiteY14" fmla="*/ 15255 h 1696830"/>
                <a:gd name="connsiteX0" fmla="*/ 0 w 9971676"/>
                <a:gd name="connsiteY0" fmla="*/ 1550040 h 1696830"/>
                <a:gd name="connsiteX1" fmla="*/ 386400 w 9971676"/>
                <a:gd name="connsiteY1" fmla="*/ 1692032 h 1696830"/>
                <a:gd name="connsiteX2" fmla="*/ 536935 w 9971676"/>
                <a:gd name="connsiteY2" fmla="*/ 1381929 h 1696830"/>
                <a:gd name="connsiteX3" fmla="*/ 942484 w 9971676"/>
                <a:gd name="connsiteY3" fmla="*/ 1673178 h 1696830"/>
                <a:gd name="connsiteX4" fmla="*/ 1235402 w 9971676"/>
                <a:gd name="connsiteY4" fmla="*/ 1089993 h 1696830"/>
                <a:gd name="connsiteX5" fmla="*/ 1631917 w 9971676"/>
                <a:gd name="connsiteY5" fmla="*/ 1644505 h 1696830"/>
                <a:gd name="connsiteX6" fmla="*/ 2234545 w 9971676"/>
                <a:gd name="connsiteY6" fmla="*/ 692790 h 1696830"/>
                <a:gd name="connsiteX7" fmla="*/ 3047410 w 9971676"/>
                <a:gd name="connsiteY7" fmla="*/ 1654324 h 1696830"/>
                <a:gd name="connsiteX8" fmla="*/ 5138001 w 9971676"/>
                <a:gd name="connsiteY8" fmla="*/ 1116997 h 1696830"/>
                <a:gd name="connsiteX9" fmla="*/ 6269512 w 9971676"/>
                <a:gd name="connsiteY9" fmla="*/ 343999 h 1696830"/>
                <a:gd name="connsiteX10" fmla="*/ 6966801 w 9971676"/>
                <a:gd name="connsiteY10" fmla="*/ 1022728 h 1696830"/>
                <a:gd name="connsiteX11" fmla="*/ 8314834 w 9971676"/>
                <a:gd name="connsiteY11" fmla="*/ 14060 h 1696830"/>
                <a:gd name="connsiteX12" fmla="*/ 9078405 w 9971676"/>
                <a:gd name="connsiteY12" fmla="*/ 428840 h 1696830"/>
                <a:gd name="connsiteX13" fmla="*/ 9686695 w 9971676"/>
                <a:gd name="connsiteY13" fmla="*/ 372868 h 1696830"/>
                <a:gd name="connsiteX14" fmla="*/ 9971170 w 9971676"/>
                <a:gd name="connsiteY14" fmla="*/ 15255 h 1696830"/>
                <a:gd name="connsiteX0" fmla="*/ 0 w 9971676"/>
                <a:gd name="connsiteY0" fmla="*/ 1549290 h 1696080"/>
                <a:gd name="connsiteX1" fmla="*/ 386400 w 9971676"/>
                <a:gd name="connsiteY1" fmla="*/ 1691282 h 1696080"/>
                <a:gd name="connsiteX2" fmla="*/ 536935 w 9971676"/>
                <a:gd name="connsiteY2" fmla="*/ 1381179 h 1696080"/>
                <a:gd name="connsiteX3" fmla="*/ 942484 w 9971676"/>
                <a:gd name="connsiteY3" fmla="*/ 1672428 h 1696080"/>
                <a:gd name="connsiteX4" fmla="*/ 1235402 w 9971676"/>
                <a:gd name="connsiteY4" fmla="*/ 1089243 h 1696080"/>
                <a:gd name="connsiteX5" fmla="*/ 1631917 w 9971676"/>
                <a:gd name="connsiteY5" fmla="*/ 1643755 h 1696080"/>
                <a:gd name="connsiteX6" fmla="*/ 2234545 w 9971676"/>
                <a:gd name="connsiteY6" fmla="*/ 692040 h 1696080"/>
                <a:gd name="connsiteX7" fmla="*/ 3047410 w 9971676"/>
                <a:gd name="connsiteY7" fmla="*/ 1653574 h 1696080"/>
                <a:gd name="connsiteX8" fmla="*/ 5138001 w 9971676"/>
                <a:gd name="connsiteY8" fmla="*/ 1116247 h 1696080"/>
                <a:gd name="connsiteX9" fmla="*/ 6269512 w 9971676"/>
                <a:gd name="connsiteY9" fmla="*/ 343249 h 1696080"/>
                <a:gd name="connsiteX10" fmla="*/ 6881076 w 9971676"/>
                <a:gd name="connsiteY10" fmla="*/ 1002928 h 1696080"/>
                <a:gd name="connsiteX11" fmla="*/ 8314834 w 9971676"/>
                <a:gd name="connsiteY11" fmla="*/ 13310 h 1696080"/>
                <a:gd name="connsiteX12" fmla="*/ 9078405 w 9971676"/>
                <a:gd name="connsiteY12" fmla="*/ 428090 h 1696080"/>
                <a:gd name="connsiteX13" fmla="*/ 9686695 w 9971676"/>
                <a:gd name="connsiteY13" fmla="*/ 372118 h 1696080"/>
                <a:gd name="connsiteX14" fmla="*/ 9971170 w 9971676"/>
                <a:gd name="connsiteY14" fmla="*/ 14505 h 1696080"/>
                <a:gd name="connsiteX0" fmla="*/ 0 w 9971676"/>
                <a:gd name="connsiteY0" fmla="*/ 1549290 h 1696080"/>
                <a:gd name="connsiteX1" fmla="*/ 386400 w 9971676"/>
                <a:gd name="connsiteY1" fmla="*/ 1691282 h 1696080"/>
                <a:gd name="connsiteX2" fmla="*/ 536935 w 9971676"/>
                <a:gd name="connsiteY2" fmla="*/ 1381179 h 1696080"/>
                <a:gd name="connsiteX3" fmla="*/ 942484 w 9971676"/>
                <a:gd name="connsiteY3" fmla="*/ 1672428 h 1696080"/>
                <a:gd name="connsiteX4" fmla="*/ 1235402 w 9971676"/>
                <a:gd name="connsiteY4" fmla="*/ 1089243 h 1696080"/>
                <a:gd name="connsiteX5" fmla="*/ 1631917 w 9971676"/>
                <a:gd name="connsiteY5" fmla="*/ 1643755 h 1696080"/>
                <a:gd name="connsiteX6" fmla="*/ 2127810 w 9971676"/>
                <a:gd name="connsiteY6" fmla="*/ 682515 h 1696080"/>
                <a:gd name="connsiteX7" fmla="*/ 3047410 w 9971676"/>
                <a:gd name="connsiteY7" fmla="*/ 1653574 h 1696080"/>
                <a:gd name="connsiteX8" fmla="*/ 5138001 w 9971676"/>
                <a:gd name="connsiteY8" fmla="*/ 1116247 h 1696080"/>
                <a:gd name="connsiteX9" fmla="*/ 6269512 w 9971676"/>
                <a:gd name="connsiteY9" fmla="*/ 343249 h 1696080"/>
                <a:gd name="connsiteX10" fmla="*/ 6881076 w 9971676"/>
                <a:gd name="connsiteY10" fmla="*/ 1002928 h 1696080"/>
                <a:gd name="connsiteX11" fmla="*/ 8314834 w 9971676"/>
                <a:gd name="connsiteY11" fmla="*/ 13310 h 1696080"/>
                <a:gd name="connsiteX12" fmla="*/ 9078405 w 9971676"/>
                <a:gd name="connsiteY12" fmla="*/ 428090 h 1696080"/>
                <a:gd name="connsiteX13" fmla="*/ 9686695 w 9971676"/>
                <a:gd name="connsiteY13" fmla="*/ 372118 h 1696080"/>
                <a:gd name="connsiteX14" fmla="*/ 9971170 w 9971676"/>
                <a:gd name="connsiteY14" fmla="*/ 14505 h 1696080"/>
                <a:gd name="connsiteX0" fmla="*/ 0 w 10049302"/>
                <a:gd name="connsiteY0" fmla="*/ 1463565 h 1692057"/>
                <a:gd name="connsiteX1" fmla="*/ 464026 w 10049302"/>
                <a:gd name="connsiteY1" fmla="*/ 1691282 h 1692057"/>
                <a:gd name="connsiteX2" fmla="*/ 614561 w 10049302"/>
                <a:gd name="connsiteY2" fmla="*/ 1381179 h 1692057"/>
                <a:gd name="connsiteX3" fmla="*/ 1020110 w 10049302"/>
                <a:gd name="connsiteY3" fmla="*/ 1672428 h 1692057"/>
                <a:gd name="connsiteX4" fmla="*/ 1313028 w 10049302"/>
                <a:gd name="connsiteY4" fmla="*/ 1089243 h 1692057"/>
                <a:gd name="connsiteX5" fmla="*/ 1709543 w 10049302"/>
                <a:gd name="connsiteY5" fmla="*/ 1643755 h 1692057"/>
                <a:gd name="connsiteX6" fmla="*/ 2205436 w 10049302"/>
                <a:gd name="connsiteY6" fmla="*/ 682515 h 1692057"/>
                <a:gd name="connsiteX7" fmla="*/ 3125036 w 10049302"/>
                <a:gd name="connsiteY7" fmla="*/ 1653574 h 1692057"/>
                <a:gd name="connsiteX8" fmla="*/ 5215627 w 10049302"/>
                <a:gd name="connsiteY8" fmla="*/ 1116247 h 1692057"/>
                <a:gd name="connsiteX9" fmla="*/ 6347138 w 10049302"/>
                <a:gd name="connsiteY9" fmla="*/ 343249 h 1692057"/>
                <a:gd name="connsiteX10" fmla="*/ 6958702 w 10049302"/>
                <a:gd name="connsiteY10" fmla="*/ 1002928 h 1692057"/>
                <a:gd name="connsiteX11" fmla="*/ 8392460 w 10049302"/>
                <a:gd name="connsiteY11" fmla="*/ 13310 h 1692057"/>
                <a:gd name="connsiteX12" fmla="*/ 9156031 w 10049302"/>
                <a:gd name="connsiteY12" fmla="*/ 428090 h 1692057"/>
                <a:gd name="connsiteX13" fmla="*/ 9764321 w 10049302"/>
                <a:gd name="connsiteY13" fmla="*/ 372118 h 1692057"/>
                <a:gd name="connsiteX14" fmla="*/ 10048796 w 10049302"/>
                <a:gd name="connsiteY14" fmla="*/ 14505 h 1692057"/>
                <a:gd name="connsiteX0" fmla="*/ 0 w 10049302"/>
                <a:gd name="connsiteY0" fmla="*/ 1463565 h 1711034"/>
                <a:gd name="connsiteX1" fmla="*/ 366993 w 10049302"/>
                <a:gd name="connsiteY1" fmla="*/ 1710332 h 1711034"/>
                <a:gd name="connsiteX2" fmla="*/ 614561 w 10049302"/>
                <a:gd name="connsiteY2" fmla="*/ 1381179 h 1711034"/>
                <a:gd name="connsiteX3" fmla="*/ 1020110 w 10049302"/>
                <a:gd name="connsiteY3" fmla="*/ 1672428 h 1711034"/>
                <a:gd name="connsiteX4" fmla="*/ 1313028 w 10049302"/>
                <a:gd name="connsiteY4" fmla="*/ 1089243 h 1711034"/>
                <a:gd name="connsiteX5" fmla="*/ 1709543 w 10049302"/>
                <a:gd name="connsiteY5" fmla="*/ 1643755 h 1711034"/>
                <a:gd name="connsiteX6" fmla="*/ 2205436 w 10049302"/>
                <a:gd name="connsiteY6" fmla="*/ 682515 h 1711034"/>
                <a:gd name="connsiteX7" fmla="*/ 3125036 w 10049302"/>
                <a:gd name="connsiteY7" fmla="*/ 1653574 h 1711034"/>
                <a:gd name="connsiteX8" fmla="*/ 5215627 w 10049302"/>
                <a:gd name="connsiteY8" fmla="*/ 1116247 h 1711034"/>
                <a:gd name="connsiteX9" fmla="*/ 6347138 w 10049302"/>
                <a:gd name="connsiteY9" fmla="*/ 343249 h 1711034"/>
                <a:gd name="connsiteX10" fmla="*/ 6958702 w 10049302"/>
                <a:gd name="connsiteY10" fmla="*/ 1002928 h 1711034"/>
                <a:gd name="connsiteX11" fmla="*/ 8392460 w 10049302"/>
                <a:gd name="connsiteY11" fmla="*/ 13310 h 1711034"/>
                <a:gd name="connsiteX12" fmla="*/ 9156031 w 10049302"/>
                <a:gd name="connsiteY12" fmla="*/ 428090 h 1711034"/>
                <a:gd name="connsiteX13" fmla="*/ 9764321 w 10049302"/>
                <a:gd name="connsiteY13" fmla="*/ 372118 h 1711034"/>
                <a:gd name="connsiteX14" fmla="*/ 10048796 w 10049302"/>
                <a:gd name="connsiteY14" fmla="*/ 14505 h 1711034"/>
                <a:gd name="connsiteX0" fmla="*/ 0 w 10039599"/>
                <a:gd name="connsiteY0" fmla="*/ 1434990 h 1710604"/>
                <a:gd name="connsiteX1" fmla="*/ 357290 w 10039599"/>
                <a:gd name="connsiteY1" fmla="*/ 1710332 h 1710604"/>
                <a:gd name="connsiteX2" fmla="*/ 604858 w 10039599"/>
                <a:gd name="connsiteY2" fmla="*/ 1381179 h 1710604"/>
                <a:gd name="connsiteX3" fmla="*/ 1010407 w 10039599"/>
                <a:gd name="connsiteY3" fmla="*/ 1672428 h 1710604"/>
                <a:gd name="connsiteX4" fmla="*/ 1303325 w 10039599"/>
                <a:gd name="connsiteY4" fmla="*/ 1089243 h 1710604"/>
                <a:gd name="connsiteX5" fmla="*/ 1699840 w 10039599"/>
                <a:gd name="connsiteY5" fmla="*/ 1643755 h 1710604"/>
                <a:gd name="connsiteX6" fmla="*/ 2195733 w 10039599"/>
                <a:gd name="connsiteY6" fmla="*/ 682515 h 1710604"/>
                <a:gd name="connsiteX7" fmla="*/ 3115333 w 10039599"/>
                <a:gd name="connsiteY7" fmla="*/ 1653574 h 1710604"/>
                <a:gd name="connsiteX8" fmla="*/ 5205924 w 10039599"/>
                <a:gd name="connsiteY8" fmla="*/ 1116247 h 1710604"/>
                <a:gd name="connsiteX9" fmla="*/ 6337435 w 10039599"/>
                <a:gd name="connsiteY9" fmla="*/ 343249 h 1710604"/>
                <a:gd name="connsiteX10" fmla="*/ 6948999 w 10039599"/>
                <a:gd name="connsiteY10" fmla="*/ 1002928 h 1710604"/>
                <a:gd name="connsiteX11" fmla="*/ 8382757 w 10039599"/>
                <a:gd name="connsiteY11" fmla="*/ 13310 h 1710604"/>
                <a:gd name="connsiteX12" fmla="*/ 9146328 w 10039599"/>
                <a:gd name="connsiteY12" fmla="*/ 428090 h 1710604"/>
                <a:gd name="connsiteX13" fmla="*/ 9754618 w 10039599"/>
                <a:gd name="connsiteY13" fmla="*/ 372118 h 1710604"/>
                <a:gd name="connsiteX14" fmla="*/ 10039093 w 10039599"/>
                <a:gd name="connsiteY14" fmla="*/ 14505 h 1710604"/>
                <a:gd name="connsiteX0" fmla="*/ 0 w 10039599"/>
                <a:gd name="connsiteY0" fmla="*/ 1434990 h 1710771"/>
                <a:gd name="connsiteX1" fmla="*/ 357290 w 10039599"/>
                <a:gd name="connsiteY1" fmla="*/ 1710332 h 1710771"/>
                <a:gd name="connsiteX2" fmla="*/ 604858 w 10039599"/>
                <a:gd name="connsiteY2" fmla="*/ 1381179 h 1710771"/>
                <a:gd name="connsiteX3" fmla="*/ 1010407 w 10039599"/>
                <a:gd name="connsiteY3" fmla="*/ 1672428 h 1710771"/>
                <a:gd name="connsiteX4" fmla="*/ 1303325 w 10039599"/>
                <a:gd name="connsiteY4" fmla="*/ 1089243 h 1710771"/>
                <a:gd name="connsiteX5" fmla="*/ 1699840 w 10039599"/>
                <a:gd name="connsiteY5" fmla="*/ 1643755 h 1710771"/>
                <a:gd name="connsiteX6" fmla="*/ 2195733 w 10039599"/>
                <a:gd name="connsiteY6" fmla="*/ 682515 h 1710771"/>
                <a:gd name="connsiteX7" fmla="*/ 3115333 w 10039599"/>
                <a:gd name="connsiteY7" fmla="*/ 1653574 h 1710771"/>
                <a:gd name="connsiteX8" fmla="*/ 5205924 w 10039599"/>
                <a:gd name="connsiteY8" fmla="*/ 1116247 h 1710771"/>
                <a:gd name="connsiteX9" fmla="*/ 6337435 w 10039599"/>
                <a:gd name="connsiteY9" fmla="*/ 343249 h 1710771"/>
                <a:gd name="connsiteX10" fmla="*/ 6948999 w 10039599"/>
                <a:gd name="connsiteY10" fmla="*/ 1002928 h 1710771"/>
                <a:gd name="connsiteX11" fmla="*/ 8382757 w 10039599"/>
                <a:gd name="connsiteY11" fmla="*/ 13310 h 1710771"/>
                <a:gd name="connsiteX12" fmla="*/ 9146328 w 10039599"/>
                <a:gd name="connsiteY12" fmla="*/ 428090 h 1710771"/>
                <a:gd name="connsiteX13" fmla="*/ 9754618 w 10039599"/>
                <a:gd name="connsiteY13" fmla="*/ 372118 h 1710771"/>
                <a:gd name="connsiteX14" fmla="*/ 10039093 w 10039599"/>
                <a:gd name="connsiteY14" fmla="*/ 14505 h 1710771"/>
                <a:gd name="connsiteX0" fmla="*/ 0 w 10039599"/>
                <a:gd name="connsiteY0" fmla="*/ 1434990 h 1710928"/>
                <a:gd name="connsiteX1" fmla="*/ 357290 w 10039599"/>
                <a:gd name="connsiteY1" fmla="*/ 1710332 h 1710928"/>
                <a:gd name="connsiteX2" fmla="*/ 478716 w 10039599"/>
                <a:gd name="connsiteY2" fmla="*/ 1371654 h 1710928"/>
                <a:gd name="connsiteX3" fmla="*/ 1010407 w 10039599"/>
                <a:gd name="connsiteY3" fmla="*/ 1672428 h 1710928"/>
                <a:gd name="connsiteX4" fmla="*/ 1303325 w 10039599"/>
                <a:gd name="connsiteY4" fmla="*/ 1089243 h 1710928"/>
                <a:gd name="connsiteX5" fmla="*/ 1699840 w 10039599"/>
                <a:gd name="connsiteY5" fmla="*/ 1643755 h 1710928"/>
                <a:gd name="connsiteX6" fmla="*/ 2195733 w 10039599"/>
                <a:gd name="connsiteY6" fmla="*/ 682515 h 1710928"/>
                <a:gd name="connsiteX7" fmla="*/ 3115333 w 10039599"/>
                <a:gd name="connsiteY7" fmla="*/ 1653574 h 1710928"/>
                <a:gd name="connsiteX8" fmla="*/ 5205924 w 10039599"/>
                <a:gd name="connsiteY8" fmla="*/ 1116247 h 1710928"/>
                <a:gd name="connsiteX9" fmla="*/ 6337435 w 10039599"/>
                <a:gd name="connsiteY9" fmla="*/ 343249 h 1710928"/>
                <a:gd name="connsiteX10" fmla="*/ 6948999 w 10039599"/>
                <a:gd name="connsiteY10" fmla="*/ 1002928 h 1710928"/>
                <a:gd name="connsiteX11" fmla="*/ 8382757 w 10039599"/>
                <a:gd name="connsiteY11" fmla="*/ 13310 h 1710928"/>
                <a:gd name="connsiteX12" fmla="*/ 9146328 w 10039599"/>
                <a:gd name="connsiteY12" fmla="*/ 428090 h 1710928"/>
                <a:gd name="connsiteX13" fmla="*/ 9754618 w 10039599"/>
                <a:gd name="connsiteY13" fmla="*/ 372118 h 1710928"/>
                <a:gd name="connsiteX14" fmla="*/ 10039093 w 10039599"/>
                <a:gd name="connsiteY14" fmla="*/ 14505 h 1710928"/>
                <a:gd name="connsiteX0" fmla="*/ 0 w 10039599"/>
                <a:gd name="connsiteY0" fmla="*/ 1434990 h 1710928"/>
                <a:gd name="connsiteX1" fmla="*/ 357290 w 10039599"/>
                <a:gd name="connsiteY1" fmla="*/ 1710332 h 1710928"/>
                <a:gd name="connsiteX2" fmla="*/ 478716 w 10039599"/>
                <a:gd name="connsiteY2" fmla="*/ 1371654 h 1710928"/>
                <a:gd name="connsiteX3" fmla="*/ 1010407 w 10039599"/>
                <a:gd name="connsiteY3" fmla="*/ 1672428 h 1710928"/>
                <a:gd name="connsiteX4" fmla="*/ 1215996 w 10039599"/>
                <a:gd name="connsiteY4" fmla="*/ 1165443 h 1710928"/>
                <a:gd name="connsiteX5" fmla="*/ 1699840 w 10039599"/>
                <a:gd name="connsiteY5" fmla="*/ 1643755 h 1710928"/>
                <a:gd name="connsiteX6" fmla="*/ 2195733 w 10039599"/>
                <a:gd name="connsiteY6" fmla="*/ 682515 h 1710928"/>
                <a:gd name="connsiteX7" fmla="*/ 3115333 w 10039599"/>
                <a:gd name="connsiteY7" fmla="*/ 1653574 h 1710928"/>
                <a:gd name="connsiteX8" fmla="*/ 5205924 w 10039599"/>
                <a:gd name="connsiteY8" fmla="*/ 1116247 h 1710928"/>
                <a:gd name="connsiteX9" fmla="*/ 6337435 w 10039599"/>
                <a:gd name="connsiteY9" fmla="*/ 343249 h 1710928"/>
                <a:gd name="connsiteX10" fmla="*/ 6948999 w 10039599"/>
                <a:gd name="connsiteY10" fmla="*/ 1002928 h 1710928"/>
                <a:gd name="connsiteX11" fmla="*/ 8382757 w 10039599"/>
                <a:gd name="connsiteY11" fmla="*/ 13310 h 1710928"/>
                <a:gd name="connsiteX12" fmla="*/ 9146328 w 10039599"/>
                <a:gd name="connsiteY12" fmla="*/ 428090 h 1710928"/>
                <a:gd name="connsiteX13" fmla="*/ 9754618 w 10039599"/>
                <a:gd name="connsiteY13" fmla="*/ 372118 h 1710928"/>
                <a:gd name="connsiteX14" fmla="*/ 10039093 w 10039599"/>
                <a:gd name="connsiteY14" fmla="*/ 14505 h 1710928"/>
                <a:gd name="connsiteX0" fmla="*/ 0 w 10039599"/>
                <a:gd name="connsiteY0" fmla="*/ 1434990 h 1722244"/>
                <a:gd name="connsiteX1" fmla="*/ 357290 w 10039599"/>
                <a:gd name="connsiteY1" fmla="*/ 1710332 h 1722244"/>
                <a:gd name="connsiteX2" fmla="*/ 478716 w 10039599"/>
                <a:gd name="connsiteY2" fmla="*/ 1371654 h 1722244"/>
                <a:gd name="connsiteX3" fmla="*/ 903672 w 10039599"/>
                <a:gd name="connsiteY3" fmla="*/ 1720053 h 1722244"/>
                <a:gd name="connsiteX4" fmla="*/ 1215996 w 10039599"/>
                <a:gd name="connsiteY4" fmla="*/ 1165443 h 1722244"/>
                <a:gd name="connsiteX5" fmla="*/ 1699840 w 10039599"/>
                <a:gd name="connsiteY5" fmla="*/ 1643755 h 1722244"/>
                <a:gd name="connsiteX6" fmla="*/ 2195733 w 10039599"/>
                <a:gd name="connsiteY6" fmla="*/ 682515 h 1722244"/>
                <a:gd name="connsiteX7" fmla="*/ 3115333 w 10039599"/>
                <a:gd name="connsiteY7" fmla="*/ 1653574 h 1722244"/>
                <a:gd name="connsiteX8" fmla="*/ 5205924 w 10039599"/>
                <a:gd name="connsiteY8" fmla="*/ 1116247 h 1722244"/>
                <a:gd name="connsiteX9" fmla="*/ 6337435 w 10039599"/>
                <a:gd name="connsiteY9" fmla="*/ 343249 h 1722244"/>
                <a:gd name="connsiteX10" fmla="*/ 6948999 w 10039599"/>
                <a:gd name="connsiteY10" fmla="*/ 1002928 h 1722244"/>
                <a:gd name="connsiteX11" fmla="*/ 8382757 w 10039599"/>
                <a:gd name="connsiteY11" fmla="*/ 13310 h 1722244"/>
                <a:gd name="connsiteX12" fmla="*/ 9146328 w 10039599"/>
                <a:gd name="connsiteY12" fmla="*/ 428090 h 1722244"/>
                <a:gd name="connsiteX13" fmla="*/ 9754618 w 10039599"/>
                <a:gd name="connsiteY13" fmla="*/ 372118 h 1722244"/>
                <a:gd name="connsiteX14" fmla="*/ 10039093 w 10039599"/>
                <a:gd name="connsiteY14" fmla="*/ 14505 h 1722244"/>
                <a:gd name="connsiteX0" fmla="*/ 0 w 10039599"/>
                <a:gd name="connsiteY0" fmla="*/ 1434990 h 1722244"/>
                <a:gd name="connsiteX1" fmla="*/ 357290 w 10039599"/>
                <a:gd name="connsiteY1" fmla="*/ 1710332 h 1722244"/>
                <a:gd name="connsiteX2" fmla="*/ 478716 w 10039599"/>
                <a:gd name="connsiteY2" fmla="*/ 1371654 h 1722244"/>
                <a:gd name="connsiteX3" fmla="*/ 903672 w 10039599"/>
                <a:gd name="connsiteY3" fmla="*/ 1720053 h 1722244"/>
                <a:gd name="connsiteX4" fmla="*/ 1215996 w 10039599"/>
                <a:gd name="connsiteY4" fmla="*/ 1165443 h 1722244"/>
                <a:gd name="connsiteX5" fmla="*/ 1583401 w 10039599"/>
                <a:gd name="connsiteY5" fmla="*/ 1634230 h 1722244"/>
                <a:gd name="connsiteX6" fmla="*/ 2195733 w 10039599"/>
                <a:gd name="connsiteY6" fmla="*/ 682515 h 1722244"/>
                <a:gd name="connsiteX7" fmla="*/ 3115333 w 10039599"/>
                <a:gd name="connsiteY7" fmla="*/ 1653574 h 1722244"/>
                <a:gd name="connsiteX8" fmla="*/ 5205924 w 10039599"/>
                <a:gd name="connsiteY8" fmla="*/ 1116247 h 1722244"/>
                <a:gd name="connsiteX9" fmla="*/ 6337435 w 10039599"/>
                <a:gd name="connsiteY9" fmla="*/ 343249 h 1722244"/>
                <a:gd name="connsiteX10" fmla="*/ 6948999 w 10039599"/>
                <a:gd name="connsiteY10" fmla="*/ 1002928 h 1722244"/>
                <a:gd name="connsiteX11" fmla="*/ 8382757 w 10039599"/>
                <a:gd name="connsiteY11" fmla="*/ 13310 h 1722244"/>
                <a:gd name="connsiteX12" fmla="*/ 9146328 w 10039599"/>
                <a:gd name="connsiteY12" fmla="*/ 428090 h 1722244"/>
                <a:gd name="connsiteX13" fmla="*/ 9754618 w 10039599"/>
                <a:gd name="connsiteY13" fmla="*/ 372118 h 1722244"/>
                <a:gd name="connsiteX14" fmla="*/ 10039093 w 10039599"/>
                <a:gd name="connsiteY14" fmla="*/ 14505 h 1722244"/>
                <a:gd name="connsiteX0" fmla="*/ 0 w 10040822"/>
                <a:gd name="connsiteY0" fmla="*/ 1434990 h 1722244"/>
                <a:gd name="connsiteX1" fmla="*/ 357290 w 10040822"/>
                <a:gd name="connsiteY1" fmla="*/ 1710332 h 1722244"/>
                <a:gd name="connsiteX2" fmla="*/ 478716 w 10040822"/>
                <a:gd name="connsiteY2" fmla="*/ 1371654 h 1722244"/>
                <a:gd name="connsiteX3" fmla="*/ 903672 w 10040822"/>
                <a:gd name="connsiteY3" fmla="*/ 1720053 h 1722244"/>
                <a:gd name="connsiteX4" fmla="*/ 1215996 w 10040822"/>
                <a:gd name="connsiteY4" fmla="*/ 1165443 h 1722244"/>
                <a:gd name="connsiteX5" fmla="*/ 1583401 w 10040822"/>
                <a:gd name="connsiteY5" fmla="*/ 1634230 h 1722244"/>
                <a:gd name="connsiteX6" fmla="*/ 2195733 w 10040822"/>
                <a:gd name="connsiteY6" fmla="*/ 682515 h 1722244"/>
                <a:gd name="connsiteX7" fmla="*/ 3115333 w 10040822"/>
                <a:gd name="connsiteY7" fmla="*/ 1653574 h 1722244"/>
                <a:gd name="connsiteX8" fmla="*/ 5205924 w 10040822"/>
                <a:gd name="connsiteY8" fmla="*/ 1116247 h 1722244"/>
                <a:gd name="connsiteX9" fmla="*/ 6337435 w 10040822"/>
                <a:gd name="connsiteY9" fmla="*/ 343249 h 1722244"/>
                <a:gd name="connsiteX10" fmla="*/ 6948999 w 10040822"/>
                <a:gd name="connsiteY10" fmla="*/ 1002928 h 1722244"/>
                <a:gd name="connsiteX11" fmla="*/ 8382757 w 10040822"/>
                <a:gd name="connsiteY11" fmla="*/ 13310 h 1722244"/>
                <a:gd name="connsiteX12" fmla="*/ 9146328 w 10040822"/>
                <a:gd name="connsiteY12" fmla="*/ 428090 h 1722244"/>
                <a:gd name="connsiteX13" fmla="*/ 9754618 w 10040822"/>
                <a:gd name="connsiteY13" fmla="*/ 372118 h 1722244"/>
                <a:gd name="connsiteX14" fmla="*/ 10039093 w 10040822"/>
                <a:gd name="connsiteY14" fmla="*/ 14505 h 1722244"/>
                <a:gd name="connsiteX0" fmla="*/ 0 w 10039093"/>
                <a:gd name="connsiteY0" fmla="*/ 1434990 h 1722244"/>
                <a:gd name="connsiteX1" fmla="*/ 357290 w 10039093"/>
                <a:gd name="connsiteY1" fmla="*/ 1710332 h 1722244"/>
                <a:gd name="connsiteX2" fmla="*/ 478716 w 10039093"/>
                <a:gd name="connsiteY2" fmla="*/ 1371654 h 1722244"/>
                <a:gd name="connsiteX3" fmla="*/ 903672 w 10039093"/>
                <a:gd name="connsiteY3" fmla="*/ 1720053 h 1722244"/>
                <a:gd name="connsiteX4" fmla="*/ 1215996 w 10039093"/>
                <a:gd name="connsiteY4" fmla="*/ 1165443 h 1722244"/>
                <a:gd name="connsiteX5" fmla="*/ 1583401 w 10039093"/>
                <a:gd name="connsiteY5" fmla="*/ 1634230 h 1722244"/>
                <a:gd name="connsiteX6" fmla="*/ 2195733 w 10039093"/>
                <a:gd name="connsiteY6" fmla="*/ 682515 h 1722244"/>
                <a:gd name="connsiteX7" fmla="*/ 3115333 w 10039093"/>
                <a:gd name="connsiteY7" fmla="*/ 1653574 h 1722244"/>
                <a:gd name="connsiteX8" fmla="*/ 5205924 w 10039093"/>
                <a:gd name="connsiteY8" fmla="*/ 1116247 h 1722244"/>
                <a:gd name="connsiteX9" fmla="*/ 6337435 w 10039093"/>
                <a:gd name="connsiteY9" fmla="*/ 343249 h 1722244"/>
                <a:gd name="connsiteX10" fmla="*/ 6948999 w 10039093"/>
                <a:gd name="connsiteY10" fmla="*/ 1002928 h 1722244"/>
                <a:gd name="connsiteX11" fmla="*/ 8382757 w 10039093"/>
                <a:gd name="connsiteY11" fmla="*/ 13310 h 1722244"/>
                <a:gd name="connsiteX12" fmla="*/ 9146328 w 10039093"/>
                <a:gd name="connsiteY12" fmla="*/ 428090 h 1722244"/>
                <a:gd name="connsiteX13" fmla="*/ 9754618 w 10039093"/>
                <a:gd name="connsiteY13" fmla="*/ 372118 h 1722244"/>
                <a:gd name="connsiteX14" fmla="*/ 10039093 w 10039093"/>
                <a:gd name="connsiteY14" fmla="*/ 14505 h 1722244"/>
                <a:gd name="connsiteX0" fmla="*/ 0 w 10039599"/>
                <a:gd name="connsiteY0" fmla="*/ 1434990 h 1722244"/>
                <a:gd name="connsiteX1" fmla="*/ 357290 w 10039599"/>
                <a:gd name="connsiteY1" fmla="*/ 1710332 h 1722244"/>
                <a:gd name="connsiteX2" fmla="*/ 478716 w 10039599"/>
                <a:gd name="connsiteY2" fmla="*/ 1371654 h 1722244"/>
                <a:gd name="connsiteX3" fmla="*/ 903672 w 10039599"/>
                <a:gd name="connsiteY3" fmla="*/ 1720053 h 1722244"/>
                <a:gd name="connsiteX4" fmla="*/ 1215996 w 10039599"/>
                <a:gd name="connsiteY4" fmla="*/ 1165443 h 1722244"/>
                <a:gd name="connsiteX5" fmla="*/ 1583401 w 10039599"/>
                <a:gd name="connsiteY5" fmla="*/ 1634230 h 1722244"/>
                <a:gd name="connsiteX6" fmla="*/ 2195733 w 10039599"/>
                <a:gd name="connsiteY6" fmla="*/ 682515 h 1722244"/>
                <a:gd name="connsiteX7" fmla="*/ 3115333 w 10039599"/>
                <a:gd name="connsiteY7" fmla="*/ 1653574 h 1722244"/>
                <a:gd name="connsiteX8" fmla="*/ 5205924 w 10039599"/>
                <a:gd name="connsiteY8" fmla="*/ 1116247 h 1722244"/>
                <a:gd name="connsiteX9" fmla="*/ 6337435 w 10039599"/>
                <a:gd name="connsiteY9" fmla="*/ 343249 h 1722244"/>
                <a:gd name="connsiteX10" fmla="*/ 6948999 w 10039599"/>
                <a:gd name="connsiteY10" fmla="*/ 1002928 h 1722244"/>
                <a:gd name="connsiteX11" fmla="*/ 8382757 w 10039599"/>
                <a:gd name="connsiteY11" fmla="*/ 13310 h 1722244"/>
                <a:gd name="connsiteX12" fmla="*/ 9146328 w 10039599"/>
                <a:gd name="connsiteY12" fmla="*/ 428090 h 1722244"/>
                <a:gd name="connsiteX13" fmla="*/ 9754618 w 10039599"/>
                <a:gd name="connsiteY13" fmla="*/ 372118 h 1722244"/>
                <a:gd name="connsiteX14" fmla="*/ 10039093 w 10039599"/>
                <a:gd name="connsiteY14" fmla="*/ 14505 h 172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39599" h="1722244">
                  <a:moveTo>
                    <a:pt x="0" y="1434990"/>
                  </a:moveTo>
                  <a:cubicBezTo>
                    <a:pt x="91824" y="1589845"/>
                    <a:pt x="277504" y="1720888"/>
                    <a:pt x="357290" y="1710332"/>
                  </a:cubicBezTo>
                  <a:cubicBezTo>
                    <a:pt x="437076" y="1699776"/>
                    <a:pt x="387652" y="1370034"/>
                    <a:pt x="478716" y="1371654"/>
                  </a:cubicBezTo>
                  <a:cubicBezTo>
                    <a:pt x="569780" y="1373274"/>
                    <a:pt x="780792" y="1754421"/>
                    <a:pt x="903672" y="1720053"/>
                  </a:cubicBezTo>
                  <a:cubicBezTo>
                    <a:pt x="1026552" y="1685685"/>
                    <a:pt x="1102708" y="1179747"/>
                    <a:pt x="1215996" y="1165443"/>
                  </a:cubicBezTo>
                  <a:cubicBezTo>
                    <a:pt x="1329284" y="1151139"/>
                    <a:pt x="1420111" y="1714718"/>
                    <a:pt x="1583401" y="1634230"/>
                  </a:cubicBezTo>
                  <a:cubicBezTo>
                    <a:pt x="1746691" y="1553742"/>
                    <a:pt x="1940411" y="679291"/>
                    <a:pt x="2195733" y="682515"/>
                  </a:cubicBezTo>
                  <a:cubicBezTo>
                    <a:pt x="2451055" y="685739"/>
                    <a:pt x="2613635" y="1581285"/>
                    <a:pt x="3115333" y="1653574"/>
                  </a:cubicBezTo>
                  <a:cubicBezTo>
                    <a:pt x="3617031" y="1725863"/>
                    <a:pt x="4668907" y="1334635"/>
                    <a:pt x="5205924" y="1116247"/>
                  </a:cubicBezTo>
                  <a:cubicBezTo>
                    <a:pt x="5742941" y="897859"/>
                    <a:pt x="6046923" y="362135"/>
                    <a:pt x="6337435" y="343249"/>
                  </a:cubicBezTo>
                  <a:cubicBezTo>
                    <a:pt x="6627947" y="324363"/>
                    <a:pt x="6608112" y="1057918"/>
                    <a:pt x="6948999" y="1002928"/>
                  </a:cubicBezTo>
                  <a:cubicBezTo>
                    <a:pt x="7289886" y="947938"/>
                    <a:pt x="8016536" y="109116"/>
                    <a:pt x="8382757" y="13310"/>
                  </a:cubicBezTo>
                  <a:cubicBezTo>
                    <a:pt x="8748978" y="-82496"/>
                    <a:pt x="8917685" y="368289"/>
                    <a:pt x="9146328" y="428090"/>
                  </a:cubicBezTo>
                  <a:cubicBezTo>
                    <a:pt x="9374971" y="487891"/>
                    <a:pt x="9605824" y="441049"/>
                    <a:pt x="9754618" y="372118"/>
                  </a:cubicBezTo>
                  <a:cubicBezTo>
                    <a:pt x="9903412" y="303187"/>
                    <a:pt x="10049306" y="126964"/>
                    <a:pt x="10039093" y="14505"/>
                  </a:cubicBezTo>
                </a:path>
              </a:pathLst>
            </a:custGeom>
            <a:noFill/>
            <a:ln w="44450" cap="flat" cmpd="sng" algn="ctr">
              <a:solidFill>
                <a:srgbClr val="12384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dirty="0">
                <a:solidFill>
                  <a:srgbClr val="FFFFFF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D2BFE00-7A9E-4C93-81D5-B9032EBB19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2459" y="2647929"/>
              <a:ext cx="0" cy="1871705"/>
            </a:xfrm>
            <a:prstGeom prst="straightConnector1">
              <a:avLst/>
            </a:prstGeom>
            <a:noFill/>
            <a:ln w="28575" cap="flat" cmpd="sng" algn="ctr">
              <a:solidFill>
                <a:srgbClr val="12384E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9ACF95-D73A-4238-9339-4C6A2EE396D4}"/>
                </a:ext>
              </a:extLst>
            </p:cNvPr>
            <p:cNvSpPr txBox="1"/>
            <p:nvPr/>
          </p:nvSpPr>
          <p:spPr>
            <a:xfrm rot="16200000">
              <a:off x="-429145" y="3233569"/>
              <a:ext cx="1196970" cy="276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b="1" kern="0" dirty="0">
                  <a:solidFill>
                    <a:srgbClr val="5DBA00"/>
                  </a:solidFill>
                </a:rPr>
                <a:t>PSA level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334AD2C-17CB-44E4-98C6-69F209B26372}"/>
                </a:ext>
              </a:extLst>
            </p:cNvPr>
            <p:cNvSpPr/>
            <p:nvPr/>
          </p:nvSpPr>
          <p:spPr>
            <a:xfrm>
              <a:off x="7660579" y="4676655"/>
              <a:ext cx="4409221" cy="535143"/>
            </a:xfrm>
            <a:prstGeom prst="rect">
              <a:avLst/>
            </a:prstGeom>
            <a:solidFill>
              <a:srgbClr val="10384F">
                <a:lumMod val="75000"/>
                <a:lumOff val="25000"/>
              </a:srgbClr>
            </a:solidFill>
            <a:ln w="28575" cap="flat" cmpd="sng" algn="ctr">
              <a:solidFill>
                <a:srgbClr val="10384F"/>
              </a:solidFill>
              <a:prstDash val="solid"/>
              <a:miter lim="800000"/>
            </a:ln>
            <a:effectLst/>
          </p:spPr>
          <p:txBody>
            <a:bodyPr lIns="0" tIns="0" rIns="0" bIns="0" spcCol="1270" anchor="ctr"/>
            <a:lstStyle/>
            <a:p>
              <a:pPr algn="ctr" defTabSz="1001059" eaLnBrk="0" fontAlgn="base" hangingPunct="0">
                <a:spcBef>
                  <a:spcPct val="0"/>
                </a:spcBef>
                <a:spcAft>
                  <a:spcPts val="120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</a:rPr>
                <a:t>Metastatic CRPC</a:t>
              </a:r>
              <a:r>
                <a:rPr lang="en-US" sz="1400" kern="0" baseline="30000" dirty="0">
                  <a:solidFill>
                    <a:srgbClr val="FFFFFF"/>
                  </a:solidFill>
                </a:rPr>
                <a:t>8</a:t>
              </a:r>
              <a:endParaRPr lang="en-US" sz="1400" kern="0" dirty="0">
                <a:solidFill>
                  <a:srgbClr val="FFFFFF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1A30B64-A4FB-41BB-A878-1062DC12B3C4}"/>
                </a:ext>
              </a:extLst>
            </p:cNvPr>
            <p:cNvSpPr/>
            <p:nvPr/>
          </p:nvSpPr>
          <p:spPr>
            <a:xfrm>
              <a:off x="3012889" y="4689688"/>
              <a:ext cx="4581299" cy="515431"/>
            </a:xfrm>
            <a:prstGeom prst="rect">
              <a:avLst/>
            </a:prstGeom>
            <a:solidFill>
              <a:srgbClr val="393939">
                <a:lumMod val="60000"/>
                <a:lumOff val="40000"/>
              </a:srgbClr>
            </a:solidFill>
            <a:ln w="28575" cap="flat" cmpd="sng" algn="ctr">
              <a:solidFill>
                <a:srgbClr val="12384E"/>
              </a:solidFill>
              <a:prstDash val="solid"/>
              <a:miter lim="800000"/>
            </a:ln>
            <a:effectLst/>
          </p:spPr>
          <p:txBody>
            <a:bodyPr lIns="0" tIns="0" rIns="0" bIns="0" spcCol="1270" anchor="ctr"/>
            <a:lstStyle/>
            <a:p>
              <a:pPr algn="ctr" defTabSz="1001059" eaLnBrk="0" fontAlgn="base" hangingPunct="0">
                <a:spcBef>
                  <a:spcPct val="0"/>
                </a:spcBef>
                <a:spcAft>
                  <a:spcPts val="120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</a:rPr>
                <a:t>Nonmetastatic CRPC</a:t>
              </a:r>
              <a:r>
                <a:rPr lang="en-US" sz="1400" kern="0" baseline="30000" dirty="0">
                  <a:solidFill>
                    <a:srgbClr val="FFFFFF"/>
                  </a:solidFill>
                </a:rPr>
                <a:t>8</a:t>
              </a:r>
              <a:endParaRPr lang="en-US" sz="1400" kern="0" dirty="0">
                <a:solidFill>
                  <a:srgbClr val="FFFFFF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02BA627-C2DD-4FB3-8BF0-6356625FFD71}"/>
                </a:ext>
              </a:extLst>
            </p:cNvPr>
            <p:cNvSpPr/>
            <p:nvPr/>
          </p:nvSpPr>
          <p:spPr>
            <a:xfrm>
              <a:off x="412459" y="4688365"/>
              <a:ext cx="2551792" cy="511911"/>
            </a:xfrm>
            <a:prstGeom prst="rect">
              <a:avLst/>
            </a:prstGeom>
            <a:solidFill>
              <a:srgbClr val="FFFFFF"/>
            </a:solidFill>
            <a:ln w="28575" cap="flat" cmpd="sng" algn="ctr">
              <a:solidFill>
                <a:srgbClr val="12384E"/>
              </a:solidFill>
              <a:prstDash val="solid"/>
              <a:miter lim="800000"/>
            </a:ln>
            <a:effectLst/>
          </p:spPr>
          <p:txBody>
            <a:bodyPr lIns="0" tIns="0" rIns="0" bIns="0" spcCol="1270" anchor="ctr"/>
            <a:lstStyle/>
            <a:p>
              <a:pPr algn="ctr" defTabSz="1001059" eaLnBrk="0" fontAlgn="base" hangingPunct="0">
                <a:spcBef>
                  <a:spcPct val="0"/>
                </a:spcBef>
                <a:spcAft>
                  <a:spcPts val="1200"/>
                </a:spcAft>
                <a:defRPr/>
              </a:pPr>
              <a:r>
                <a:rPr lang="en-US" sz="1400" kern="0" dirty="0">
                  <a:solidFill>
                    <a:srgbClr val="181A26"/>
                  </a:solidFill>
                </a:rPr>
                <a:t>Local disease/</a:t>
              </a:r>
              <a:br>
                <a:rPr lang="en-US" sz="1400" kern="0" dirty="0">
                  <a:solidFill>
                    <a:srgbClr val="181A26"/>
                  </a:solidFill>
                </a:rPr>
              </a:br>
              <a:r>
                <a:rPr lang="en-US" sz="1400" kern="0" dirty="0">
                  <a:solidFill>
                    <a:srgbClr val="181A26"/>
                  </a:solidFill>
                </a:rPr>
                <a:t>Biochemical relapse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E18E658-F7AC-45AA-901B-A100E03AE1B9}"/>
                </a:ext>
              </a:extLst>
            </p:cNvPr>
            <p:cNvCxnSpPr>
              <a:cxnSpLocks/>
            </p:cNvCxnSpPr>
            <p:nvPr/>
          </p:nvCxnSpPr>
          <p:spPr>
            <a:xfrm>
              <a:off x="7660580" y="3245585"/>
              <a:ext cx="0" cy="1431071"/>
            </a:xfrm>
            <a:prstGeom prst="line">
              <a:avLst/>
            </a:prstGeom>
            <a:noFill/>
            <a:ln w="38100" cap="flat" cmpd="sng" algn="ctr">
              <a:solidFill>
                <a:srgbClr val="181A26"/>
              </a:solidFill>
              <a:prstDash val="sysDash"/>
              <a:miter lim="800000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D29213-4B17-4232-8A59-25CF6A9FD018}"/>
                </a:ext>
              </a:extLst>
            </p:cNvPr>
            <p:cNvCxnSpPr>
              <a:cxnSpLocks/>
              <a:stCxn id="56" idx="9"/>
              <a:endCxn id="22" idx="2"/>
            </p:cNvCxnSpPr>
            <p:nvPr/>
          </p:nvCxnSpPr>
          <p:spPr>
            <a:xfrm flipH="1" flipV="1">
              <a:off x="4094161" y="3969305"/>
              <a:ext cx="1516" cy="371386"/>
            </a:xfrm>
            <a:prstGeom prst="line">
              <a:avLst/>
            </a:prstGeom>
            <a:noFill/>
            <a:ln w="22225" cap="flat" cmpd="sng" algn="ctr">
              <a:solidFill>
                <a:srgbClr val="5DBA00"/>
              </a:solidFill>
              <a:prstDash val="solid"/>
              <a:miter lim="800000"/>
              <a:headEnd type="oval" w="lg" len="lg"/>
              <a:tailEnd w="lg" len="lg"/>
            </a:ln>
            <a:effectLst/>
          </p:spPr>
        </p:cxnSp>
        <p:sp>
          <p:nvSpPr>
            <p:cNvPr id="22" name="Rounded Rectangle 204">
              <a:extLst>
                <a:ext uri="{FF2B5EF4-FFF2-40B4-BE49-F238E27FC236}">
                  <a16:creationId xmlns:a16="http://schemas.microsoft.com/office/drawing/2014/main" id="{86B53AB9-CC5C-4CA8-AC7A-F58FFB91D6BB}"/>
                </a:ext>
              </a:extLst>
            </p:cNvPr>
            <p:cNvSpPr/>
            <p:nvPr/>
          </p:nvSpPr>
          <p:spPr>
            <a:xfrm>
              <a:off x="3559105" y="3751216"/>
              <a:ext cx="1070111" cy="218089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200" kern="0" dirty="0">
                  <a:solidFill>
                    <a:srgbClr val="2F2E2F"/>
                  </a:solidFill>
                </a:rPr>
                <a:t>PSA nadir</a:t>
              </a:r>
              <a:endParaRPr lang="en-US" sz="1200" kern="0" baseline="30000" dirty="0">
                <a:solidFill>
                  <a:srgbClr val="2F2E2F"/>
                </a:solidFill>
              </a:endParaRPr>
            </a:p>
          </p:txBody>
        </p:sp>
        <p:sp>
          <p:nvSpPr>
            <p:cNvPr id="23" name="Rounded Rectangle 201">
              <a:extLst>
                <a:ext uri="{FF2B5EF4-FFF2-40B4-BE49-F238E27FC236}">
                  <a16:creationId xmlns:a16="http://schemas.microsoft.com/office/drawing/2014/main" id="{B5F1749A-EE52-4C9A-91EB-ED97AE97BA97}"/>
                </a:ext>
              </a:extLst>
            </p:cNvPr>
            <p:cNvSpPr/>
            <p:nvPr/>
          </p:nvSpPr>
          <p:spPr>
            <a:xfrm>
              <a:off x="5842375" y="3042390"/>
              <a:ext cx="1141086" cy="382500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200" kern="0" dirty="0">
                  <a:solidFill>
                    <a:srgbClr val="000000"/>
                  </a:solidFill>
                </a:rPr>
                <a:t>PSA progression</a:t>
              </a:r>
              <a:endParaRPr lang="en-US" sz="1200" kern="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0C91EDB-E808-4CFF-B409-25144EF154C1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flipH="1">
              <a:off x="6410396" y="3424890"/>
              <a:ext cx="2522" cy="457747"/>
            </a:xfrm>
            <a:prstGeom prst="line">
              <a:avLst/>
            </a:prstGeom>
            <a:noFill/>
            <a:ln w="22225" cap="flat" cmpd="sng" algn="ctr">
              <a:solidFill>
                <a:srgbClr val="63BC47"/>
              </a:solidFill>
              <a:prstDash val="solid"/>
              <a:miter lim="800000"/>
              <a:tailEnd type="oval" w="lg" len="lg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CB68C9-1D5D-454B-BC90-39D7A15F34B5}"/>
                </a:ext>
              </a:extLst>
            </p:cNvPr>
            <p:cNvSpPr txBox="1"/>
            <p:nvPr/>
          </p:nvSpPr>
          <p:spPr>
            <a:xfrm>
              <a:off x="7735600" y="4366634"/>
              <a:ext cx="12867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400" b="1" kern="0" dirty="0">
                  <a:solidFill>
                    <a:srgbClr val="2F2E2F"/>
                  </a:solidFill>
                </a:rPr>
                <a:t>16 MONTHS</a:t>
              </a:r>
              <a:r>
                <a:rPr lang="de-CH" sz="1400" b="1" kern="0" baseline="30000" dirty="0">
                  <a:solidFill>
                    <a:srgbClr val="2F2E2F"/>
                  </a:solidFill>
                </a:rPr>
                <a:t>6</a:t>
              </a:r>
              <a:endParaRPr lang="en-US" sz="1400" b="1" kern="0" baseline="30000" dirty="0">
                <a:solidFill>
                  <a:srgbClr val="2F2E2F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3080906-96C7-4818-B7BC-2A95825B7E66}"/>
                </a:ext>
              </a:extLst>
            </p:cNvPr>
            <p:cNvSpPr txBox="1"/>
            <p:nvPr/>
          </p:nvSpPr>
          <p:spPr>
            <a:xfrm>
              <a:off x="8826626" y="4151191"/>
              <a:ext cx="17653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400" b="1" kern="0" dirty="0">
                  <a:solidFill>
                    <a:srgbClr val="2F2E2F"/>
                  </a:solidFill>
                </a:rPr>
                <a:t>9-12 </a:t>
              </a:r>
              <a:br>
                <a:rPr lang="de-CH" sz="1400" b="1" kern="0" dirty="0">
                  <a:solidFill>
                    <a:srgbClr val="2F2E2F"/>
                  </a:solidFill>
                </a:rPr>
              </a:br>
              <a:r>
                <a:rPr lang="de-CH" sz="1400" b="1" kern="0" dirty="0">
                  <a:solidFill>
                    <a:srgbClr val="2F2E2F"/>
                  </a:solidFill>
                </a:rPr>
                <a:t>MONTHS</a:t>
              </a:r>
              <a:r>
                <a:rPr lang="de-CH" sz="1400" b="1" kern="0" baseline="30000" dirty="0">
                  <a:solidFill>
                    <a:srgbClr val="2F2E2F"/>
                  </a:solidFill>
                </a:rPr>
                <a:t>6,7</a:t>
              </a:r>
              <a:endParaRPr lang="en-US" sz="1400" b="1" kern="0" baseline="30000" dirty="0">
                <a:solidFill>
                  <a:srgbClr val="2F2E2F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51D7F95-36E6-4D99-B260-C80832D882F9}"/>
                </a:ext>
              </a:extLst>
            </p:cNvPr>
            <p:cNvSpPr txBox="1"/>
            <p:nvPr/>
          </p:nvSpPr>
          <p:spPr>
            <a:xfrm>
              <a:off x="10270172" y="4366674"/>
              <a:ext cx="1866018" cy="30773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400" b="1" kern="0" dirty="0">
                  <a:solidFill>
                    <a:srgbClr val="2F2E2F"/>
                  </a:solidFill>
                </a:rPr>
                <a:t>10-20</a:t>
              </a:r>
              <a:r>
                <a:rPr lang="de-CH" sz="1000" b="1" kern="0" dirty="0">
                  <a:solidFill>
                    <a:srgbClr val="FFFFFF"/>
                  </a:solidFill>
                </a:rPr>
                <a:t> </a:t>
              </a:r>
              <a:r>
                <a:rPr lang="de-CH" sz="1400" b="1" kern="0" dirty="0">
                  <a:solidFill>
                    <a:srgbClr val="2F2E2F"/>
                  </a:solidFill>
                </a:rPr>
                <a:t>MONTHS</a:t>
              </a:r>
              <a:r>
                <a:rPr lang="de-CH" sz="1400" b="1" kern="0" baseline="30000" dirty="0">
                  <a:solidFill>
                    <a:srgbClr val="2F2E2F"/>
                  </a:solidFill>
                </a:rPr>
                <a:t>6,7</a:t>
              </a:r>
              <a:endParaRPr lang="en-US" sz="1400" b="1" kern="0" dirty="0">
                <a:solidFill>
                  <a:srgbClr val="2F2E2F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107C4F6-C70B-41D6-9E0B-459BC0F7D7E0}"/>
                </a:ext>
              </a:extLst>
            </p:cNvPr>
            <p:cNvCxnSpPr>
              <a:cxnSpLocks/>
            </p:cNvCxnSpPr>
            <p:nvPr/>
          </p:nvCxnSpPr>
          <p:spPr>
            <a:xfrm>
              <a:off x="3004858" y="3485665"/>
              <a:ext cx="2460" cy="1174243"/>
            </a:xfrm>
            <a:prstGeom prst="line">
              <a:avLst/>
            </a:prstGeom>
            <a:noFill/>
            <a:ln w="19050" cap="flat" cmpd="sng" algn="ctr">
              <a:solidFill>
                <a:srgbClr val="181A26"/>
              </a:solidFill>
              <a:prstDash val="sysDash"/>
              <a:miter lim="800000"/>
            </a:ln>
            <a:effectLst/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F3B03DA-AD7D-444B-A9A1-F8E2C34C31FC}"/>
                </a:ext>
              </a:extLst>
            </p:cNvPr>
            <p:cNvSpPr txBox="1"/>
            <p:nvPr/>
          </p:nvSpPr>
          <p:spPr>
            <a:xfrm>
              <a:off x="3960670" y="4366674"/>
              <a:ext cx="2026372" cy="30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400" b="1" kern="0" dirty="0">
                  <a:solidFill>
                    <a:srgbClr val="2F2E2F"/>
                  </a:solidFill>
                </a:rPr>
                <a:t>30-40 MONTHS</a:t>
              </a:r>
              <a:r>
                <a:rPr lang="de-CH" sz="1400" b="1" kern="0" baseline="30000" dirty="0">
                  <a:solidFill>
                    <a:srgbClr val="2F2E2F"/>
                  </a:solidFill>
                </a:rPr>
                <a:t>2-5</a:t>
              </a:r>
              <a:endParaRPr lang="en-US" sz="1400" b="1" kern="0" dirty="0">
                <a:solidFill>
                  <a:srgbClr val="2F2E2F"/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4052C9D-3858-4749-9D6D-4D48DB0E8F8E}"/>
                </a:ext>
              </a:extLst>
            </p:cNvPr>
            <p:cNvGrpSpPr/>
            <p:nvPr/>
          </p:nvGrpSpPr>
          <p:grpSpPr>
            <a:xfrm>
              <a:off x="1148737" y="4140848"/>
              <a:ext cx="287152" cy="243504"/>
              <a:chOff x="2409845" y="997660"/>
              <a:chExt cx="266148" cy="289299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E4718DCD-03C3-45D0-B396-0BF4BF20AD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09845" y="997661"/>
                <a:ext cx="184160" cy="289298"/>
              </a:xfrm>
              <a:prstGeom prst="line">
                <a:avLst/>
              </a:prstGeom>
              <a:noFill/>
              <a:ln w="50800" cap="flat" cmpd="sng" algn="ctr">
                <a:solidFill>
                  <a:srgbClr val="181A26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47CE605A-036A-450B-8D30-1C442B7AB9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91833" y="997660"/>
                <a:ext cx="184160" cy="289298"/>
              </a:xfrm>
              <a:prstGeom prst="line">
                <a:avLst/>
              </a:prstGeom>
              <a:noFill/>
              <a:ln w="50800" cap="flat" cmpd="sng" algn="ctr">
                <a:solidFill>
                  <a:srgbClr val="181A26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3798A33-1E40-4DFD-BB05-039B77484173}"/>
                </a:ext>
              </a:extLst>
            </p:cNvPr>
            <p:cNvGrpSpPr/>
            <p:nvPr/>
          </p:nvGrpSpPr>
          <p:grpSpPr>
            <a:xfrm>
              <a:off x="5647711" y="3946062"/>
              <a:ext cx="287152" cy="243504"/>
              <a:chOff x="2409845" y="997660"/>
              <a:chExt cx="266148" cy="289299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A8797A7-34A4-466D-B712-6CF47D3ABF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09845" y="997661"/>
                <a:ext cx="184160" cy="289298"/>
              </a:xfrm>
              <a:prstGeom prst="line">
                <a:avLst/>
              </a:prstGeom>
              <a:noFill/>
              <a:ln w="50800" cap="flat" cmpd="sng" algn="ctr">
                <a:solidFill>
                  <a:srgbClr val="181A26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3FD9063-CBE8-4A53-9B74-BB89A432E7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91833" y="997660"/>
                <a:ext cx="184160" cy="289298"/>
              </a:xfrm>
              <a:prstGeom prst="line">
                <a:avLst/>
              </a:prstGeom>
              <a:noFill/>
              <a:ln w="50800" cap="flat" cmpd="sng" algn="ctr">
                <a:solidFill>
                  <a:srgbClr val="181A26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6163A09-F154-4B42-9099-0C754E6D99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94280" y="2945937"/>
              <a:ext cx="0" cy="1729386"/>
            </a:xfrm>
            <a:prstGeom prst="line">
              <a:avLst/>
            </a:prstGeom>
            <a:noFill/>
            <a:ln w="19050" cap="flat" cmpd="sng" algn="ctr">
              <a:solidFill>
                <a:srgbClr val="181A26"/>
              </a:solidFill>
              <a:prstDash val="sysDash"/>
              <a:miter lim="800000"/>
            </a:ln>
            <a:effectLst/>
          </p:spPr>
        </p:cxn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E7206AB-0F65-4282-8BCC-33EE185381F3}"/>
                </a:ext>
              </a:extLst>
            </p:cNvPr>
            <p:cNvGrpSpPr/>
            <p:nvPr/>
          </p:nvGrpSpPr>
          <p:grpSpPr>
            <a:xfrm>
              <a:off x="1926179" y="4038849"/>
              <a:ext cx="287152" cy="243504"/>
              <a:chOff x="2409845" y="997660"/>
              <a:chExt cx="266148" cy="289299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30C63787-A184-4119-9ACF-1FD35789DD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09845" y="997661"/>
                <a:ext cx="184160" cy="289298"/>
              </a:xfrm>
              <a:prstGeom prst="line">
                <a:avLst/>
              </a:prstGeom>
              <a:noFill/>
              <a:ln w="50800" cap="flat" cmpd="sng" algn="ctr">
                <a:solidFill>
                  <a:srgbClr val="181A26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496A54EC-A8AE-44E7-84F0-74EDF903B2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91833" y="997660"/>
                <a:ext cx="184160" cy="289298"/>
              </a:xfrm>
              <a:prstGeom prst="line">
                <a:avLst/>
              </a:prstGeom>
              <a:noFill/>
              <a:ln w="50800" cap="flat" cmpd="sng" algn="ctr">
                <a:solidFill>
                  <a:srgbClr val="181A26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C0562E6-562A-4FA3-A165-62EA7BEDDF53}"/>
                </a:ext>
              </a:extLst>
            </p:cNvPr>
            <p:cNvSpPr txBox="1"/>
            <p:nvPr/>
          </p:nvSpPr>
          <p:spPr>
            <a:xfrm>
              <a:off x="10529647" y="3770165"/>
              <a:ext cx="1404147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b="1" kern="0" dirty="0">
                  <a:solidFill>
                    <a:srgbClr val="181A26"/>
                  </a:solidFill>
                </a:rPr>
                <a:t>Visceral metastases</a:t>
              </a:r>
              <a:endParaRPr lang="en-US" sz="1200" b="1" kern="0" baseline="30000" dirty="0">
                <a:solidFill>
                  <a:srgbClr val="181A26"/>
                </a:solidFill>
              </a:endParaRPr>
            </a:p>
          </p:txBody>
        </p:sp>
        <p:sp>
          <p:nvSpPr>
            <p:cNvPr id="35" name="Rounded Rectangle 196">
              <a:extLst>
                <a:ext uri="{FF2B5EF4-FFF2-40B4-BE49-F238E27FC236}">
                  <a16:creationId xmlns:a16="http://schemas.microsoft.com/office/drawing/2014/main" id="{0185D9A8-FCA7-4463-840A-BF901BDD06D9}"/>
                </a:ext>
              </a:extLst>
            </p:cNvPr>
            <p:cNvSpPr/>
            <p:nvPr/>
          </p:nvSpPr>
          <p:spPr>
            <a:xfrm>
              <a:off x="6930945" y="2739375"/>
              <a:ext cx="1477580" cy="232286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200" kern="0" dirty="0">
                  <a:solidFill>
                    <a:srgbClr val="000000"/>
                  </a:solidFill>
                </a:rPr>
                <a:t>Treatment Initiation</a:t>
              </a:r>
              <a:endParaRPr lang="en-US" sz="1200" kern="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2BE4D70-581C-4B43-8382-2FEEC5894167}"/>
                </a:ext>
              </a:extLst>
            </p:cNvPr>
            <p:cNvCxnSpPr>
              <a:cxnSpLocks/>
              <a:stCxn id="35" idx="2"/>
              <a:endCxn id="54" idx="53"/>
            </p:cNvCxnSpPr>
            <p:nvPr/>
          </p:nvCxnSpPr>
          <p:spPr>
            <a:xfrm>
              <a:off x="7669735" y="2971661"/>
              <a:ext cx="0" cy="269031"/>
            </a:xfrm>
            <a:prstGeom prst="line">
              <a:avLst/>
            </a:prstGeom>
            <a:noFill/>
            <a:ln w="22225" cap="flat" cmpd="sng" algn="ctr">
              <a:solidFill>
                <a:srgbClr val="63BC47"/>
              </a:solidFill>
              <a:prstDash val="solid"/>
              <a:miter lim="800000"/>
              <a:tailEnd type="oval" w="lg" len="lg"/>
            </a:ln>
            <a:effectLst/>
          </p:spPr>
        </p:cxnSp>
        <p:sp>
          <p:nvSpPr>
            <p:cNvPr id="37" name="Rounded Rectangle 196">
              <a:extLst>
                <a:ext uri="{FF2B5EF4-FFF2-40B4-BE49-F238E27FC236}">
                  <a16:creationId xmlns:a16="http://schemas.microsoft.com/office/drawing/2014/main" id="{5135D441-B8D4-4BC8-BEC5-B6818A9D139E}"/>
                </a:ext>
              </a:extLst>
            </p:cNvPr>
            <p:cNvSpPr/>
            <p:nvPr/>
          </p:nvSpPr>
          <p:spPr>
            <a:xfrm>
              <a:off x="2671976" y="2209295"/>
              <a:ext cx="1353110" cy="224233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200" kern="0" dirty="0">
                  <a:solidFill>
                    <a:srgbClr val="000000"/>
                  </a:solidFill>
                </a:rPr>
                <a:t>Treatment Initiation</a:t>
              </a:r>
              <a:endParaRPr lang="en-US" sz="1200" kern="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F2D557B-997E-484A-AB32-A42BC8C961BA}"/>
                </a:ext>
              </a:extLst>
            </p:cNvPr>
            <p:cNvCxnSpPr>
              <a:cxnSpLocks/>
            </p:cNvCxnSpPr>
            <p:nvPr/>
          </p:nvCxnSpPr>
          <p:spPr>
            <a:xfrm>
              <a:off x="3058568" y="2364507"/>
              <a:ext cx="18816" cy="1136106"/>
            </a:xfrm>
            <a:prstGeom prst="line">
              <a:avLst/>
            </a:prstGeom>
            <a:noFill/>
            <a:ln w="22225" cap="flat" cmpd="sng" algn="ctr">
              <a:solidFill>
                <a:srgbClr val="63BC47"/>
              </a:solidFill>
              <a:prstDash val="solid"/>
              <a:miter lim="800000"/>
              <a:tailEnd type="oval" w="lg" len="lg"/>
            </a:ln>
            <a:effectLst/>
          </p:spPr>
        </p:cxnSp>
        <p:sp>
          <p:nvSpPr>
            <p:cNvPr id="39" name="Rounded Rectangle 196">
              <a:extLst>
                <a:ext uri="{FF2B5EF4-FFF2-40B4-BE49-F238E27FC236}">
                  <a16:creationId xmlns:a16="http://schemas.microsoft.com/office/drawing/2014/main" id="{14DEFA9B-8241-4718-9350-6C69B1D6681E}"/>
                </a:ext>
              </a:extLst>
            </p:cNvPr>
            <p:cNvSpPr/>
            <p:nvPr/>
          </p:nvSpPr>
          <p:spPr>
            <a:xfrm>
              <a:off x="9751104" y="2535093"/>
              <a:ext cx="1086352" cy="142562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200" kern="0" dirty="0">
                  <a:solidFill>
                    <a:srgbClr val="000000"/>
                  </a:solidFill>
                </a:rPr>
                <a:t>Chemotherapy</a:t>
              </a:r>
              <a:endParaRPr lang="en-US" sz="1200" kern="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DB57DEB-EB75-49D6-95B9-5C61E4393F8E}"/>
                </a:ext>
              </a:extLst>
            </p:cNvPr>
            <p:cNvCxnSpPr>
              <a:cxnSpLocks/>
              <a:stCxn id="39" idx="2"/>
            </p:cNvCxnSpPr>
            <p:nvPr/>
          </p:nvCxnSpPr>
          <p:spPr>
            <a:xfrm flipH="1">
              <a:off x="10270172" y="2677655"/>
              <a:ext cx="0" cy="294006"/>
            </a:xfrm>
            <a:prstGeom prst="line">
              <a:avLst/>
            </a:prstGeom>
            <a:noFill/>
            <a:ln w="22225" cap="flat" cmpd="sng" algn="ctr">
              <a:solidFill>
                <a:srgbClr val="63BC47"/>
              </a:solidFill>
              <a:prstDash val="solid"/>
              <a:miter lim="800000"/>
              <a:tailEnd type="oval" w="lg" len="lg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8A53BCE-75C1-49A0-A0D2-0BC0CFFE2003}"/>
                </a:ext>
              </a:extLst>
            </p:cNvPr>
            <p:cNvCxnSpPr>
              <a:cxnSpLocks/>
            </p:cNvCxnSpPr>
            <p:nvPr/>
          </p:nvCxnSpPr>
          <p:spPr>
            <a:xfrm>
              <a:off x="2599225" y="3132334"/>
              <a:ext cx="0" cy="784263"/>
            </a:xfrm>
            <a:prstGeom prst="line">
              <a:avLst/>
            </a:prstGeom>
            <a:noFill/>
            <a:ln w="22225" cap="flat" cmpd="sng" algn="ctr">
              <a:solidFill>
                <a:srgbClr val="5DBA00"/>
              </a:solidFill>
              <a:prstDash val="solid"/>
              <a:miter lim="800000"/>
              <a:tailEnd type="oval" w="lg" len="lg"/>
            </a:ln>
            <a:effectLst/>
          </p:spPr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D4396C2-BEC2-480E-8DE7-8061FCE11BE8}"/>
                </a:ext>
              </a:extLst>
            </p:cNvPr>
            <p:cNvSpPr/>
            <p:nvPr/>
          </p:nvSpPr>
          <p:spPr bwMode="gray">
            <a:xfrm>
              <a:off x="508995" y="2435545"/>
              <a:ext cx="2434812" cy="1173633"/>
            </a:xfrm>
            <a:prstGeom prst="rect">
              <a:avLst/>
            </a:prstGeom>
            <a:solidFill>
              <a:srgbClr val="10384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" sz="1300" kern="0" dirty="0">
                  <a:solidFill>
                    <a:srgbClr val="FFFFFF"/>
                  </a:solidFill>
                  <a:latin typeface="Arial"/>
                  <a:cs typeface="Arial"/>
                </a:rPr>
                <a:t>El nivel de PSA aumenta a pesar de la ADT; tratamiento adicional necesario para controlar la progresión de la enfermedad
</a:t>
              </a:r>
              <a:endParaRPr lang="en-US" sz="1300" kern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3" name="Rounded Rectangle 196">
              <a:extLst>
                <a:ext uri="{FF2B5EF4-FFF2-40B4-BE49-F238E27FC236}">
                  <a16:creationId xmlns:a16="http://schemas.microsoft.com/office/drawing/2014/main" id="{E5C2E0C5-2180-4451-8E3A-03A8F5CC8502}"/>
                </a:ext>
              </a:extLst>
            </p:cNvPr>
            <p:cNvSpPr/>
            <p:nvPr/>
          </p:nvSpPr>
          <p:spPr>
            <a:xfrm>
              <a:off x="8651176" y="2851744"/>
              <a:ext cx="862007" cy="368367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 defTabSz="91421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200" kern="0" dirty="0">
                  <a:solidFill>
                    <a:srgbClr val="000000"/>
                  </a:solidFill>
                </a:rPr>
                <a:t>Radiological </a:t>
              </a:r>
              <a:br>
                <a:rPr lang="de-CH" sz="1200" kern="0" dirty="0">
                  <a:solidFill>
                    <a:srgbClr val="000000"/>
                  </a:solidFill>
                </a:rPr>
              </a:br>
              <a:r>
                <a:rPr lang="de-CH" sz="1200" kern="0" dirty="0">
                  <a:solidFill>
                    <a:srgbClr val="000000"/>
                  </a:solidFill>
                </a:rPr>
                <a:t>progression</a:t>
              </a:r>
              <a:endParaRPr lang="en-US" sz="1200" kern="0" baseline="30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EC3F7ED-8424-4F34-86E6-E4A4600F0659}"/>
                </a:ext>
              </a:extLst>
            </p:cNvPr>
            <p:cNvCxnSpPr>
              <a:cxnSpLocks/>
            </p:cNvCxnSpPr>
            <p:nvPr/>
          </p:nvCxnSpPr>
          <p:spPr>
            <a:xfrm>
              <a:off x="9081601" y="3478502"/>
              <a:ext cx="0" cy="1212268"/>
            </a:xfrm>
            <a:prstGeom prst="line">
              <a:avLst/>
            </a:prstGeom>
            <a:noFill/>
            <a:ln w="19050" cap="flat" cmpd="sng" algn="ctr">
              <a:solidFill>
                <a:srgbClr val="181A26"/>
              </a:solidFill>
              <a:prstDash val="sysDash"/>
              <a:miter lim="800000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4A02770-FB36-4836-8FD2-B60FB40F9C68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>
              <a:off x="9082180" y="3220111"/>
              <a:ext cx="0" cy="271350"/>
            </a:xfrm>
            <a:prstGeom prst="line">
              <a:avLst/>
            </a:prstGeom>
            <a:noFill/>
            <a:ln w="22225" cap="flat" cmpd="sng" algn="ctr">
              <a:solidFill>
                <a:srgbClr val="63BC47"/>
              </a:solidFill>
              <a:prstDash val="solid"/>
              <a:miter lim="800000"/>
              <a:tailEnd type="oval" w="lg" len="lg"/>
            </a:ln>
            <a:effectLst/>
          </p:spPr>
        </p:cxnSp>
      </p:grp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4F3BAD4E-7A77-4C94-8E89-FC2801ED3BAE}"/>
              </a:ext>
            </a:extLst>
          </p:cNvPr>
          <p:cNvCxnSpPr>
            <a:cxnSpLocks/>
            <a:stCxn id="7" idx="3"/>
          </p:cNvCxnSpPr>
          <p:nvPr/>
        </p:nvCxnSpPr>
        <p:spPr bwMode="gray">
          <a:xfrm>
            <a:off x="1927516" y="1636393"/>
            <a:ext cx="741947" cy="46019"/>
          </a:xfrm>
          <a:prstGeom prst="bentConnector3">
            <a:avLst/>
          </a:prstGeom>
          <a:noFill/>
          <a:ln w="28575" cap="flat" cmpd="sng" algn="ctr">
            <a:solidFill>
              <a:srgbClr val="89D329"/>
            </a:solidFill>
            <a:prstDash val="solid"/>
            <a:tailEnd type="oval" w="med" len="med"/>
          </a:ln>
          <a:effectLst/>
        </p:spPr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EF6EE6AB-8AA6-4AFB-91E1-813A21D7AF7D}"/>
              </a:ext>
            </a:extLst>
          </p:cNvPr>
          <p:cNvSpPr/>
          <p:nvPr/>
        </p:nvSpPr>
        <p:spPr bwMode="gray">
          <a:xfrm>
            <a:off x="3560232" y="929640"/>
            <a:ext cx="2336125" cy="129464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89D329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kern="0" dirty="0">
                <a:solidFill>
                  <a:srgbClr val="000000"/>
                </a:solidFill>
                <a:latin typeface="Arial"/>
                <a:cs typeface="Arial"/>
              </a:rPr>
              <a:t>Asintomáticos fuera de los eventos adversos asociados con tratamientos previos o en curso para el cáncer de próstata1
</a:t>
            </a:r>
            <a:endParaRPr lang="en-US" sz="1200" kern="0" baseline="30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0B35CCA3-52A1-480C-9B4A-C6A6B9D9FAD3}"/>
              </a:ext>
            </a:extLst>
          </p:cNvPr>
          <p:cNvCxnSpPr>
            <a:cxnSpLocks/>
            <a:stCxn id="58" idx="1"/>
          </p:cNvCxnSpPr>
          <p:nvPr/>
        </p:nvCxnSpPr>
        <p:spPr bwMode="gray">
          <a:xfrm rot="10800000" flipV="1">
            <a:off x="3001066" y="1576964"/>
            <a:ext cx="559166" cy="18970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89D329"/>
            </a:solidFill>
            <a:prstDash val="solid"/>
            <a:tailEnd type="oval" w="med" len="med"/>
          </a:ln>
          <a:effectLst/>
        </p:spPr>
      </p:cxnSp>
      <p:sp>
        <p:nvSpPr>
          <p:cNvPr id="60" name="Title 107">
            <a:extLst>
              <a:ext uri="{FF2B5EF4-FFF2-40B4-BE49-F238E27FC236}">
                <a16:creationId xmlns:a16="http://schemas.microsoft.com/office/drawing/2014/main" id="{82E36D87-201B-4EE4-A7AA-80DA0748CA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560230" y="305675"/>
            <a:ext cx="7736181" cy="411211"/>
          </a:xfrm>
        </p:spPr>
        <p:txBody>
          <a:bodyPr>
            <a:normAutofit fontScale="90000"/>
          </a:bodyPr>
          <a:lstStyle/>
          <a:p>
            <a:r>
              <a:rPr lang="es-E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Progresión de la enfermedad en cáncer de próstata
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ooter Placeholder 4">
            <a:extLst>
              <a:ext uri="{FF2B5EF4-FFF2-40B4-BE49-F238E27FC236}">
                <a16:creationId xmlns:a16="http://schemas.microsoft.com/office/drawing/2014/main" id="{25BC1F83-CF9E-556C-9273-D544C4108484}"/>
              </a:ext>
            </a:extLst>
          </p:cNvPr>
          <p:cNvSpPr txBox="1">
            <a:spLocks/>
          </p:cNvSpPr>
          <p:nvPr/>
        </p:nvSpPr>
        <p:spPr>
          <a:xfrm>
            <a:off x="513320" y="6369047"/>
            <a:ext cx="11293055" cy="4889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Mateo J, et al. </a:t>
            </a:r>
            <a:r>
              <a:rPr kumimoji="0" lang="de-CH" sz="1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 Urol.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2019;75(2):285-293. </a:t>
            </a:r>
            <a: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Ryan CJ, et al. </a:t>
            </a:r>
            <a:r>
              <a:rPr kumimoji="0" lang="de-CH" sz="1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 Urol. 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2018;200:344-352. 3. </a:t>
            </a:r>
            <a: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Fizazi K, et al. </a:t>
            </a:r>
            <a:r>
              <a:rPr kumimoji="0" lang="da-DK" sz="1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 Engl J Med.</a:t>
            </a:r>
            <a: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2019;380:1235-1246. 4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Smith MR, et al. 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 </a:t>
            </a:r>
            <a:r>
              <a:rPr kumimoji="0" lang="en-US" sz="10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Engl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 Med.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2018;378:1408-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1418.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5. Hussain M, et al. </a:t>
            </a:r>
            <a:r>
              <a:rPr kumimoji="0" lang="de-CH" sz="1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 Engl J Med. 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2018;378:2465-2474. 6. Beer TM, et al</a:t>
            </a:r>
            <a:r>
              <a:rPr kumimoji="0" lang="de-CH" sz="1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N Engl J Med.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2014;371:424–433. 7. Ryan CJ, et al. </a:t>
            </a:r>
            <a:r>
              <a:rPr kumimoji="0" lang="de-CH" sz="1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 Engl J Med.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2013;368:138-148. 8.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NCCN Clinical Practice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Guidelines in Oncology (NCCN Guidelines)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®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Prostate Cancer. v2. 2019. </a:t>
            </a:r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05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3316089" y="201859"/>
            <a:ext cx="6248535" cy="863600"/>
          </a:xfrm>
        </p:spPr>
        <p:txBody>
          <a:bodyPr>
            <a:normAutofit fontScale="90000"/>
          </a:bodyPr>
          <a:lstStyle/>
          <a:p>
            <a:r>
              <a:rPr lang="es-EC" sz="3000" b="1" dirty="0"/>
              <a:t>DEFINICIONES IMPORTANTES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 l="9059" t="18897" r="42154" b="15351"/>
          <a:stretch/>
        </p:blipFill>
        <p:spPr>
          <a:xfrm>
            <a:off x="2743200" y="844866"/>
            <a:ext cx="7296911" cy="553187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4488" y="6656141"/>
            <a:ext cx="94701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de Bono, J.,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Gillessen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 S.,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Mehra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 N., &amp;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Loriot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 Y. (2020).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Genitourinary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Tract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Tumours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Essentials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for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Clinicians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. 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European</a:t>
            </a:r>
            <a:r>
              <a:rPr lang="es-EC" sz="800" b="0" i="1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Society</a:t>
            </a:r>
            <a:r>
              <a:rPr lang="es-EC" sz="800" b="0" i="1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for</a:t>
            </a:r>
            <a:r>
              <a:rPr lang="es-EC" sz="800" b="0" i="1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Medical 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Oncology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 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Second</a:t>
            </a:r>
            <a:r>
              <a:rPr lang="es-EC" sz="800" b="0" i="1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800" b="0" i="1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edition</a:t>
            </a:r>
            <a:r>
              <a:rPr lang="es-EC" sz="8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, ISBN 978-88-944465-0-0.</a:t>
            </a:r>
            <a:endParaRPr lang="es-EC" sz="800" dirty="0"/>
          </a:p>
        </p:txBody>
      </p:sp>
    </p:spTree>
    <p:extLst>
      <p:ext uri="{BB962C8B-B14F-4D97-AF65-F5344CB8AC3E}">
        <p14:creationId xmlns:p14="http://schemas.microsoft.com/office/powerpoint/2010/main" val="3585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2710322" y="182562"/>
            <a:ext cx="8046720" cy="863600"/>
          </a:xfrm>
        </p:spPr>
        <p:txBody>
          <a:bodyPr>
            <a:normAutofit/>
          </a:bodyPr>
          <a:lstStyle/>
          <a:p>
            <a:r>
              <a:rPr lang="es-EC" sz="3500" b="1" dirty="0"/>
              <a:t>CRITERIOS DE PROGRESIÓN 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27009704"/>
              </p:ext>
            </p:extLst>
          </p:nvPr>
        </p:nvGraphicFramePr>
        <p:xfrm>
          <a:off x="1821833" y="1120231"/>
          <a:ext cx="8548333" cy="4862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056868" y="6056410"/>
            <a:ext cx="94701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J-EANM-ESTRO-ESUR-SIOG </a:t>
            </a:r>
            <a:r>
              <a:rPr lang="es-EC" sz="10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Guidelines</a:t>
            </a:r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10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on</a:t>
            </a:r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10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Prostate</a:t>
            </a:r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10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Cancer</a:t>
            </a:r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2020 </a:t>
            </a:r>
          </a:p>
          <a:p>
            <a:r>
              <a:rPr lang="es-EC" sz="1000" dirty="0" err="1">
                <a:solidFill>
                  <a:srgbClr val="05103E"/>
                </a:solidFill>
                <a:latin typeface="Times New Roman" panose="02020603050405020304" pitchFamily="18" charset="0"/>
              </a:rPr>
              <a:t>Comford</a:t>
            </a:r>
            <a:r>
              <a:rPr lang="es-EC" sz="1000" dirty="0">
                <a:solidFill>
                  <a:srgbClr val="05103E"/>
                </a:solidFill>
                <a:latin typeface="Times New Roman" panose="02020603050405020304" pitchFamily="18" charset="0"/>
              </a:rPr>
              <a:t> P. </a:t>
            </a:r>
            <a:r>
              <a:rPr lang="es-EC" sz="1000" dirty="0" err="1">
                <a:solidFill>
                  <a:srgbClr val="05103E"/>
                </a:solidFill>
                <a:latin typeface="Times New Roman" panose="02020603050405020304" pitchFamily="18" charset="0"/>
              </a:rPr>
              <a:t>Eur</a:t>
            </a:r>
            <a:r>
              <a:rPr lang="es-EC" sz="1000" dirty="0">
                <a:solidFill>
                  <a:srgbClr val="05103E"/>
                </a:solidFill>
                <a:latin typeface="Times New Roman" panose="02020603050405020304" pitchFamily="18" charset="0"/>
              </a:rPr>
              <a:t> </a:t>
            </a:r>
            <a:r>
              <a:rPr lang="es-EC" sz="1000" dirty="0" err="1">
                <a:solidFill>
                  <a:srgbClr val="05103E"/>
                </a:solidFill>
                <a:latin typeface="Times New Roman" panose="02020603050405020304" pitchFamily="18" charset="0"/>
              </a:rPr>
              <a:t>Urol</a:t>
            </a:r>
            <a:r>
              <a:rPr lang="es-EC" sz="1000" dirty="0">
                <a:solidFill>
                  <a:srgbClr val="05103E"/>
                </a:solidFill>
                <a:latin typeface="Times New Roman" panose="02020603050405020304" pitchFamily="18" charset="0"/>
              </a:rPr>
              <a:t>. 2017 </a:t>
            </a:r>
            <a:r>
              <a:rPr lang="es-EC" sz="1000" dirty="0" err="1">
                <a:solidFill>
                  <a:srgbClr val="05103E"/>
                </a:solidFill>
                <a:latin typeface="Times New Roman" panose="02020603050405020304" pitchFamily="18" charset="0"/>
              </a:rPr>
              <a:t>Apr</a:t>
            </a:r>
            <a:r>
              <a:rPr lang="es-EC" sz="1000" dirty="0">
                <a:solidFill>
                  <a:srgbClr val="05103E"/>
                </a:solidFill>
                <a:latin typeface="Times New Roman" panose="02020603050405020304" pitchFamily="18" charset="0"/>
              </a:rPr>
              <a:t>; 71(4):630-642 	</a:t>
            </a:r>
          </a:p>
          <a:p>
            <a:r>
              <a:rPr lang="es-EC" sz="10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Sher</a:t>
            </a:r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HI. J </a:t>
            </a:r>
            <a:r>
              <a:rPr lang="es-EC" sz="10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Clin</a:t>
            </a:r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s-EC" sz="10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Oncol</a:t>
            </a:r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. 2016 </a:t>
            </a:r>
            <a:r>
              <a:rPr lang="es-EC" sz="1000" b="0" i="0" dirty="0" err="1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Apr</a:t>
            </a:r>
            <a:r>
              <a:rPr lang="es-EC" sz="1000" b="0" i="0" dirty="0">
                <a:solidFill>
                  <a:srgbClr val="05103E"/>
                </a:solidFill>
                <a:effectLst/>
                <a:latin typeface="Times New Roman" panose="02020603050405020304" pitchFamily="18" charset="0"/>
              </a:rPr>
              <a:t> 20; 34 (12): 1402-18.</a:t>
            </a:r>
            <a:endParaRPr lang="es-EC" sz="1000" dirty="0"/>
          </a:p>
        </p:txBody>
      </p:sp>
    </p:spTree>
    <p:extLst>
      <p:ext uri="{BB962C8B-B14F-4D97-AF65-F5344CB8AC3E}">
        <p14:creationId xmlns:p14="http://schemas.microsoft.com/office/powerpoint/2010/main" val="422728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C9085B6-0E2F-95A9-5508-F9236C3C35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8270411"/>
              </p:ext>
            </p:extLst>
          </p:nvPr>
        </p:nvGraphicFramePr>
        <p:xfrm>
          <a:off x="2369724" y="1094435"/>
          <a:ext cx="7190769" cy="4669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7309EDA1-423C-524D-CD14-83CE0D116BAD}"/>
              </a:ext>
            </a:extLst>
          </p:cNvPr>
          <p:cNvSpPr txBox="1"/>
          <p:nvPr/>
        </p:nvSpPr>
        <p:spPr>
          <a:xfrm>
            <a:off x="0" y="6131408"/>
            <a:ext cx="12050251" cy="322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s-MX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MX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ncluso cuando los pacientes tienen </a:t>
            </a:r>
            <a:r>
              <a:rPr lang="es-MX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es-MX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tenían ADT neoadyuvante, concurrente o adyuvante como parte de la RT siempre que tuvieran </a:t>
            </a:r>
            <a:r>
              <a:rPr lang="es-MX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s-MX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unción </a:t>
            </a:r>
            <a:r>
              <a:rPr lang="es-MX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testicular recuperada.</a:t>
            </a:r>
          </a:p>
        </p:txBody>
      </p:sp>
      <p:sp>
        <p:nvSpPr>
          <p:cNvPr id="8" name="Título 2">
            <a:extLst>
              <a:ext uri="{FF2B5EF4-FFF2-40B4-BE49-F238E27FC236}">
                <a16:creationId xmlns:a16="http://schemas.microsoft.com/office/drawing/2014/main" id="{1D4DE672-C9BC-29D4-F528-907078F60B44}"/>
              </a:ext>
            </a:extLst>
          </p:cNvPr>
          <p:cNvSpPr txBox="1">
            <a:spLocks/>
          </p:cNvSpPr>
          <p:nvPr/>
        </p:nvSpPr>
        <p:spPr>
          <a:xfrm>
            <a:off x="2596898" y="0"/>
            <a:ext cx="7790275" cy="86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sz="3000" b="1" dirty="0"/>
              <a:t>DEFINICIONES IMPORTANTES</a:t>
            </a:r>
          </a:p>
        </p:txBody>
      </p:sp>
    </p:spTree>
    <p:extLst>
      <p:ext uri="{BB962C8B-B14F-4D97-AF65-F5344CB8AC3E}">
        <p14:creationId xmlns:p14="http://schemas.microsoft.com/office/powerpoint/2010/main" val="10401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239AB475-93FC-FDC1-6A43-3C6F7D0B327F}"/>
              </a:ext>
            </a:extLst>
          </p:cNvPr>
          <p:cNvSpPr/>
          <p:nvPr/>
        </p:nvSpPr>
        <p:spPr>
          <a:xfrm>
            <a:off x="2232917" y="2361160"/>
            <a:ext cx="772616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Tratamiento</a:t>
            </a:r>
            <a:endParaRPr lang="es-ES" sz="8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403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F3C210DB-8844-9FA6-80D9-B6B72AF28575}"/>
              </a:ext>
            </a:extLst>
          </p:cNvPr>
          <p:cNvSpPr txBox="1"/>
          <p:nvPr/>
        </p:nvSpPr>
        <p:spPr>
          <a:xfrm>
            <a:off x="2691830" y="783210"/>
            <a:ext cx="7777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/>
              <a:t>Terapia de deprivación androgénica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6382EF1-0C06-2DCD-54CB-35D7C2F7E77A}"/>
              </a:ext>
            </a:extLst>
          </p:cNvPr>
          <p:cNvSpPr txBox="1"/>
          <p:nvPr/>
        </p:nvSpPr>
        <p:spPr>
          <a:xfrm>
            <a:off x="1828801" y="2311685"/>
            <a:ext cx="9503596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3000" dirty="0"/>
              <a:t>Cualquier tratamiento que resulte finalmente en la supresión de la actividad y síntesis de andrógenos se conoce como terapia de deprivación androgénica </a:t>
            </a:r>
            <a:r>
              <a:rPr lang="es-MX" sz="3000" dirty="0" smtClean="0"/>
              <a:t>(ADT)</a:t>
            </a:r>
            <a:endParaRPr lang="es-MX" sz="3000" dirty="0"/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BB17BA64-15B1-81EF-CC21-4F3CE070AD50}"/>
              </a:ext>
            </a:extLst>
          </p:cNvPr>
          <p:cNvSpPr/>
          <p:nvPr/>
        </p:nvSpPr>
        <p:spPr>
          <a:xfrm>
            <a:off x="2351070" y="4963545"/>
            <a:ext cx="7941924" cy="7477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PIEDRA ANGULAR DEL TRATAMIENTO DE CANCER DE PROSTATA AVANZADO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0F5DA6-1184-F9A2-36E1-FD7BBC040AFB}"/>
              </a:ext>
            </a:extLst>
          </p:cNvPr>
          <p:cNvSpPr txBox="1"/>
          <p:nvPr/>
        </p:nvSpPr>
        <p:spPr>
          <a:xfrm>
            <a:off x="464949" y="6323308"/>
            <a:ext cx="5315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/>
              <a:t>Scher</a:t>
            </a:r>
            <a:r>
              <a:rPr lang="es-MX" sz="1600" dirty="0"/>
              <a:t> Hi. J Clin </a:t>
            </a:r>
            <a:r>
              <a:rPr lang="es-MX" sz="1600" dirty="0" err="1"/>
              <a:t>ONcol</a:t>
            </a:r>
            <a:r>
              <a:rPr lang="es-MX" sz="1600" dirty="0"/>
              <a:t>. 2016 </a:t>
            </a:r>
            <a:r>
              <a:rPr lang="es-MX" sz="1600" dirty="0" err="1"/>
              <a:t>Apr</a:t>
            </a:r>
            <a:r>
              <a:rPr lang="es-MX" sz="1600" dirty="0"/>
              <a:t> 20, 34 (12)</a:t>
            </a:r>
          </a:p>
        </p:txBody>
      </p:sp>
    </p:spTree>
    <p:extLst>
      <p:ext uri="{BB962C8B-B14F-4D97-AF65-F5344CB8AC3E}">
        <p14:creationId xmlns:p14="http://schemas.microsoft.com/office/powerpoint/2010/main" val="237072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2031</TotalTime>
  <Words>1644</Words>
  <Application>Microsoft Office PowerPoint</Application>
  <PresentationFormat>Panorámica</PresentationFormat>
  <Paragraphs>281</Paragraphs>
  <Slides>28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8" baseType="lpstr">
      <vt:lpstr>Arial Unicode MS</vt:lpstr>
      <vt:lpstr>MS PGothic</vt:lpstr>
      <vt:lpstr>Arial</vt:lpstr>
      <vt:lpstr>Calibri</vt:lpstr>
      <vt:lpstr>Calibri Light</vt:lpstr>
      <vt:lpstr>Open Sans</vt:lpstr>
      <vt:lpstr>Red Hat Display</vt:lpstr>
      <vt:lpstr>Times New Roman</vt:lpstr>
      <vt:lpstr>Verdana</vt:lpstr>
      <vt:lpstr>Tema de Office</vt:lpstr>
      <vt:lpstr>Presentación de PowerPoint</vt:lpstr>
      <vt:lpstr>Introducción  </vt:lpstr>
      <vt:lpstr>Introducción </vt:lpstr>
      <vt:lpstr>Progresión de la enfermedad en cáncer de próstata
</vt:lpstr>
      <vt:lpstr>DEFINICIONES IMPORTANTES</vt:lpstr>
      <vt:lpstr>CRITERIOS DE PROGRESIÓN </vt:lpstr>
      <vt:lpstr>Presentación de PowerPoint</vt:lpstr>
      <vt:lpstr>Presentación de PowerPoint</vt:lpstr>
      <vt:lpstr>Presentación de PowerPoint</vt:lpstr>
      <vt:lpstr>Cáncer de próstata sensible a la castración </vt:lpstr>
      <vt:lpstr>Presentación de PowerPoint</vt:lpstr>
      <vt:lpstr>Presentación de PowerPoint</vt:lpstr>
      <vt:lpstr>Ensayos CP sensible a la castración – M1</vt:lpstr>
      <vt:lpstr>SEGUIMIENTO</vt:lpstr>
      <vt:lpstr>Cáncer de próstata resistente a la castración</vt:lpstr>
      <vt:lpstr>Presentación de PowerPoint</vt:lpstr>
      <vt:lpstr>Presentación de PowerPoint</vt:lpstr>
      <vt:lpstr>Cáncer de próstata resistente a la castración M0</vt:lpstr>
      <vt:lpstr>Presentación de PowerPoint</vt:lpstr>
      <vt:lpstr>Inhibidores de los receptores androgénicos para nmCRPC
</vt:lpstr>
      <vt:lpstr>Cáncer de próstata resistente a la castración M1</vt:lpstr>
      <vt:lpstr>Presentación de PowerPoint</vt:lpstr>
      <vt:lpstr>Presentación de PowerPoint</vt:lpstr>
      <vt:lpstr>Presentación de PowerPoint</vt:lpstr>
      <vt:lpstr>ENSAYOS FASE 3 EN mCRCP</vt:lpstr>
      <vt:lpstr>PRINCIPALES EFECTOS ADVERSOS</vt:lpstr>
      <vt:lpstr>Presentación de PowerPoint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Ximena Criollo Torres</cp:lastModifiedBy>
  <cp:revision>69</cp:revision>
  <dcterms:created xsi:type="dcterms:W3CDTF">2022-07-26T19:05:49Z</dcterms:created>
  <dcterms:modified xsi:type="dcterms:W3CDTF">2023-03-31T02:22:03Z</dcterms:modified>
</cp:coreProperties>
</file>