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80" r:id="rId7"/>
    <p:sldId id="281" r:id="rId8"/>
    <p:sldId id="262" r:id="rId9"/>
    <p:sldId id="263" r:id="rId10"/>
    <p:sldId id="261" r:id="rId11"/>
    <p:sldId id="264" r:id="rId12"/>
    <p:sldId id="266" r:id="rId13"/>
    <p:sldId id="267" r:id="rId14"/>
    <p:sldId id="270" r:id="rId15"/>
    <p:sldId id="271" r:id="rId16"/>
    <p:sldId id="275" r:id="rId17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8" d="100"/>
          <a:sy n="78" d="100"/>
        </p:scale>
        <p:origin x="87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EA21F5-7033-2DB8-453F-E1C11CAE4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03B68AC-F41F-7DD6-1557-AD760B04E9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F404B-FD59-9B79-2F44-0CC6AD5B9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DAD6B0-5D93-301E-DB8B-10EB9A4A5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81EC42-C12B-67E2-94ED-94039BAA9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6297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89954D-C6BB-9BE2-FDDE-5AA8739FD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BFF67F-D04E-7625-167B-A63BC42DF6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9D6DAE-FDDB-10E8-4685-1AD3CE59A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496978-B3A8-43D7-0201-4B5DB8AB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D27C8E-842B-FF89-6B54-4E129000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2435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185744E-E26B-88AC-D144-6149DD95CA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BFCB12-FE58-AAF3-7DB6-45DDF8609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6DC7F6-6990-DF0B-158F-99A77CC1D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D0C78D-797F-7D0C-A3F9-E4F8B255C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2DF3B6-38DA-2CB3-165E-6A2DCDA45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3319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62DEAB-DD99-67F3-31D7-C6E915237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DF6B24-10BF-A909-8942-D18BC3B67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FE056B-CBC6-0196-386C-C1A13671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EAC923-7210-5879-186D-64BD68D68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B7EC00-5FD2-D789-DA6B-E69BAC2C9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0013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915EF-51E9-7D71-09E7-CB0DE6D4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A82F0E-B59D-A058-F094-0284BA66F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5D4F77-B986-BA0F-70EF-B708B78AA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635DC6-B8E7-80A6-855F-A855809A8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DAA8A2-FC3E-F077-734F-32335F6C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5616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2ED18-A328-C933-E8BC-20ED450A6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3033BE-6596-AA21-D824-80FA0455F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F8D65B-C6EF-EA5F-AD4A-65C500ED0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F2AE32-636A-35B8-8488-E4B56CFD5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B15433-0F7F-62DE-A48B-39E7D0EF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3AABA6-53CD-76C6-5948-7BCCD4513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8226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B94D0-4257-F107-3CA2-C70F7DB21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E6903E-03FD-3373-888A-73A86DE6D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945C8DD-21FC-7071-C553-88B88DAE3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2F55808-D593-EC63-F942-2276BE422F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EF7B734-511F-E193-B5CA-008592BE9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9A6802-5C17-7288-CD0F-DE56E35AB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910206-DBBA-2A3D-A14F-AF3A17CF6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3A48F9B-80A2-1033-1535-004F576A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4933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3BACDD-EEB7-FDD6-970D-7625160A2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D5B7102-9385-965A-6EC7-87F7A541E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82CA027-344F-1ED7-4F98-05E4F751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0CF3917-9DCF-7803-F9A0-233D97BD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27904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4E06C4B-B910-34D8-C342-D0EC6EFA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E1BD19E-84B9-2B7D-4DAC-D8A8073F1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13D82B-E5D4-E32F-62F1-02472938B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2232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BF01D-E2A3-9827-F973-EFEE36B38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E0490A-4C83-139B-4342-F59E07699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ABE16AA-1EA7-57C7-5677-6574DEA4D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BFF9428-29EB-487E-0651-BFAFD2AE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610A317-7531-F5DD-100D-3D9D9C585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02F6B2-ED37-0897-C856-086A39050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7554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C20232-5DDE-563B-459A-F2D927649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50AFC10-F97A-8AD1-3E99-9170B48C06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F3E658B-1C39-1DA1-E452-7698D0CF3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7E19725-A155-900F-5612-D74106A90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68CE26-0A79-938E-41E5-FD449BE82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A9791FF-5FF7-E0E2-7087-9C05CD767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825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AA48083-6B09-23BF-7184-FFA8D803C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23B6539-281D-F305-481A-93901AAB2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64F109-AA4B-0CFE-88E8-626F766A39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A3BD5-9E6A-4ABD-AFE2-EF26FA36F44C}" type="datetimeFigureOut">
              <a:rPr lang="es-EC" smtClean="0"/>
              <a:t>4/3/2023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D8ABB1-2D5F-0006-F3C5-5C4A3C05F0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DE9C43-240B-BD72-0116-79DE683E6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2B549-632D-4714-8926-EC82E198CE8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6603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433E4C-ECE2-C7F5-B45D-EA06498D1B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3695" y="977154"/>
            <a:ext cx="10148046" cy="1479176"/>
          </a:xfrm>
        </p:spPr>
        <p:txBody>
          <a:bodyPr>
            <a:normAutofit fontScale="90000"/>
          </a:bodyPr>
          <a:lstStyle/>
          <a:p>
            <a:r>
              <a:rPr lang="es-EC" b="1" dirty="0"/>
              <a:t>MANEJO DE HEMORRAGIA POST TIROIDECTOMIA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99BC13-BDC1-BC79-D348-D4C6E1A17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03459" y="5135006"/>
            <a:ext cx="4157599" cy="1655762"/>
          </a:xfrm>
        </p:spPr>
        <p:txBody>
          <a:bodyPr>
            <a:normAutofit fontScale="85000" lnSpcReduction="20000"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s-EC" sz="18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HUGO BLADIMIR VIVANCO ARMIJOS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s-EC" sz="18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CIRUJANO ONCOLOGO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s-EC" sz="18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Solca quito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endParaRPr lang="es-EC" sz="1800" b="1" cap="all" dirty="0">
              <a:solidFill>
                <a:schemeClr val="tx2">
                  <a:lumMod val="75000"/>
                </a:schemeClr>
              </a:solidFill>
              <a:latin typeface="Calibri" panose="020F0502020204030204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None/>
              <a:tabLst/>
              <a:defRPr/>
            </a:pPr>
            <a:r>
              <a:rPr kumimoji="0" lang="es-EC" sz="1800" b="1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07-03-2023</a:t>
            </a:r>
          </a:p>
          <a:p>
            <a:endParaRPr lang="es-EC" dirty="0"/>
          </a:p>
        </p:txBody>
      </p:sp>
      <p:pic>
        <p:nvPicPr>
          <p:cNvPr id="1026" name="Picture 2" descr="Original Utilidad del Sellante de Fibrina en la Cirugía Tiroidea sin uso de  Drenaje">
            <a:extLst>
              <a:ext uri="{FF2B5EF4-FFF2-40B4-BE49-F238E27FC236}">
                <a16:creationId xmlns:a16="http://schemas.microsoft.com/office/drawing/2014/main" id="{FC8DFF8C-76DB-8630-FAEB-161451F18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496" y="2506616"/>
            <a:ext cx="6538452" cy="379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125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0D4161-7BAE-0412-2F9E-A2DCC63E9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56105"/>
            <a:ext cx="10515600" cy="307084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Las complicaciones postoperatorias </a:t>
            </a:r>
            <a:r>
              <a:rPr lang="es-MX" dirty="0">
                <a:solidFill>
                  <a:srgbClr val="505050"/>
                </a:solidFill>
                <a:latin typeface="NexusSansPro"/>
              </a:rPr>
              <a:t>son 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de poca importancia, como el edema de la piel, otras, como la hemorragia o la obstrucción respiratoria, pueden poner en peligro la vida del enfermo. </a:t>
            </a:r>
          </a:p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En la actualidad son escasas, debido a la mejor preparación preoperatoria, y la mayoría de ellas se pueden evitar. Las principales complicaciones postoperatorias están relacionadas con la hemorragia, los problemas respiratorios, la parálisis de los nervios recurrentes, la insuficiencia paratiroidea y problemas derivados de la incisión.</a:t>
            </a:r>
            <a:endParaRPr lang="es-EC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D11C1AC9-63FE-43F9-A6FB-32970CE8C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18557" y="422042"/>
            <a:ext cx="3070841" cy="288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9BDFB730-1F04-EE34-29C3-32D0857D9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21362" y="604682"/>
            <a:ext cx="3041855" cy="260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50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315C6F-E15D-1798-2DED-96CAC9F07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9515"/>
            <a:ext cx="10515600" cy="3382295"/>
          </a:xfrm>
        </p:spPr>
        <p:txBody>
          <a:bodyPr>
            <a:normAutofit/>
          </a:bodyPr>
          <a:lstStyle/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La Hemorragia es una de las complicaciones más graves de la cirugía tiroidea, ya que el escaso espacio y la poca distensibilidad de la región cervical peligran la vida por la posibles hematomas sofocantes.</a:t>
            </a:r>
          </a:p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La hemorragia en la cirugía tiroidea puede ocurrir durante el acto quirúrgico, o después de cierto tiempo. Debemos poner los medios para prevenirla situando al paciente en una posición adecuada, realizando la maniobra de Valsalva antes de cerrar, empleando drenajes aspirativos, etc.</a:t>
            </a:r>
          </a:p>
          <a:p>
            <a:endParaRPr lang="es-EC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5C9E09FF-774A-7FB5-82B1-E221ADD4B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546" y="292817"/>
            <a:ext cx="285750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44AB9677-10C7-A3F0-A1CC-4DFB89C68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43" y="430775"/>
            <a:ext cx="3370028" cy="219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780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78F3A5-996A-DBF4-D689-B38AB7F48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509" y="-1938304"/>
            <a:ext cx="4607345" cy="610489"/>
          </a:xfrm>
        </p:spPr>
        <p:txBody>
          <a:bodyPr>
            <a:normAutofit fontScale="90000"/>
          </a:bodyPr>
          <a:lstStyle/>
          <a:p>
            <a:r>
              <a:rPr lang="es-EC" dirty="0"/>
              <a:t> 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768D37-FD4E-F62E-13A7-DC629D24C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50890"/>
            <a:ext cx="11039168" cy="2126072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solidFill>
                  <a:srgbClr val="505050"/>
                </a:solidFill>
                <a:latin typeface="NexusSansPro"/>
              </a:rPr>
              <a:t>L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as hemorragias más graves ocurren en cirugías agresivas, en bocios de gran tamaño, componente </a:t>
            </a:r>
            <a:r>
              <a:rPr lang="es-MX" b="0" i="0" dirty="0" err="1">
                <a:solidFill>
                  <a:srgbClr val="505050"/>
                </a:solidFill>
                <a:effectLst/>
                <a:latin typeface="NexusSansPro"/>
              </a:rPr>
              <a:t>bociógeno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 en pedículos superiores, crecimiento </a:t>
            </a:r>
            <a:r>
              <a:rPr lang="es-MX" b="0" i="0" dirty="0" err="1">
                <a:solidFill>
                  <a:srgbClr val="505050"/>
                </a:solidFill>
                <a:effectLst/>
                <a:latin typeface="NexusSansPro"/>
              </a:rPr>
              <a:t>endotorácico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 sobre vasos arteriales, </a:t>
            </a:r>
            <a:r>
              <a:rPr lang="es-MX" b="0" i="0" dirty="0" err="1">
                <a:solidFill>
                  <a:srgbClr val="505050"/>
                </a:solidFill>
                <a:effectLst/>
                <a:latin typeface="NexusSansPro"/>
              </a:rPr>
              <a:t>neoplásias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 con linfadenectomía y vaciamiento cervical ganglionar, tumores anaplásicos, indiferenciados e infiltrantes, aumentan el riesgo de hemorragias.</a:t>
            </a:r>
            <a:endParaRPr lang="es-EC" dirty="0"/>
          </a:p>
        </p:txBody>
      </p:sp>
      <p:pic>
        <p:nvPicPr>
          <p:cNvPr id="10242" name="Picture 2" descr="Otorrino en Madrid, Experto en Laringe, Faringe, Disfagia, voz y disfonía,  Tiroides y Cirugía Robótica">
            <a:extLst>
              <a:ext uri="{FF2B5EF4-FFF2-40B4-BE49-F238E27FC236}">
                <a16:creationId xmlns:a16="http://schemas.microsoft.com/office/drawing/2014/main" id="{8D9C2723-DFC0-85CE-7F07-B6FB82594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58" y="629163"/>
            <a:ext cx="2833689" cy="301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Tratamiento quirúrgico del bocio intratorácico | Cirugía Española">
            <a:extLst>
              <a:ext uri="{FF2B5EF4-FFF2-40B4-BE49-F238E27FC236}">
                <a16:creationId xmlns:a16="http://schemas.microsoft.com/office/drawing/2014/main" id="{84E240EF-BE0C-C089-AF47-ADE79A106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574" y="629163"/>
            <a:ext cx="2603194" cy="321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54329AEB-95E7-F8A6-C077-DE24FB2A5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917" y="629162"/>
            <a:ext cx="5000625" cy="321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60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ECE709-C53D-0901-E2C5-DE3BF08A6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3407" y="2369578"/>
            <a:ext cx="8076586" cy="2674374"/>
          </a:xfrm>
        </p:spPr>
        <p:txBody>
          <a:bodyPr>
            <a:normAutofit/>
          </a:bodyPr>
          <a:lstStyle/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Muy importante la disección siguiendo planos anatómicos, ligar vasos susceptibles de hemorragia y cauterizar los pequeños.</a:t>
            </a:r>
          </a:p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Si hay rotura de un gran vaso accesible, controlar con presión digital hasta identificar el vaso por arriba y por abajo del punto sangrante y se ligue o repare.</a:t>
            </a:r>
          </a:p>
        </p:txBody>
      </p:sp>
      <p:pic>
        <p:nvPicPr>
          <p:cNvPr id="11266" name="Picture 2" descr="UNIVERSIDAD AUTÓNOMA DEL ESTADO DE MÉXICO FACULTAD DE MEDICINA COORDINACIÓN  DE ESTUDIOS DE POSGRADO ESPECIALIDAD EN CIRUGÍA">
            <a:extLst>
              <a:ext uri="{FF2B5EF4-FFF2-40B4-BE49-F238E27FC236}">
                <a16:creationId xmlns:a16="http://schemas.microsoft.com/office/drawing/2014/main" id="{C935B263-3A59-3BC4-00F8-46728FFE0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99" y="973395"/>
            <a:ext cx="3376766" cy="527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35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67E355-0D7A-F61B-30F9-0E496F653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39"/>
            <a:ext cx="10515600" cy="3126811"/>
          </a:xfrm>
        </p:spPr>
        <p:txBody>
          <a:bodyPr/>
          <a:lstStyle/>
          <a:p>
            <a:pPr marL="0" indent="0" algn="ctr">
              <a:buNone/>
            </a:pPr>
            <a:r>
              <a:rPr lang="es-MX" b="0" i="1" dirty="0">
                <a:solidFill>
                  <a:srgbClr val="505050"/>
                </a:solidFill>
                <a:effectLst/>
                <a:latin typeface="NexusSansPro"/>
              </a:rPr>
              <a:t>     </a:t>
            </a:r>
            <a:r>
              <a:rPr lang="es-MX" b="1" i="1" dirty="0">
                <a:solidFill>
                  <a:srgbClr val="505050"/>
                </a:solidFill>
                <a:effectLst/>
                <a:latin typeface="NexusSansPro"/>
              </a:rPr>
              <a:t>HEMORRAGIA POSQUIRÚRGICA INMEDIATA.</a:t>
            </a:r>
            <a:r>
              <a:rPr lang="es-MX" b="1" i="0" dirty="0">
                <a:solidFill>
                  <a:srgbClr val="505050"/>
                </a:solidFill>
                <a:effectLst/>
                <a:latin typeface="NexusSansPro"/>
              </a:rPr>
              <a:t> </a:t>
            </a:r>
          </a:p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Es la más grave, en el despertar del enfermo, se produce por esfuerzos de tos, vómito o agitación en fase de la anestesia. </a:t>
            </a:r>
          </a:p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Al acrecentarse la presión venosa, favorece el desplazamiento de ligaduras, o apertura de pequeñas boquillas vasculares previamente </a:t>
            </a:r>
            <a:r>
              <a:rPr lang="es-MX" b="0" i="0" dirty="0" err="1">
                <a:solidFill>
                  <a:srgbClr val="505050"/>
                </a:solidFill>
                <a:effectLst/>
                <a:latin typeface="NexusSansPro"/>
              </a:rPr>
              <a:t>hemostasiadas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. Se debe permanecer con el enfermo hasta que el tubo endotraqueal sea retirado y éste respire tranquilamente.</a:t>
            </a:r>
            <a:endParaRPr lang="es-EC" dirty="0"/>
          </a:p>
        </p:txBody>
      </p:sp>
      <p:pic>
        <p:nvPicPr>
          <p:cNvPr id="12292" name="Picture 4" descr="Anestesia y reanimación en la cirugía de la glándula tiroidea -  ScienceDirect">
            <a:extLst>
              <a:ext uri="{FF2B5EF4-FFF2-40B4-BE49-F238E27FC236}">
                <a16:creationId xmlns:a16="http://schemas.microsoft.com/office/drawing/2014/main" id="{A3F4E454-A24D-BB26-8FCB-FC7F6BC55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81" y="3280951"/>
            <a:ext cx="5163705" cy="33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842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F31978-3F37-B5EF-7300-BD3D4CE85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748" y="658761"/>
            <a:ext cx="11100620" cy="1610032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Los seromas y hematomas son poco frecuentes, debido al uso de drenajes. Ocasionalmente, es necesario un drenaje abierto para solucionarlo.  Se pueden efectuar punciones aspiratorias E</a:t>
            </a:r>
            <a:r>
              <a:rPr lang="es-MX" b="1" i="0" dirty="0">
                <a:solidFill>
                  <a:srgbClr val="505050"/>
                </a:solidFill>
                <a:effectLst/>
                <a:latin typeface="NexusSansPro"/>
              </a:rPr>
              <a:t> INTERVENCION QUIRURGICA.</a:t>
            </a:r>
            <a:endParaRPr lang="es-EC" b="1" dirty="0"/>
          </a:p>
        </p:txBody>
      </p:sp>
      <p:pic>
        <p:nvPicPr>
          <p:cNvPr id="13314" name="Picture 2" descr="Puntos clave en la cirugía de la glándula tiroides">
            <a:extLst>
              <a:ext uri="{FF2B5EF4-FFF2-40B4-BE49-F238E27FC236}">
                <a16:creationId xmlns:a16="http://schemas.microsoft.com/office/drawing/2014/main" id="{1F9C51B9-A2F4-71DB-B473-438F907A8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24" y="3124815"/>
            <a:ext cx="5397470" cy="351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087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i Bocio Multinodular: Mi Bocio Multinodular">
            <a:extLst>
              <a:ext uri="{FF2B5EF4-FFF2-40B4-BE49-F238E27FC236}">
                <a16:creationId xmlns:a16="http://schemas.microsoft.com/office/drawing/2014/main" id="{A4F16E42-CB4A-DC1C-5763-B4DB35D8D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830" y="1425680"/>
            <a:ext cx="9632446" cy="530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FDCCC30-1737-676A-78C5-1E698FB8263B}"/>
              </a:ext>
            </a:extLst>
          </p:cNvPr>
          <p:cNvSpPr/>
          <p:nvPr/>
        </p:nvSpPr>
        <p:spPr>
          <a:xfrm>
            <a:off x="3244646" y="155302"/>
            <a:ext cx="51226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C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667042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0EBAF4-B98B-D75B-08AB-D101DFF00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424513"/>
            <a:ext cx="10744200" cy="2273557"/>
          </a:xfrm>
        </p:spPr>
        <p:txBody>
          <a:bodyPr>
            <a:normAutofit/>
          </a:bodyPr>
          <a:lstStyle/>
          <a:p>
            <a:endParaRPr lang="es-MX" dirty="0"/>
          </a:p>
          <a:p>
            <a:pPr algn="just"/>
            <a:r>
              <a:rPr lang="es-MX" dirty="0"/>
              <a:t>La cirugía de tiroides continúa siendo un gran reto para los cirujanos, debido a las complicaciones postoperatorias transitorias, definitivas, leves y severas que se presentan.</a:t>
            </a:r>
            <a:endParaRPr lang="es-EC" dirty="0"/>
          </a:p>
        </p:txBody>
      </p:sp>
      <p:pic>
        <p:nvPicPr>
          <p:cNvPr id="2050" name="Picture 2" descr="FACULTAD DE MEDICINA UNIVERSIDAD DE CANTABRIA GRADO EN MEDICINA TRABAJO FIN  DE GRADO FACTORES DE RIESGO DE HIPOTIROIDISMO TRAS">
            <a:extLst>
              <a:ext uri="{FF2B5EF4-FFF2-40B4-BE49-F238E27FC236}">
                <a16:creationId xmlns:a16="http://schemas.microsoft.com/office/drawing/2014/main" id="{39DD97B8-F3B0-B747-715E-592A46A25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490" y="1170039"/>
            <a:ext cx="6633314" cy="311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96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DF3B3C-488D-EC46-29DE-E8212E71E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5112780"/>
            <a:ext cx="10970341" cy="1474833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Una de las complicaciones más temidas es la hemorragia masiva en el lecho operatorio, lleva a un hematoma significativo, comprime vía aérea, pudiendo eventualmente, provocar la muerte del enfermo por asfixia.</a:t>
            </a:r>
          </a:p>
        </p:txBody>
      </p:sp>
      <p:pic>
        <p:nvPicPr>
          <p:cNvPr id="3074" name="Picture 2" descr="Manejo de vía aérea tras hematoma cervical postiroidectomía">
            <a:extLst>
              <a:ext uri="{FF2B5EF4-FFF2-40B4-BE49-F238E27FC236}">
                <a16:creationId xmlns:a16="http://schemas.microsoft.com/office/drawing/2014/main" id="{9B8E6EE6-1D52-E6FA-4D0E-F27DF95F0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311" y="373627"/>
            <a:ext cx="7186665" cy="460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03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2AD70D-1893-401A-ADEE-69E2E298E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1825625"/>
            <a:ext cx="549623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b="1" dirty="0"/>
              <a:t>SE MANIFIESTA POR:</a:t>
            </a:r>
          </a:p>
          <a:p>
            <a:pPr marL="0" indent="0">
              <a:buNone/>
            </a:pPr>
            <a:r>
              <a:rPr lang="es-MX" dirty="0"/>
              <a:t>Disnea, </a:t>
            </a:r>
          </a:p>
          <a:p>
            <a:pPr marL="0" indent="0">
              <a:buNone/>
            </a:pPr>
            <a:r>
              <a:rPr lang="es-MX" dirty="0"/>
              <a:t>Dolor, </a:t>
            </a:r>
          </a:p>
          <a:p>
            <a:pPr marL="0" indent="0">
              <a:buNone/>
            </a:pPr>
            <a:r>
              <a:rPr lang="es-MX" dirty="0"/>
              <a:t>Sensación de opresión cervical,</a:t>
            </a:r>
          </a:p>
          <a:p>
            <a:pPr marL="0" indent="0">
              <a:buNone/>
            </a:pPr>
            <a:r>
              <a:rPr lang="es-MX" dirty="0"/>
              <a:t>Disfagia, </a:t>
            </a:r>
          </a:p>
          <a:p>
            <a:pPr marL="0" indent="0">
              <a:buNone/>
            </a:pPr>
            <a:r>
              <a:rPr lang="es-MX" dirty="0"/>
              <a:t>Disfonía, </a:t>
            </a:r>
          </a:p>
          <a:p>
            <a:pPr marL="0" indent="0">
              <a:buNone/>
            </a:pPr>
            <a:r>
              <a:rPr lang="es-MX" dirty="0"/>
              <a:t>Estridor </a:t>
            </a:r>
          </a:p>
          <a:p>
            <a:pPr marL="0" indent="0">
              <a:buNone/>
            </a:pPr>
            <a:r>
              <a:rPr lang="es-MX" dirty="0"/>
              <a:t>Aumento de volumen cervical, </a:t>
            </a:r>
          </a:p>
          <a:p>
            <a:pPr marL="0" indent="0">
              <a:buNone/>
            </a:pPr>
            <a:r>
              <a:rPr lang="es-MX" dirty="0"/>
              <a:t>Alto débito del drenaje y </a:t>
            </a:r>
          </a:p>
          <a:p>
            <a:pPr marL="0" indent="0">
              <a:buNone/>
            </a:pPr>
            <a:r>
              <a:rPr lang="es-MX" dirty="0"/>
              <a:t>Salida de sangre por la línea de sutura.</a:t>
            </a:r>
            <a:endParaRPr lang="es-EC" dirty="0"/>
          </a:p>
          <a:p>
            <a:endParaRPr lang="es-EC" dirty="0"/>
          </a:p>
        </p:txBody>
      </p:sp>
      <p:pic>
        <p:nvPicPr>
          <p:cNvPr id="4098" name="Picture 2" descr="Hematoma postoperatorio del cuello después de operaciones de tiroides -  Artículos - IntraMed">
            <a:extLst>
              <a:ext uri="{FF2B5EF4-FFF2-40B4-BE49-F238E27FC236}">
                <a16:creationId xmlns:a16="http://schemas.microsoft.com/office/drawing/2014/main" id="{A4299D08-38B4-4878-B06F-1A82F7746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2008"/>
            <a:ext cx="4429117" cy="31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a complicación más temida en la cirugía de tiroides">
            <a:extLst>
              <a:ext uri="{FF2B5EF4-FFF2-40B4-BE49-F238E27FC236}">
                <a16:creationId xmlns:a16="http://schemas.microsoft.com/office/drawing/2014/main" id="{4B0F78FA-BC89-9594-DDAA-6AD27C654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59278"/>
            <a:ext cx="4490884" cy="31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044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E22B22-046B-F1EE-F0C9-0F029BAF5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41012"/>
            <a:ext cx="10515600" cy="1969627"/>
          </a:xfrm>
        </p:spPr>
        <p:txBody>
          <a:bodyPr>
            <a:normAutofit/>
          </a:bodyPr>
          <a:lstStyle/>
          <a:p>
            <a:r>
              <a:rPr lang="es-MX" dirty="0"/>
              <a:t>La tiroidectomía se ha realizado durante décadas con una delicada técnica quirúrgica que involucra una rigurosa hemostasia, la que hasta hace poco tiempo se realizaba sólo con ligaduras. </a:t>
            </a:r>
          </a:p>
          <a:p>
            <a:r>
              <a:rPr lang="es-MX" dirty="0"/>
              <a:t>La incidencia aceptada de </a:t>
            </a:r>
            <a:r>
              <a:rPr lang="es-MX" dirty="0" err="1"/>
              <a:t>hemorrágias</a:t>
            </a:r>
            <a:r>
              <a:rPr lang="es-MX" dirty="0"/>
              <a:t> es de 0,3 a 1%. </a:t>
            </a:r>
            <a:endParaRPr lang="es-EC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85950FE-5398-1F08-F610-8B839C984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135" y="447361"/>
            <a:ext cx="3734569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F5CEB4F-BD79-D053-F439-CB55C8A7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684" y="442857"/>
            <a:ext cx="3998503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713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9A5B7A-0FF2-3305-C4BB-BED12F53E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452" y="619432"/>
            <a:ext cx="11090787" cy="5557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/>
              <a:t>       FACTORES DE RIESGO DE COMPLICACIONES POST OPERATORIAS</a:t>
            </a:r>
          </a:p>
          <a:p>
            <a:r>
              <a:rPr lang="es-MX" dirty="0"/>
              <a:t>Factores intrínsecos de la enfermedad, y relacionados al procedimiento quirúrgico. </a:t>
            </a:r>
          </a:p>
          <a:p>
            <a:r>
              <a:rPr lang="es-MX" dirty="0"/>
              <a:t>Insuficiencia cardíaca congestiva</a:t>
            </a:r>
          </a:p>
          <a:p>
            <a:r>
              <a:rPr lang="es-MX" dirty="0"/>
              <a:t>Desórdenes sanguíneos </a:t>
            </a:r>
          </a:p>
          <a:p>
            <a:r>
              <a:rPr lang="es-MX" dirty="0"/>
              <a:t>Uso de esteroides,</a:t>
            </a:r>
          </a:p>
          <a:p>
            <a:r>
              <a:rPr lang="es-MX" dirty="0"/>
              <a:t>Tabaquismo </a:t>
            </a:r>
          </a:p>
          <a:p>
            <a:r>
              <a:rPr lang="es-MX" dirty="0"/>
              <a:t>Hipertensión arterial, </a:t>
            </a:r>
          </a:p>
          <a:p>
            <a:r>
              <a:rPr lang="es-MX" dirty="0"/>
              <a:t>ASA≥3 </a:t>
            </a:r>
          </a:p>
          <a:p>
            <a:r>
              <a:rPr lang="es-MX" dirty="0"/>
              <a:t>Cáncer en pacientes tratados ambulatoriamente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49831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11BEA1-473B-70B6-F83B-607084519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0942"/>
            <a:ext cx="10515600" cy="5646021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HEMORRAGIA SE HA ASOCIADO A LOS SIGUIENTES FACTORES</a:t>
            </a:r>
            <a:r>
              <a:rPr lang="es-MX" dirty="0"/>
              <a:t>: </a:t>
            </a:r>
          </a:p>
          <a:p>
            <a:pPr>
              <a:buFontTx/>
              <a:buChar char="-"/>
            </a:pPr>
            <a:r>
              <a:rPr lang="es-MX" dirty="0"/>
              <a:t>Hipertensión arterial </a:t>
            </a:r>
            <a:r>
              <a:rPr lang="es-MX" dirty="0" err="1"/>
              <a:t>post-quirúrgica</a:t>
            </a:r>
            <a:r>
              <a:rPr lang="es-MX" dirty="0"/>
              <a:t> (PAS &gt;150mmHg) </a:t>
            </a:r>
          </a:p>
          <a:p>
            <a:pPr>
              <a:buFontTx/>
              <a:buChar char="-"/>
            </a:pPr>
            <a:r>
              <a:rPr lang="es-MX" dirty="0"/>
              <a:t>Vómito,</a:t>
            </a:r>
          </a:p>
          <a:p>
            <a:pPr>
              <a:buFontTx/>
              <a:buChar char="-"/>
            </a:pPr>
            <a:r>
              <a:rPr lang="es-MX" dirty="0"/>
              <a:t>tiempo operatorio prolongado </a:t>
            </a:r>
          </a:p>
          <a:p>
            <a:pPr>
              <a:buFontTx/>
              <a:buChar char="-"/>
            </a:pPr>
            <a:r>
              <a:rPr lang="es-MX" dirty="0"/>
              <a:t>Extensión quirúrgica </a:t>
            </a:r>
          </a:p>
          <a:p>
            <a:pPr>
              <a:buFontTx/>
              <a:buChar char="-"/>
            </a:pPr>
            <a:r>
              <a:rPr lang="es-MX" dirty="0"/>
              <a:t>Drogas antitrombóticas </a:t>
            </a:r>
          </a:p>
          <a:p>
            <a:pPr>
              <a:buFontTx/>
              <a:buChar char="-"/>
            </a:pPr>
            <a:r>
              <a:rPr lang="es-MX" dirty="0"/>
              <a:t>Extensión quirúrgica </a:t>
            </a:r>
          </a:p>
          <a:p>
            <a:pPr>
              <a:buFontTx/>
              <a:buChar char="-"/>
            </a:pPr>
            <a:r>
              <a:rPr lang="es-MX" dirty="0"/>
              <a:t>Cirugía previa de tiroides </a:t>
            </a:r>
          </a:p>
          <a:p>
            <a:pPr>
              <a:buFontTx/>
              <a:buChar char="-"/>
            </a:pPr>
            <a:r>
              <a:rPr lang="es-MX" dirty="0"/>
              <a:t>Malignidad </a:t>
            </a:r>
          </a:p>
          <a:p>
            <a:pPr>
              <a:buFontTx/>
              <a:buChar char="-"/>
            </a:pPr>
            <a:r>
              <a:rPr lang="es-MX" b="1" dirty="0"/>
              <a:t>El empleo de disector ultrasónico reduce el riesgo de desarrollar hemorragias comparándolo con técnicas tradicionales.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4175030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0273C4-E755-6908-104C-E2772078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93CFB7-98D8-91B5-D95F-C2A64C1BF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7" y="4876796"/>
            <a:ext cx="11995355" cy="1877966"/>
          </a:xfrm>
        </p:spPr>
        <p:txBody>
          <a:bodyPr/>
          <a:lstStyle/>
          <a:p>
            <a:pPr marL="0" indent="0" algn="just">
              <a:buNone/>
            </a:pP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El riesgo de complicaciones son raras en el cirujano que conoce la anatomía y patología</a:t>
            </a:r>
            <a:r>
              <a:rPr lang="es-MX" dirty="0">
                <a:solidFill>
                  <a:srgbClr val="505050"/>
                </a:solidFill>
                <a:latin typeface="NexusSansPro"/>
              </a:rPr>
              <a:t> 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del cuello. </a:t>
            </a:r>
            <a:r>
              <a:rPr lang="es-MX" dirty="0">
                <a:solidFill>
                  <a:srgbClr val="505050"/>
                </a:solidFill>
                <a:latin typeface="NexusSansPro"/>
              </a:rPr>
              <a:t>Ex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isten circunstancias que ponen a prueba al médico más experimentado en este tipo de cirugía. Así, </a:t>
            </a:r>
            <a:r>
              <a:rPr lang="es-MX" dirty="0">
                <a:solidFill>
                  <a:srgbClr val="505050"/>
                </a:solidFill>
                <a:latin typeface="NexusSansPro"/>
              </a:rPr>
              <a:t>c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irugía oncológicas o cirugía previa, son circunstancias que propician con más frecuencia complicaciones.</a:t>
            </a:r>
            <a:endParaRPr lang="es-EC" dirty="0"/>
          </a:p>
        </p:txBody>
      </p:sp>
      <p:pic>
        <p:nvPicPr>
          <p:cNvPr id="6146" name="Picture 2" descr="Patología quirúrgica de la glándula tiroides">
            <a:extLst>
              <a:ext uri="{FF2B5EF4-FFF2-40B4-BE49-F238E27FC236}">
                <a16:creationId xmlns:a16="http://schemas.microsoft.com/office/drawing/2014/main" id="{DA7921AD-F473-0B80-D184-07B617CBE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1"/>
          <a:stretch/>
        </p:blipFill>
        <p:spPr bwMode="auto">
          <a:xfrm>
            <a:off x="3205317" y="281959"/>
            <a:ext cx="5337715" cy="445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276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73F3CB-36C3-7F09-23F1-968E25FDE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82018"/>
            <a:ext cx="10515600" cy="23334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>
                <a:solidFill>
                  <a:srgbClr val="505050"/>
                </a:solidFill>
                <a:latin typeface="NexusSansPro"/>
              </a:rPr>
              <a:t>E</a:t>
            </a:r>
            <a:r>
              <a:rPr lang="es-MX" b="0" i="0" dirty="0">
                <a:solidFill>
                  <a:srgbClr val="505050"/>
                </a:solidFill>
                <a:effectLst/>
                <a:latin typeface="NexusSansPro"/>
              </a:rPr>
              <a:t>l cirujano puede efectuar un tratamiento óptimo, combinar técnica adecuada y experiencia. Deben concurrir tanto durante el tiempo preoperatorio, durante el acto quirúrgico y cuidados postoperatorios; sólo así seremos capaces de minimizar las complicaciones y advertirlas, si por desgracia ya se han desarrollado, lo más precozmente posible, con un manejo cuidadoso del paciente.</a:t>
            </a:r>
            <a:endParaRPr lang="es-EC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DB80A10-2CC8-BD8B-069F-52C80987F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540" y="378536"/>
            <a:ext cx="4388260" cy="377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119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735</Words>
  <Application>Microsoft Office PowerPoint</Application>
  <PresentationFormat>Panorámica</PresentationFormat>
  <Paragraphs>55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NexusSansPro</vt:lpstr>
      <vt:lpstr>Tema de Office</vt:lpstr>
      <vt:lpstr>MANEJO DE HEMORRAGIA POST TIROIDECTOMIA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LEONOR DEL ROSARIO SALINAS SALINAS</dc:creator>
  <cp:lastModifiedBy>LEONOR DEL ROSARIO SALINAS SALINAS</cp:lastModifiedBy>
  <cp:revision>31</cp:revision>
  <dcterms:created xsi:type="dcterms:W3CDTF">2023-03-02T03:42:30Z</dcterms:created>
  <dcterms:modified xsi:type="dcterms:W3CDTF">2023-03-06T01:23:22Z</dcterms:modified>
</cp:coreProperties>
</file>