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12192000" cy="6858000"/>
  <p:notesSz cx="6858000" cy="9144000"/>
  <p:embeddedFontLst>
    <p:embeddedFont>
      <p:font typeface="Verdana" panose="020B0604030504040204" pitchFamily="34" charset="0"/>
      <p:regular r:id="rId51"/>
      <p:bold r:id="rId52"/>
      <p:italic r:id="rId53"/>
      <p:boldItalic r:id="rId54"/>
    </p:embeddedFont>
    <p:embeddedFont>
      <p:font typeface="Calibri" panose="020F0502020204030204" pitchFamily="34" charset="0"/>
      <p:regular r:id="rId55"/>
      <p:bold r:id="rId56"/>
      <p:italic r:id="rId57"/>
      <p:boldItalic r:id="rId58"/>
    </p:embeddedFont>
    <p:embeddedFont>
      <p:font typeface="Roboto" panose="020B0604020202020204"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3" roundtripDataSignature="AMtx7minr3/4l+gb354WUtfONvoLU+kK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694C6C-96B9-4365-AB05-900328CECD23}">
  <a:tblStyle styleId="{D0694C6C-96B9-4365-AB05-900328CECD2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559F3DE-B8DA-483E-8EC3-3BD91E374CEF}"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951507A1-CD86-49CD-A114-8CE10E6EAE9D}" styleName="Table_2">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0"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63" Type="http://customschemas.google.com/relationships/presentationmetadata" Target="meta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1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15974675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9" name="Google Shape;6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17825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24be94f1aac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g24be94f1aac_0_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91401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e384d0ff5a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1e384d0ff5a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07298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4545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4749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5849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92565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8" name="Google Shape;23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8274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e384d0ff5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1e384d0ff5a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744201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4be94f1aac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2" name="Google Shape;252;g24be94f1aac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23991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4be94f1aac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9" name="Google Shape;279;g24be94f1aac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14421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e39c5fd840_0_5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 name="Google Shape;75;g1e39c5fd840_0_5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983305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4be94f1aac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24be94f1aac_0_1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274197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e398c0cc3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e398c0cc3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0959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2" name="Google Shape;30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478973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8" name="Google Shape;30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5429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24be94f1aac_0_15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g24be94f1aac_0_15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502179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24be94f1aa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6" name="Google Shape;346;g24be94f1aac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448105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3" name="Google Shape;35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61347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24be94f1aa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g24be94f1aac_0_1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0705743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24be94f1aac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7" name="Google Shape;377;g24be94f1aac_0_1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34428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1e3806c479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g1e3806c479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115920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e39158e0cc_0_4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e39158e0cc_0_4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45182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24be94f1aac_0_1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2" name="Google Shape;402;g24be94f1aac_0_14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336273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264907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24be94f1aac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g24be94f1aac_0_1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6441927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1e384d0ff5a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9" name="Google Shape;459;g1e384d0ff5a_1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6989046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5" name="Google Shape;46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5271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2" name="Google Shape;502;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22839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1" name="Google Shape;531;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468744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1e3806c479c_0_5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8" name="Google Shape;568;g1e3806c479c_0_5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03281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24be94f1aac_0_2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24be94f1aac_0_21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7122308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24be94f1aac_0_2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5" name="Google Shape;595;g24be94f1aac_0_21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66984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24be94f1aa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1" name="Google Shape;121;g24be94f1a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213981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g1e39c5fd840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2" name="Google Shape;612;g1e39c5fd840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2293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24be94f1aac_0_2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24be94f1aac_0_21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3168043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g1e39c5fd84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5" name="Google Shape;645;g1e39c5fd84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995103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0" name="Google Shape;66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74863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5" name="Google Shape;675;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36289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8" name="Google Shape;698;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623931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9" name="Google Shape;719;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95283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9" name="Google Shape;739;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12382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5" name="Google Shape;755;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07670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0871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e39158e0cc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 name="Google Shape;136;g1e39158e0c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4687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e39c5fd840_0_5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4" name="Google Shape;144;g1e39c5fd840_0_5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13790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4be94f1aac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g24be94f1aac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821019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4be94f1aac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g24be94f1aac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828129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bg>
      <p:bgPr>
        <a:blipFill>
          <a:blip r:embed="rId2">
            <a:alphaModFix/>
          </a:blip>
          <a:stretch>
            <a:fillRect/>
          </a:stretch>
        </a:blipFill>
        <a:effectLst/>
      </p:bgPr>
    </p:bg>
    <p:spTree>
      <p:nvGrpSpPr>
        <p:cNvPr id="1" name="Shape 10"/>
        <p:cNvGrpSpPr/>
        <p:nvPr/>
      </p:nvGrpSpPr>
      <p:grpSpPr>
        <a:xfrm>
          <a:off x="0" y="0"/>
          <a:ext cx="0" cy="0"/>
          <a:chOff x="0" y="0"/>
          <a:chExt cx="0" cy="0"/>
        </a:xfrm>
      </p:grpSpPr>
      <p:sp>
        <p:nvSpPr>
          <p:cNvPr id="11" name="Google Shape;11;p15"/>
          <p:cNvSpPr txBox="1">
            <a:spLocks noGrp="1"/>
          </p:cNvSpPr>
          <p:nvPr>
            <p:ph type="ctrTitle"/>
          </p:nvPr>
        </p:nvSpPr>
        <p:spPr>
          <a:xfrm>
            <a:off x="2521194" y="2057168"/>
            <a:ext cx="7149612"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5400"/>
              <a:buFont typeface="Verdana"/>
              <a:buNone/>
              <a:defRPr sz="5400">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 name="Google Shape;12;p15"/>
          <p:cNvSpPr txBox="1">
            <a:spLocks noGrp="1"/>
          </p:cNvSpPr>
          <p:nvPr>
            <p:ph type="subTitle" idx="1"/>
          </p:nvPr>
        </p:nvSpPr>
        <p:spPr>
          <a:xfrm>
            <a:off x="2923442" y="4992660"/>
            <a:ext cx="6345116" cy="1145808"/>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Verdana"/>
                <a:ea typeface="Verdana"/>
                <a:cs typeface="Verdana"/>
                <a:sym typeface="Verdana"/>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Verdana"/>
                <a:ea typeface="Verdana"/>
                <a:cs typeface="Verdana"/>
                <a:sym typeface="Verdana"/>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 blanco" type="blank">
  <p:cSld name="BLANK">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type="twoObj">
  <p:cSld name="TWO_OBJECTS">
    <p:bg>
      <p:bgPr>
        <a:blipFill>
          <a:blip r:embed="rId2">
            <a:alphaModFix/>
          </a:blip>
          <a:stretch>
            <a:fillRect/>
          </a:stretch>
        </a:blipFill>
        <a:effectLst/>
      </p:bgPr>
    </p:bg>
    <p:spTree>
      <p:nvGrpSpPr>
        <p:cNvPr id="1" name="Shape 20"/>
        <p:cNvGrpSpPr/>
        <p:nvPr/>
      </p:nvGrpSpPr>
      <p:grpSpPr>
        <a:xfrm>
          <a:off x="0" y="0"/>
          <a:ext cx="0" cy="0"/>
          <a:chOff x="0" y="0"/>
          <a:chExt cx="0" cy="0"/>
        </a:xfrm>
      </p:grpSpPr>
      <p:sp>
        <p:nvSpPr>
          <p:cNvPr id="21" name="Google Shape;21;p17"/>
          <p:cNvSpPr txBox="1">
            <a:spLocks noGrp="1"/>
          </p:cNvSpPr>
          <p:nvPr>
            <p:ph type="title"/>
          </p:nvPr>
        </p:nvSpPr>
        <p:spPr>
          <a:xfrm>
            <a:off x="473320" y="1288375"/>
            <a:ext cx="10436468"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7"/>
          <p:cNvSpPr txBox="1">
            <a:spLocks noGrp="1"/>
          </p:cNvSpPr>
          <p:nvPr>
            <p:ph type="body" idx="1"/>
          </p:nvPr>
        </p:nvSpPr>
        <p:spPr>
          <a:xfrm>
            <a:off x="473320" y="2748480"/>
            <a:ext cx="5181600" cy="347332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 name="Google Shape;23;p17"/>
          <p:cNvSpPr txBox="1">
            <a:spLocks noGrp="1"/>
          </p:cNvSpPr>
          <p:nvPr>
            <p:ph type="body" idx="2"/>
          </p:nvPr>
        </p:nvSpPr>
        <p:spPr>
          <a:xfrm>
            <a:off x="5728188" y="2748480"/>
            <a:ext cx="5181600" cy="347332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Google Shape;24;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bg>
      <p:bgPr>
        <a:blipFill>
          <a:blip r:embed="rId2">
            <a:alphaModFix/>
          </a:blip>
          <a:stretch>
            <a:fillRect/>
          </a:stretch>
        </a:blipFill>
        <a:effectLst/>
      </p:bgPr>
    </p:bg>
    <p:spTree>
      <p:nvGrpSpPr>
        <p:cNvPr id="1" name="Shape 27"/>
        <p:cNvGrpSpPr/>
        <p:nvPr/>
      </p:nvGrpSpPr>
      <p:grpSpPr>
        <a:xfrm>
          <a:off x="0" y="0"/>
          <a:ext cx="0" cy="0"/>
          <a:chOff x="0" y="0"/>
          <a:chExt cx="0" cy="0"/>
        </a:xfrm>
      </p:grpSpPr>
      <p:sp>
        <p:nvSpPr>
          <p:cNvPr id="28" name="Google Shape;28;p20"/>
          <p:cNvSpPr txBox="1">
            <a:spLocks noGrp="1"/>
          </p:cNvSpPr>
          <p:nvPr>
            <p:ph type="title"/>
          </p:nvPr>
        </p:nvSpPr>
        <p:spPr>
          <a:xfrm>
            <a:off x="518869" y="1153990"/>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0"/>
          <p:cNvSpPr txBox="1">
            <a:spLocks noGrp="1"/>
          </p:cNvSpPr>
          <p:nvPr>
            <p:ph type="body" idx="1"/>
          </p:nvPr>
        </p:nvSpPr>
        <p:spPr>
          <a:xfrm>
            <a:off x="518868" y="2471249"/>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0" name="Google Shape;30;p20"/>
          <p:cNvSpPr txBox="1">
            <a:spLocks noGrp="1"/>
          </p:cNvSpPr>
          <p:nvPr>
            <p:ph type="body" idx="2"/>
          </p:nvPr>
        </p:nvSpPr>
        <p:spPr>
          <a:xfrm>
            <a:off x="518869" y="3332284"/>
            <a:ext cx="5157787" cy="285737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 name="Google Shape;31;p20"/>
          <p:cNvSpPr txBox="1">
            <a:spLocks noGrp="1"/>
          </p:cNvSpPr>
          <p:nvPr>
            <p:ph type="body" idx="3"/>
          </p:nvPr>
        </p:nvSpPr>
        <p:spPr>
          <a:xfrm>
            <a:off x="5763968" y="2471249"/>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2" name="Google Shape;32;p20"/>
          <p:cNvSpPr txBox="1">
            <a:spLocks noGrp="1"/>
          </p:cNvSpPr>
          <p:nvPr>
            <p:ph type="body" idx="4"/>
          </p:nvPr>
        </p:nvSpPr>
        <p:spPr>
          <a:xfrm>
            <a:off x="5776669" y="3332284"/>
            <a:ext cx="5183188" cy="285737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3" name="Google Shape;33;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386861" y="1267924"/>
            <a:ext cx="4248883" cy="203798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Verdan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3"/>
          <p:cNvSpPr>
            <a:spLocks noGrp="1"/>
          </p:cNvSpPr>
          <p:nvPr>
            <p:ph type="pic" idx="2"/>
          </p:nvPr>
        </p:nvSpPr>
        <p:spPr>
          <a:xfrm>
            <a:off x="4805118" y="1267925"/>
            <a:ext cx="6172200" cy="4873625"/>
          </a:xfrm>
          <a:prstGeom prst="rect">
            <a:avLst/>
          </a:prstGeom>
          <a:noFill/>
          <a:ln>
            <a:noFill/>
          </a:ln>
        </p:spPr>
      </p:sp>
      <p:sp>
        <p:nvSpPr>
          <p:cNvPr id="39" name="Google Shape;39;p23"/>
          <p:cNvSpPr txBox="1">
            <a:spLocks noGrp="1"/>
          </p:cNvSpPr>
          <p:nvPr>
            <p:ph type="body" idx="1"/>
          </p:nvPr>
        </p:nvSpPr>
        <p:spPr>
          <a:xfrm>
            <a:off x="386862" y="3429000"/>
            <a:ext cx="4248883" cy="27125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40" name="Google Shape;40;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ítulo y objetos" type="obj">
  <p:cSld name="OBJECT">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16"/>
          <p:cNvSpPr txBox="1">
            <a:spLocks noGrp="1"/>
          </p:cNvSpPr>
          <p:nvPr>
            <p:ph type="title"/>
          </p:nvPr>
        </p:nvSpPr>
        <p:spPr>
          <a:xfrm>
            <a:off x="240432" y="1386361"/>
            <a:ext cx="774162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Verdana"/>
              <a:buNone/>
              <a:defRPr>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6"/>
          <p:cNvSpPr txBox="1">
            <a:spLocks noGrp="1"/>
          </p:cNvSpPr>
          <p:nvPr>
            <p:ph type="body" idx="1"/>
          </p:nvPr>
        </p:nvSpPr>
        <p:spPr>
          <a:xfrm>
            <a:off x="334108" y="2811465"/>
            <a:ext cx="5200650" cy="2516674"/>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bg>
      <p:bgPr>
        <a:blipFill>
          <a:blip r:embed="rId2">
            <a:alphaModFix/>
          </a:blip>
          <a:stretch>
            <a:fillRect/>
          </a:stretch>
        </a:blipFill>
        <a:effectLst/>
      </p:bgPr>
    </p:bg>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396631" y="768350"/>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Verdan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Arial"/>
                <a:ea typeface="Arial"/>
                <a:cs typeface="Arial"/>
                <a:sym typeface="Arial"/>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Verdana"/>
                <a:ea typeface="Verdana"/>
                <a:cs typeface="Verdana"/>
                <a:sym typeface="Verdana"/>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Verdana"/>
                <a:ea typeface="Verdana"/>
                <a:cs typeface="Verdana"/>
                <a:sym typeface="Verdana"/>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Verdana"/>
                <a:ea typeface="Verdana"/>
                <a:cs typeface="Verdana"/>
                <a:sym typeface="Verdana"/>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52" name="Google Shape;5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21"/>
          <p:cNvSpPr txBox="1">
            <a:spLocks noGrp="1"/>
          </p:cNvSpPr>
          <p:nvPr>
            <p:ph type="title"/>
          </p:nvPr>
        </p:nvSpPr>
        <p:spPr>
          <a:xfrm>
            <a:off x="723900" y="1182810"/>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bg>
      <p:bgPr>
        <a:blipFill>
          <a:blip r:embed="rId2">
            <a:alphaModFix/>
          </a:blip>
          <a:stretch>
            <a:fillRect/>
          </a:stretch>
        </a:blipFill>
        <a:effectLst/>
      </p:bgPr>
    </p:bg>
    <p:spTree>
      <p:nvGrpSpPr>
        <p:cNvPr id="1" name="Shape 60"/>
        <p:cNvGrpSpPr/>
        <p:nvPr/>
      </p:nvGrpSpPr>
      <p:grpSpPr>
        <a:xfrm>
          <a:off x="0" y="0"/>
          <a:ext cx="0" cy="0"/>
          <a:chOff x="0" y="0"/>
          <a:chExt cx="0" cy="0"/>
        </a:xfrm>
      </p:grpSpPr>
      <p:sp>
        <p:nvSpPr>
          <p:cNvPr id="61" name="Google Shape;61;p22"/>
          <p:cNvSpPr txBox="1">
            <a:spLocks noGrp="1"/>
          </p:cNvSpPr>
          <p:nvPr>
            <p:ph type="title"/>
          </p:nvPr>
        </p:nvSpPr>
        <p:spPr>
          <a:xfrm>
            <a:off x="795826" y="1389185"/>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Verdan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2"/>
          <p:cNvSpPr txBox="1">
            <a:spLocks noGrp="1"/>
          </p:cNvSpPr>
          <p:nvPr>
            <p:ph type="body" idx="1"/>
          </p:nvPr>
        </p:nvSpPr>
        <p:spPr>
          <a:xfrm>
            <a:off x="4915023" y="1389185"/>
            <a:ext cx="6172200" cy="4664442"/>
          </a:xfrm>
          <a:prstGeom prst="rect">
            <a:avLst/>
          </a:prstGeom>
          <a:noFill/>
          <a:ln>
            <a:noFill/>
          </a:ln>
        </p:spPr>
        <p:txBody>
          <a:bodyPr spcFirstLastPara="1" wrap="square" lIns="91425" tIns="45700" rIns="91425" bIns="45700" anchor="t" anchorCtr="0">
            <a:no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3" name="Google Shape;63;p22"/>
          <p:cNvSpPr txBox="1">
            <a:spLocks noGrp="1"/>
          </p:cNvSpPr>
          <p:nvPr>
            <p:ph type="body" idx="2"/>
          </p:nvPr>
        </p:nvSpPr>
        <p:spPr>
          <a:xfrm>
            <a:off x="795825" y="3213589"/>
            <a:ext cx="3932237" cy="28400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Verdana"/>
                <a:ea typeface="Verdana"/>
                <a:cs typeface="Verdana"/>
                <a:sym typeface="Verdana"/>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4" name="Google Shape;64;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2099916" y="2325308"/>
            <a:ext cx="7741627"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Verdana"/>
              <a:buNone/>
              <a:defRPr sz="4400" b="0"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
          <p:cNvSpPr txBox="1">
            <a:spLocks noGrp="1"/>
          </p:cNvSpPr>
          <p:nvPr>
            <p:ph type="ctrTitle"/>
          </p:nvPr>
        </p:nvSpPr>
        <p:spPr>
          <a:xfrm>
            <a:off x="3238510" y="3614126"/>
            <a:ext cx="8030503" cy="1996499"/>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Clr>
                <a:schemeClr val="dk1"/>
              </a:buClr>
              <a:buSzPts val="2800"/>
              <a:buFont typeface="Verdana"/>
              <a:buNone/>
            </a:pPr>
            <a:r>
              <a:rPr lang="es-MX" sz="2800"/>
              <a:t>MD. Elizabeth Romero y Md. Nicolás Larrea</a:t>
            </a:r>
            <a:br>
              <a:rPr lang="es-MX" sz="2800"/>
            </a:br>
            <a:r>
              <a:rPr lang="es-MX" sz="2800"/>
              <a:t>Tutor:Dr. Rafael Loachamin</a:t>
            </a:r>
            <a:br>
              <a:rPr lang="es-MX" sz="2800"/>
            </a:br>
            <a:endParaRPr sz="2800"/>
          </a:p>
        </p:txBody>
      </p:sp>
      <p:sp>
        <p:nvSpPr>
          <p:cNvPr id="72" name="Google Shape;72;p1"/>
          <p:cNvSpPr txBox="1"/>
          <p:nvPr/>
        </p:nvSpPr>
        <p:spPr>
          <a:xfrm>
            <a:off x="502276" y="1952111"/>
            <a:ext cx="10766737" cy="1517749"/>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4800"/>
              <a:buFont typeface="Verdana"/>
              <a:buNone/>
            </a:pPr>
            <a:r>
              <a:rPr lang="es-MX" sz="4800" b="0" i="0" u="none" strike="noStrike" cap="none">
                <a:solidFill>
                  <a:schemeClr val="dk1"/>
                </a:solidFill>
                <a:latin typeface="Verdana"/>
                <a:ea typeface="Verdana"/>
                <a:cs typeface="Verdana"/>
                <a:sym typeface="Verdana"/>
              </a:rPr>
              <a:t>Trasplante de células Progenitores hematopoyéticas</a:t>
            </a:r>
            <a:endParaRPr sz="4800" b="0" i="0" u="none" strike="noStrike" cap="none">
              <a:solidFill>
                <a:schemeClr val="dk1"/>
              </a:solidFill>
              <a:latin typeface="Verdana"/>
              <a:ea typeface="Verdana"/>
              <a:cs typeface="Verdana"/>
              <a:sym typeface="Verdan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24be94f1aac_0_93"/>
          <p:cNvSpPr txBox="1">
            <a:spLocks noGrp="1"/>
          </p:cNvSpPr>
          <p:nvPr>
            <p:ph type="title"/>
          </p:nvPr>
        </p:nvSpPr>
        <p:spPr>
          <a:xfrm>
            <a:off x="666495" y="791625"/>
            <a:ext cx="104364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s-MX" b="1"/>
              <a:t>Definiciones</a:t>
            </a:r>
            <a:r>
              <a:rPr lang="es-MX"/>
              <a:t> </a:t>
            </a:r>
            <a:endParaRPr/>
          </a:p>
        </p:txBody>
      </p:sp>
      <p:sp>
        <p:nvSpPr>
          <p:cNvPr id="171" name="Google Shape;171;g24be94f1aac_0_93"/>
          <p:cNvSpPr txBox="1">
            <a:spLocks noGrp="1"/>
          </p:cNvSpPr>
          <p:nvPr>
            <p:ph type="body" idx="1"/>
          </p:nvPr>
        </p:nvSpPr>
        <p:spPr>
          <a:xfrm>
            <a:off x="452175" y="2694350"/>
            <a:ext cx="11134200" cy="1908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s-MX" sz="1800" b="1"/>
              <a:t>Trasplante autólogo de médula ósea (TAMO).- </a:t>
            </a:r>
            <a:r>
              <a:rPr lang="es-MX" sz="1800"/>
              <a:t>Esta forma de trasplante corresponde al uso de la propia médula ósea del paciente, la cual es extraída y criopreservada previa la administración de altas dosis de quimioterapia y/o radioterapia. Posteriormente, al completar la terapia, las células de la médula ósea criopreservada son descongeladas y infundidas dentro del paciente para restablecer la hematopoyesis</a:t>
            </a:r>
            <a:endParaRPr sz="1800"/>
          </a:p>
        </p:txBody>
      </p:sp>
      <p:sp>
        <p:nvSpPr>
          <p:cNvPr id="172" name="Google Shape;172;g24be94f1aac_0_93"/>
          <p:cNvSpPr txBox="1"/>
          <p:nvPr/>
        </p:nvSpPr>
        <p:spPr>
          <a:xfrm>
            <a:off x="1431125" y="5807725"/>
            <a:ext cx="97737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 Trasplante de células hematopoyéticas. 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1e384d0ff5a_1_6"/>
          <p:cNvSpPr txBox="1">
            <a:spLocks noGrp="1"/>
          </p:cNvSpPr>
          <p:nvPr>
            <p:ph type="title"/>
          </p:nvPr>
        </p:nvSpPr>
        <p:spPr>
          <a:xfrm>
            <a:off x="473320" y="1288374"/>
            <a:ext cx="10436400" cy="48940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990"/>
              <a:buNone/>
            </a:pPr>
            <a:r>
              <a:rPr lang="es-MX" sz="3459"/>
              <a:t>INDICACIONES DE TRASPLANTE DE CÉLULAS PROGENITORAS HEMATOPOYÉTICAS</a:t>
            </a:r>
            <a:endParaRPr sz="3459"/>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6"/>
          <p:cNvSpPr txBox="1">
            <a:spLocks noGrp="1"/>
          </p:cNvSpPr>
          <p:nvPr>
            <p:ph type="body" idx="1"/>
          </p:nvPr>
        </p:nvSpPr>
        <p:spPr>
          <a:xfrm>
            <a:off x="3466785" y="334601"/>
            <a:ext cx="5157787" cy="1295533"/>
          </a:xfrm>
          <a:prstGeom prst="rect">
            <a:avLst/>
          </a:prstGeom>
          <a:noFill/>
          <a:ln>
            <a:noFill/>
          </a:ln>
        </p:spPr>
        <p:txBody>
          <a:bodyPr spcFirstLastPara="1" wrap="square" lIns="91425" tIns="45700" rIns="91425" bIns="45700" anchor="b" anchorCtr="0">
            <a:noAutofit/>
          </a:bodyPr>
          <a:lstStyle/>
          <a:p>
            <a:pPr marL="457200" lvl="0" indent="-228600" algn="ctr" rtl="0">
              <a:lnSpc>
                <a:spcPct val="90000"/>
              </a:lnSpc>
              <a:spcBef>
                <a:spcPts val="1000"/>
              </a:spcBef>
              <a:spcAft>
                <a:spcPts val="0"/>
              </a:spcAft>
              <a:buSzPts val="2400"/>
              <a:buNone/>
            </a:pPr>
            <a:r>
              <a:rPr lang="es-MX" sz="3200"/>
              <a:t>MALIGNOS</a:t>
            </a:r>
            <a:endParaRPr sz="3200"/>
          </a:p>
        </p:txBody>
      </p:sp>
      <p:grpSp>
        <p:nvGrpSpPr>
          <p:cNvPr id="183" name="Google Shape;183;p6"/>
          <p:cNvGrpSpPr/>
          <p:nvPr/>
        </p:nvGrpSpPr>
        <p:grpSpPr>
          <a:xfrm>
            <a:off x="1205481" y="1966465"/>
            <a:ext cx="8942346" cy="4104052"/>
            <a:chOff x="12116" y="336331"/>
            <a:chExt cx="8942346" cy="4104052"/>
          </a:xfrm>
        </p:grpSpPr>
        <p:sp>
          <p:nvSpPr>
            <p:cNvPr id="184" name="Google Shape;184;p6"/>
            <p:cNvSpPr/>
            <p:nvPr/>
          </p:nvSpPr>
          <p:spPr>
            <a:xfrm>
              <a:off x="12116" y="336331"/>
              <a:ext cx="2023155" cy="810053"/>
            </a:xfrm>
            <a:prstGeom prst="rect">
              <a:avLst/>
            </a:prstGeom>
            <a:gradFill>
              <a:gsLst>
                <a:gs pos="0">
                  <a:srgbClr val="D8D8D8"/>
                </a:gs>
                <a:gs pos="35000">
                  <a:srgbClr val="E3E3E3"/>
                </a:gs>
                <a:gs pos="100000">
                  <a:srgbClr val="F4F4F4"/>
                </a:gs>
              </a:gsLst>
              <a:lin ang="16200000" scaled="0"/>
            </a:gradFill>
            <a:ln w="9525" cap="flat" cmpd="sng">
              <a:solidFill>
                <a:schemeClr val="accent3"/>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6"/>
            <p:cNvSpPr txBox="1"/>
            <p:nvPr/>
          </p:nvSpPr>
          <p:spPr>
            <a:xfrm>
              <a:off x="12116" y="336331"/>
              <a:ext cx="2023155" cy="810053"/>
            </a:xfrm>
            <a:prstGeom prst="rect">
              <a:avLst/>
            </a:prstGeom>
            <a:noFill/>
            <a:ln>
              <a:noFill/>
            </a:ln>
          </p:spPr>
          <p:txBody>
            <a:bodyPr spcFirstLastPara="1" wrap="square" lIns="142225" tIns="81275" rIns="142225" bIns="81275" anchor="ctr" anchorCtr="0">
              <a:noAutofit/>
            </a:bodyPr>
            <a:lstStyle/>
            <a:p>
              <a:pPr marL="0" marR="0" lvl="0" indent="0" algn="ctr" rtl="0">
                <a:lnSpc>
                  <a:spcPct val="90000"/>
                </a:lnSpc>
                <a:spcBef>
                  <a:spcPts val="0"/>
                </a:spcBef>
                <a:spcAft>
                  <a:spcPts val="0"/>
                </a:spcAft>
                <a:buNone/>
              </a:pPr>
              <a:r>
                <a:rPr lang="es-MX" sz="2000" b="1" i="0" u="none" strike="noStrike" cap="none">
                  <a:solidFill>
                    <a:schemeClr val="dk1"/>
                  </a:solidFill>
                  <a:latin typeface="Arial"/>
                  <a:ea typeface="Arial"/>
                  <a:cs typeface="Arial"/>
                  <a:sym typeface="Arial"/>
                </a:rPr>
                <a:t>LEUCEMIAS</a:t>
              </a:r>
              <a:endParaRPr sz="2000" b="1" i="0" u="none" strike="noStrike" cap="none">
                <a:solidFill>
                  <a:schemeClr val="dk1"/>
                </a:solidFill>
                <a:latin typeface="Arial"/>
                <a:ea typeface="Arial"/>
                <a:cs typeface="Arial"/>
                <a:sym typeface="Arial"/>
              </a:endParaRPr>
            </a:p>
          </p:txBody>
        </p:sp>
        <p:sp>
          <p:nvSpPr>
            <p:cNvPr id="186" name="Google Shape;186;p6"/>
            <p:cNvSpPr/>
            <p:nvPr/>
          </p:nvSpPr>
          <p:spPr>
            <a:xfrm>
              <a:off x="12116" y="1146384"/>
              <a:ext cx="2023155" cy="3293999"/>
            </a:xfrm>
            <a:prstGeom prst="rect">
              <a:avLst/>
            </a:prstGeom>
            <a:solidFill>
              <a:srgbClr val="E0E0E0">
                <a:alpha val="89803"/>
              </a:srgbClr>
            </a:solidFill>
            <a:ln w="9525" cap="flat" cmpd="sng">
              <a:solidFill>
                <a:srgbClr val="E0E0E0">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txBox="1"/>
            <p:nvPr/>
          </p:nvSpPr>
          <p:spPr>
            <a:xfrm>
              <a:off x="12116" y="1146384"/>
              <a:ext cx="2023155" cy="3293999"/>
            </a:xfrm>
            <a:prstGeom prst="rect">
              <a:avLst/>
            </a:prstGeom>
            <a:noFill/>
            <a:ln>
              <a:noFill/>
            </a:ln>
          </p:spPr>
          <p:txBody>
            <a:bodyPr spcFirstLastPara="1" wrap="square" lIns="128000" tIns="128000" rIns="170675" bIns="192000" anchor="t"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Leucemia linfoblástica aguda</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Leucemia Mieloide aguda</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Leucemia mieloide crónica</a:t>
              </a:r>
              <a:endParaRPr sz="2400" b="0" i="0" u="none" strike="noStrike" cap="none">
                <a:solidFill>
                  <a:srgbClr val="000000"/>
                </a:solidFill>
                <a:latin typeface="Arial"/>
                <a:ea typeface="Arial"/>
                <a:cs typeface="Arial"/>
                <a:sym typeface="Arial"/>
              </a:endParaRPr>
            </a:p>
          </p:txBody>
        </p:sp>
        <p:sp>
          <p:nvSpPr>
            <p:cNvPr id="188" name="Google Shape;188;p6"/>
            <p:cNvSpPr/>
            <p:nvPr/>
          </p:nvSpPr>
          <p:spPr>
            <a:xfrm>
              <a:off x="2318513" y="336331"/>
              <a:ext cx="2023155" cy="810053"/>
            </a:xfrm>
            <a:prstGeom prst="rect">
              <a:avLst/>
            </a:prstGeom>
            <a:gradFill>
              <a:gsLst>
                <a:gs pos="0">
                  <a:srgbClr val="F5B2B3"/>
                </a:gs>
                <a:gs pos="35000">
                  <a:srgbClr val="F7CACA"/>
                </a:gs>
                <a:gs pos="100000">
                  <a:srgbClr val="FDE8E8"/>
                </a:gs>
              </a:gsLst>
              <a:lin ang="16200000" scaled="0"/>
            </a:gradFill>
            <a:ln w="9525" cap="flat" cmpd="sng">
              <a:solidFill>
                <a:srgbClr val="B97676"/>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6"/>
            <p:cNvSpPr txBox="1"/>
            <p:nvPr/>
          </p:nvSpPr>
          <p:spPr>
            <a:xfrm>
              <a:off x="2318513" y="336331"/>
              <a:ext cx="2023155" cy="810053"/>
            </a:xfrm>
            <a:prstGeom prst="rect">
              <a:avLst/>
            </a:prstGeom>
            <a:no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Arial"/>
                  <a:ea typeface="Arial"/>
                  <a:cs typeface="Arial"/>
                  <a:sym typeface="Arial"/>
                </a:rPr>
                <a:t>LINFOMAS</a:t>
              </a:r>
              <a:endParaRPr sz="2400" b="1" i="0" u="none" strike="noStrike" cap="none">
                <a:solidFill>
                  <a:schemeClr val="dk1"/>
                </a:solidFill>
                <a:latin typeface="Arial"/>
                <a:ea typeface="Arial"/>
                <a:cs typeface="Arial"/>
                <a:sym typeface="Arial"/>
              </a:endParaRPr>
            </a:p>
          </p:txBody>
        </p:sp>
        <p:sp>
          <p:nvSpPr>
            <p:cNvPr id="190" name="Google Shape;190;p6"/>
            <p:cNvSpPr/>
            <p:nvPr/>
          </p:nvSpPr>
          <p:spPr>
            <a:xfrm>
              <a:off x="2318513" y="1146384"/>
              <a:ext cx="2023155" cy="3293999"/>
            </a:xfrm>
            <a:prstGeom prst="rect">
              <a:avLst/>
            </a:prstGeom>
            <a:solidFill>
              <a:srgbClr val="EBD7D7">
                <a:alpha val="89803"/>
              </a:srgbClr>
            </a:solidFill>
            <a:ln w="9525" cap="flat" cmpd="sng">
              <a:solidFill>
                <a:srgbClr val="EBD7D7">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txBox="1"/>
            <p:nvPr/>
          </p:nvSpPr>
          <p:spPr>
            <a:xfrm>
              <a:off x="2318513" y="1146384"/>
              <a:ext cx="2023155" cy="3293999"/>
            </a:xfrm>
            <a:prstGeom prst="rect">
              <a:avLst/>
            </a:prstGeom>
            <a:noFill/>
            <a:ln>
              <a:noFill/>
            </a:ln>
          </p:spPr>
          <p:txBody>
            <a:bodyPr spcFirstLastPara="1" wrap="square" lIns="128000" tIns="128000" rIns="170675" bIns="192000" anchor="t"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Linfoma Hodgkin</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Linfoma No Hodgkin</a:t>
              </a:r>
              <a:endParaRPr sz="2400" b="0" i="0" u="none" strike="noStrike" cap="none">
                <a:solidFill>
                  <a:srgbClr val="000000"/>
                </a:solidFill>
                <a:latin typeface="Arial"/>
                <a:ea typeface="Arial"/>
                <a:cs typeface="Arial"/>
                <a:sym typeface="Arial"/>
              </a:endParaRPr>
            </a:p>
          </p:txBody>
        </p:sp>
        <p:sp>
          <p:nvSpPr>
            <p:cNvPr id="192" name="Google Shape;192;p6"/>
            <p:cNvSpPr/>
            <p:nvPr/>
          </p:nvSpPr>
          <p:spPr>
            <a:xfrm>
              <a:off x="4624910" y="336331"/>
              <a:ext cx="2023155" cy="810053"/>
            </a:xfrm>
            <a:prstGeom prst="rect">
              <a:avLst/>
            </a:prstGeom>
            <a:gradFill>
              <a:gsLst>
                <a:gs pos="0">
                  <a:srgbClr val="FF9090"/>
                </a:gs>
                <a:gs pos="35000">
                  <a:srgbClr val="FFB0B1"/>
                </a:gs>
                <a:gs pos="100000">
                  <a:srgbClr val="FFDFDF"/>
                </a:gs>
              </a:gsLst>
              <a:lin ang="16200000" scaled="0"/>
            </a:gradFill>
            <a:ln w="9525" cap="flat" cmpd="sng">
              <a:solidFill>
                <a:srgbClr val="D83E3E"/>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6"/>
            <p:cNvSpPr txBox="1"/>
            <p:nvPr/>
          </p:nvSpPr>
          <p:spPr>
            <a:xfrm>
              <a:off x="4624910" y="336331"/>
              <a:ext cx="2023155" cy="810053"/>
            </a:xfrm>
            <a:prstGeom prst="rect">
              <a:avLst/>
            </a:prstGeom>
            <a:no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194" name="Google Shape;194;p6"/>
            <p:cNvSpPr/>
            <p:nvPr/>
          </p:nvSpPr>
          <p:spPr>
            <a:xfrm>
              <a:off x="4624910" y="1146384"/>
              <a:ext cx="2023155" cy="3293999"/>
            </a:xfrm>
            <a:prstGeom prst="rect">
              <a:avLst/>
            </a:prstGeom>
            <a:solidFill>
              <a:srgbClr val="F5CFCF">
                <a:alpha val="89803"/>
              </a:srgbClr>
            </a:solidFill>
            <a:ln w="9525" cap="flat" cmpd="sng">
              <a:solidFill>
                <a:srgbClr val="F5CFCF">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6"/>
            <p:cNvSpPr txBox="1"/>
            <p:nvPr/>
          </p:nvSpPr>
          <p:spPr>
            <a:xfrm>
              <a:off x="4624910" y="1146384"/>
              <a:ext cx="2023155" cy="3293999"/>
            </a:xfrm>
            <a:prstGeom prst="rect">
              <a:avLst/>
            </a:prstGeom>
            <a:noFill/>
            <a:ln>
              <a:noFill/>
            </a:ln>
          </p:spPr>
          <p:txBody>
            <a:bodyPr spcFirstLastPara="1" wrap="square" lIns="128000" tIns="128000" rIns="170675" bIns="192000" anchor="t"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Síndrome mielodisplásico</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Mieloma Múltiple</a:t>
              </a:r>
              <a:endParaRPr sz="2400" b="0" i="0" u="none" strike="noStrike" cap="none">
                <a:solidFill>
                  <a:srgbClr val="000000"/>
                </a:solidFill>
                <a:latin typeface="Arial"/>
                <a:ea typeface="Arial"/>
                <a:cs typeface="Arial"/>
                <a:sym typeface="Arial"/>
              </a:endParaRPr>
            </a:p>
          </p:txBody>
        </p:sp>
        <p:sp>
          <p:nvSpPr>
            <p:cNvPr id="196" name="Google Shape;196;p6"/>
            <p:cNvSpPr/>
            <p:nvPr/>
          </p:nvSpPr>
          <p:spPr>
            <a:xfrm>
              <a:off x="6931307" y="336331"/>
              <a:ext cx="2023155" cy="810053"/>
            </a:xfrm>
            <a:prstGeom prst="rect">
              <a:avLst/>
            </a:prstGeom>
            <a:gradFill>
              <a:gsLst>
                <a:gs pos="0">
                  <a:srgbClr val="FF7475"/>
                </a:gs>
                <a:gs pos="35000">
                  <a:srgbClr val="FF9F9F"/>
                </a:gs>
                <a:gs pos="100000">
                  <a:srgbClr val="FFD6D6"/>
                </a:gs>
              </a:gsLst>
              <a:lin ang="16200000" scaled="0"/>
            </a:gradFill>
            <a:ln w="9525" cap="flat" cmpd="sng">
              <a:solidFill>
                <a:srgbClr val="FE00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6"/>
            <p:cNvSpPr txBox="1"/>
            <p:nvPr/>
          </p:nvSpPr>
          <p:spPr>
            <a:xfrm>
              <a:off x="6931307" y="336331"/>
              <a:ext cx="2023155" cy="810053"/>
            </a:xfrm>
            <a:prstGeom prst="rect">
              <a:avLst/>
            </a:prstGeom>
            <a:no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None/>
              </a:pPr>
              <a:r>
                <a:rPr lang="es-MX" sz="2400" b="1" i="0" u="none" strike="noStrike" cap="none">
                  <a:solidFill>
                    <a:schemeClr val="dk1"/>
                  </a:solidFill>
                  <a:latin typeface="Arial"/>
                  <a:ea typeface="Arial"/>
                  <a:cs typeface="Arial"/>
                  <a:sym typeface="Arial"/>
                </a:rPr>
                <a:t>Tumores sólidos</a:t>
              </a:r>
              <a:endParaRPr sz="2400" b="1" i="0" u="none" strike="noStrike" cap="none">
                <a:solidFill>
                  <a:schemeClr val="dk1"/>
                </a:solidFill>
                <a:latin typeface="Arial"/>
                <a:ea typeface="Arial"/>
                <a:cs typeface="Arial"/>
                <a:sym typeface="Arial"/>
              </a:endParaRPr>
            </a:p>
          </p:txBody>
        </p:sp>
        <p:sp>
          <p:nvSpPr>
            <p:cNvPr id="198" name="Google Shape;198;p6"/>
            <p:cNvSpPr/>
            <p:nvPr/>
          </p:nvSpPr>
          <p:spPr>
            <a:xfrm>
              <a:off x="6931307" y="1146384"/>
              <a:ext cx="2023155" cy="3293999"/>
            </a:xfrm>
            <a:prstGeom prst="rect">
              <a:avLst/>
            </a:prstGeom>
            <a:solidFill>
              <a:srgbClr val="FEC9C9">
                <a:alpha val="89803"/>
              </a:srgbClr>
            </a:solidFill>
            <a:ln w="9525" cap="flat" cmpd="sng">
              <a:solidFill>
                <a:srgbClr val="FEC9C9">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6"/>
            <p:cNvSpPr txBox="1"/>
            <p:nvPr/>
          </p:nvSpPr>
          <p:spPr>
            <a:xfrm>
              <a:off x="6931307" y="1146384"/>
              <a:ext cx="2023155" cy="3293999"/>
            </a:xfrm>
            <a:prstGeom prst="rect">
              <a:avLst/>
            </a:prstGeom>
            <a:noFill/>
            <a:ln>
              <a:noFill/>
            </a:ln>
          </p:spPr>
          <p:txBody>
            <a:bodyPr spcFirstLastPara="1" wrap="square" lIns="128000" tIns="128000" rIns="170675" bIns="192000" anchor="t"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Sarcoma de Ewing</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Retinoblastoma</a:t>
              </a:r>
              <a:endParaRPr sz="2400" b="0" i="0" u="none" strike="noStrike" cap="none">
                <a:solidFill>
                  <a:srgbClr val="000000"/>
                </a:solidFill>
                <a:latin typeface="Arial"/>
                <a:ea typeface="Arial"/>
                <a:cs typeface="Arial"/>
                <a:sym typeface="Arial"/>
              </a:endParaRPr>
            </a:p>
            <a:p>
              <a:pPr marL="228600" marR="0" lvl="1" indent="-228600" algn="l" rtl="0">
                <a:lnSpc>
                  <a:spcPct val="90000"/>
                </a:lnSpc>
                <a:spcBef>
                  <a:spcPts val="360"/>
                </a:spcBef>
                <a:spcAft>
                  <a:spcPts val="0"/>
                </a:spcAft>
                <a:buClr>
                  <a:srgbClr val="000000"/>
                </a:buClr>
                <a:buSzPts val="2400"/>
                <a:buFont typeface="Arial"/>
                <a:buChar char="••"/>
              </a:pPr>
              <a:r>
                <a:rPr lang="es-MX" sz="2400" b="0" i="0" u="none" strike="noStrike" cap="none">
                  <a:solidFill>
                    <a:srgbClr val="000000"/>
                  </a:solidFill>
                  <a:latin typeface="Arial"/>
                  <a:ea typeface="Arial"/>
                  <a:cs typeface="Arial"/>
                  <a:sym typeface="Arial"/>
                </a:rPr>
                <a:t>Neuroblastoma</a:t>
              </a:r>
              <a:endParaRPr sz="2400" b="0" i="0" u="none" strike="noStrike" cap="none">
                <a:solidFill>
                  <a:srgbClr val="000000"/>
                </a:solidFill>
                <a:latin typeface="Arial"/>
                <a:ea typeface="Arial"/>
                <a:cs typeface="Arial"/>
                <a:sym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8"/>
          <p:cNvSpPr txBox="1">
            <a:spLocks noGrp="1"/>
          </p:cNvSpPr>
          <p:nvPr>
            <p:ph type="title"/>
          </p:nvPr>
        </p:nvSpPr>
        <p:spPr>
          <a:xfrm>
            <a:off x="2252134" y="335124"/>
            <a:ext cx="489929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s-MX"/>
              <a:t>NO MALIGNOS</a:t>
            </a:r>
            <a:endParaRPr/>
          </a:p>
        </p:txBody>
      </p:sp>
      <p:grpSp>
        <p:nvGrpSpPr>
          <p:cNvPr id="205" name="Google Shape;205;p8"/>
          <p:cNvGrpSpPr/>
          <p:nvPr/>
        </p:nvGrpSpPr>
        <p:grpSpPr>
          <a:xfrm>
            <a:off x="1308669" y="1442044"/>
            <a:ext cx="8127999" cy="5413243"/>
            <a:chOff x="0" y="2711"/>
            <a:chExt cx="8127999" cy="5413243"/>
          </a:xfrm>
        </p:grpSpPr>
        <p:sp>
          <p:nvSpPr>
            <p:cNvPr id="206" name="Google Shape;206;p8"/>
            <p:cNvSpPr/>
            <p:nvPr/>
          </p:nvSpPr>
          <p:spPr>
            <a:xfrm rot="5400000">
              <a:off x="5005281" y="-1946050"/>
              <a:ext cx="1043516" cy="5201920"/>
            </a:xfrm>
            <a:prstGeom prst="round2SameRect">
              <a:avLst>
                <a:gd name="adj1" fmla="val 16667"/>
                <a:gd name="adj2" fmla="val 0"/>
              </a:avLst>
            </a:prstGeom>
            <a:solidFill>
              <a:srgbClr val="CFDEEF">
                <a:alpha val="89803"/>
              </a:srgbClr>
            </a:solidFill>
            <a:ln w="9525" cap="flat" cmpd="sng">
              <a:solidFill>
                <a:srgbClr val="CFDEEF">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8"/>
            <p:cNvSpPr txBox="1"/>
            <p:nvPr/>
          </p:nvSpPr>
          <p:spPr>
            <a:xfrm>
              <a:off x="2926079" y="184092"/>
              <a:ext cx="5150980" cy="941636"/>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rgbClr val="000000"/>
                </a:buClr>
                <a:buSzPts val="2900"/>
                <a:buFont typeface="Arial"/>
                <a:buChar char="••"/>
              </a:pPr>
              <a:r>
                <a:rPr lang="es-MX" sz="2900" b="0" i="0" u="none" strike="noStrike" cap="none">
                  <a:solidFill>
                    <a:srgbClr val="000000"/>
                  </a:solidFill>
                  <a:latin typeface="Arial"/>
                  <a:ea typeface="Arial"/>
                  <a:cs typeface="Arial"/>
                  <a:sym typeface="Arial"/>
                </a:rPr>
                <a:t>Anemia aplásica severa</a:t>
              </a:r>
              <a:endParaRPr sz="2900" b="0" i="0" u="none" strike="noStrike" cap="none">
                <a:solidFill>
                  <a:srgbClr val="000000"/>
                </a:solidFill>
                <a:latin typeface="Arial"/>
                <a:ea typeface="Arial"/>
                <a:cs typeface="Arial"/>
                <a:sym typeface="Arial"/>
              </a:endParaRPr>
            </a:p>
            <a:p>
              <a:pPr marL="285750" marR="0" lvl="1" indent="-285750" algn="l" rtl="0">
                <a:lnSpc>
                  <a:spcPct val="90000"/>
                </a:lnSpc>
                <a:spcBef>
                  <a:spcPts val="435"/>
                </a:spcBef>
                <a:spcAft>
                  <a:spcPts val="0"/>
                </a:spcAft>
                <a:buClr>
                  <a:srgbClr val="000000"/>
                </a:buClr>
                <a:buSzPts val="2900"/>
                <a:buFont typeface="Arial"/>
                <a:buChar char="••"/>
              </a:pPr>
              <a:r>
                <a:rPr lang="es-MX" sz="2900" b="0" i="0" u="none" strike="noStrike" cap="none">
                  <a:solidFill>
                    <a:srgbClr val="000000"/>
                  </a:solidFill>
                  <a:latin typeface="Arial"/>
                  <a:ea typeface="Arial"/>
                  <a:cs typeface="Arial"/>
                  <a:sym typeface="Arial"/>
                </a:rPr>
                <a:t>Anemia de Fanconi</a:t>
              </a:r>
              <a:endParaRPr sz="2900" b="0" i="0" u="none" strike="noStrike" cap="none">
                <a:solidFill>
                  <a:srgbClr val="000000"/>
                </a:solidFill>
                <a:latin typeface="Arial"/>
                <a:ea typeface="Arial"/>
                <a:cs typeface="Arial"/>
                <a:sym typeface="Arial"/>
              </a:endParaRPr>
            </a:p>
          </p:txBody>
        </p:sp>
        <p:sp>
          <p:nvSpPr>
            <p:cNvPr id="208" name="Google Shape;208;p8"/>
            <p:cNvSpPr/>
            <p:nvPr/>
          </p:nvSpPr>
          <p:spPr>
            <a:xfrm>
              <a:off x="0" y="2711"/>
              <a:ext cx="2926080" cy="1304395"/>
            </a:xfrm>
            <a:prstGeom prst="roundRect">
              <a:avLst>
                <a:gd name="adj" fmla="val 16667"/>
              </a:avLst>
            </a:prstGeom>
            <a:gradFill>
              <a:gsLst>
                <a:gs pos="0">
                  <a:srgbClr val="99CFFF"/>
                </a:gs>
                <a:gs pos="35000">
                  <a:srgbClr val="B8DCFF"/>
                </a:gs>
                <a:gs pos="100000">
                  <a:srgbClr val="E2F0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8"/>
            <p:cNvSpPr txBox="1"/>
            <p:nvPr/>
          </p:nvSpPr>
          <p:spPr>
            <a:xfrm>
              <a:off x="63675" y="66386"/>
              <a:ext cx="2798730" cy="1177045"/>
            </a:xfrm>
            <a:prstGeom prst="rect">
              <a:avLst/>
            </a:prstGeom>
            <a:noFill/>
            <a:ln>
              <a:noFill/>
            </a:ln>
          </p:spPr>
          <p:txBody>
            <a:bodyPr spcFirstLastPara="1" wrap="square" lIns="83800" tIns="41900" rIns="83800" bIns="41900" anchor="ctr" anchorCtr="0">
              <a:noAutofit/>
            </a:bodyPr>
            <a:lstStyle/>
            <a:p>
              <a:pPr marL="0" marR="0" lvl="0" indent="0" algn="ctr" rtl="0">
                <a:lnSpc>
                  <a:spcPct val="90000"/>
                </a:lnSpc>
                <a:spcBef>
                  <a:spcPts val="0"/>
                </a:spcBef>
                <a:spcAft>
                  <a:spcPts val="0"/>
                </a:spcAft>
                <a:buNone/>
              </a:pPr>
              <a:r>
                <a:rPr lang="es-MX" sz="2200" b="0" i="0" u="none" strike="noStrike" cap="none">
                  <a:solidFill>
                    <a:schemeClr val="dk1"/>
                  </a:solidFill>
                  <a:latin typeface="Arial"/>
                  <a:ea typeface="Arial"/>
                  <a:cs typeface="Arial"/>
                  <a:sym typeface="Arial"/>
                </a:rPr>
                <a:t>Disfunción de la médula ósea</a:t>
              </a:r>
              <a:endParaRPr sz="2200" b="0" i="0" u="none" strike="noStrike" cap="none">
                <a:solidFill>
                  <a:schemeClr val="dk1"/>
                </a:solidFill>
                <a:latin typeface="Arial"/>
                <a:ea typeface="Arial"/>
                <a:cs typeface="Arial"/>
                <a:sym typeface="Arial"/>
              </a:endParaRPr>
            </a:p>
          </p:txBody>
        </p:sp>
        <p:sp>
          <p:nvSpPr>
            <p:cNvPr id="210" name="Google Shape;210;p8"/>
            <p:cNvSpPr/>
            <p:nvPr/>
          </p:nvSpPr>
          <p:spPr>
            <a:xfrm rot="5400000">
              <a:off x="5005281" y="-576434"/>
              <a:ext cx="1043516" cy="5201920"/>
            </a:xfrm>
            <a:prstGeom prst="round2SameRect">
              <a:avLst>
                <a:gd name="adj1" fmla="val 16667"/>
                <a:gd name="adj2" fmla="val 0"/>
              </a:avLst>
            </a:prstGeom>
            <a:solidFill>
              <a:srgbClr val="CDEAE8">
                <a:alpha val="89803"/>
              </a:srgbClr>
            </a:solidFill>
            <a:ln w="9525" cap="flat" cmpd="sng">
              <a:solidFill>
                <a:srgbClr val="CDEAE8">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txBox="1"/>
            <p:nvPr/>
          </p:nvSpPr>
          <p:spPr>
            <a:xfrm>
              <a:off x="2926079" y="1553708"/>
              <a:ext cx="5150980" cy="941636"/>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rgbClr val="000000"/>
                </a:buClr>
                <a:buSzPts val="2900"/>
                <a:buFont typeface="Arial"/>
                <a:buChar char="••"/>
              </a:pPr>
              <a:r>
                <a:rPr lang="es-MX" sz="2900" b="0" i="0" u="none" strike="noStrike" cap="none">
                  <a:solidFill>
                    <a:srgbClr val="000000"/>
                  </a:solidFill>
                  <a:latin typeface="Arial"/>
                  <a:ea typeface="Arial"/>
                  <a:cs typeface="Arial"/>
                  <a:sym typeface="Arial"/>
                </a:rPr>
                <a:t>Talasemia</a:t>
              </a:r>
              <a:endParaRPr sz="2900" b="0" i="0" u="none" strike="noStrike" cap="none">
                <a:solidFill>
                  <a:srgbClr val="000000"/>
                </a:solidFill>
                <a:latin typeface="Arial"/>
                <a:ea typeface="Arial"/>
                <a:cs typeface="Arial"/>
                <a:sym typeface="Arial"/>
              </a:endParaRPr>
            </a:p>
          </p:txBody>
        </p:sp>
        <p:sp>
          <p:nvSpPr>
            <p:cNvPr id="212" name="Google Shape;212;p8"/>
            <p:cNvSpPr/>
            <p:nvPr/>
          </p:nvSpPr>
          <p:spPr>
            <a:xfrm>
              <a:off x="0" y="1372327"/>
              <a:ext cx="2926080" cy="1304395"/>
            </a:xfrm>
            <a:prstGeom prst="roundRect">
              <a:avLst>
                <a:gd name="adj" fmla="val 16667"/>
              </a:avLst>
            </a:prstGeom>
            <a:gradFill>
              <a:gsLst>
                <a:gs pos="0">
                  <a:srgbClr val="9BFFF3"/>
                </a:gs>
                <a:gs pos="35000">
                  <a:srgbClr val="B9FFF4"/>
                </a:gs>
                <a:gs pos="100000">
                  <a:srgbClr val="E1FFFD"/>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8"/>
            <p:cNvSpPr txBox="1"/>
            <p:nvPr/>
          </p:nvSpPr>
          <p:spPr>
            <a:xfrm>
              <a:off x="63675" y="1436002"/>
              <a:ext cx="2798730" cy="1177045"/>
            </a:xfrm>
            <a:prstGeom prst="rect">
              <a:avLst/>
            </a:prstGeom>
            <a:noFill/>
            <a:ln>
              <a:noFill/>
            </a:ln>
          </p:spPr>
          <p:txBody>
            <a:bodyPr spcFirstLastPara="1" wrap="square" lIns="83800" tIns="41900" rIns="83800" bIns="41900" anchor="ctr" anchorCtr="0">
              <a:noAutofit/>
            </a:bodyPr>
            <a:lstStyle/>
            <a:p>
              <a:pPr marL="0" marR="0" lvl="0" indent="0" algn="ctr" rtl="0">
                <a:lnSpc>
                  <a:spcPct val="90000"/>
                </a:lnSpc>
                <a:spcBef>
                  <a:spcPts val="0"/>
                </a:spcBef>
                <a:spcAft>
                  <a:spcPts val="0"/>
                </a:spcAft>
                <a:buNone/>
              </a:pPr>
              <a:r>
                <a:rPr lang="es-MX" sz="2200" b="0" i="0" u="none" strike="noStrike" cap="none">
                  <a:solidFill>
                    <a:schemeClr val="dk1"/>
                  </a:solidFill>
                  <a:latin typeface="Arial"/>
                  <a:ea typeface="Arial"/>
                  <a:cs typeface="Arial"/>
                  <a:sym typeface="Arial"/>
                </a:rPr>
                <a:t>Hemoglobinopatías</a:t>
              </a:r>
              <a:endParaRPr sz="2200" b="0" i="0" u="none" strike="noStrike" cap="none">
                <a:solidFill>
                  <a:schemeClr val="dk1"/>
                </a:solidFill>
                <a:latin typeface="Arial"/>
                <a:ea typeface="Arial"/>
                <a:cs typeface="Arial"/>
                <a:sym typeface="Arial"/>
              </a:endParaRPr>
            </a:p>
          </p:txBody>
        </p:sp>
        <p:sp>
          <p:nvSpPr>
            <p:cNvPr id="214" name="Google Shape;214;p8"/>
            <p:cNvSpPr/>
            <p:nvPr/>
          </p:nvSpPr>
          <p:spPr>
            <a:xfrm rot="5400000">
              <a:off x="5005281" y="793181"/>
              <a:ext cx="1043516" cy="5201920"/>
            </a:xfrm>
            <a:prstGeom prst="round2SameRect">
              <a:avLst>
                <a:gd name="adj1" fmla="val 16667"/>
                <a:gd name="adj2" fmla="val 0"/>
              </a:avLst>
            </a:prstGeom>
            <a:solidFill>
              <a:srgbClr val="CCE6D4">
                <a:alpha val="89803"/>
              </a:srgbClr>
            </a:solidFill>
            <a:ln w="9525" cap="flat" cmpd="sng">
              <a:solidFill>
                <a:srgbClr val="CCE6D4">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8"/>
            <p:cNvSpPr txBox="1"/>
            <p:nvPr/>
          </p:nvSpPr>
          <p:spPr>
            <a:xfrm>
              <a:off x="2926079" y="2923323"/>
              <a:ext cx="5150980" cy="941636"/>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rgbClr val="000000"/>
                </a:buClr>
                <a:buSzPts val="2900"/>
                <a:buFont typeface="Arial"/>
                <a:buChar char="••"/>
              </a:pPr>
              <a:r>
                <a:rPr lang="es-MX" sz="2900" b="0" i="0" u="none" strike="noStrike" cap="none">
                  <a:solidFill>
                    <a:srgbClr val="000000"/>
                  </a:solidFill>
                  <a:latin typeface="Arial"/>
                  <a:ea typeface="Arial"/>
                  <a:cs typeface="Arial"/>
                  <a:sym typeface="Arial"/>
                </a:rPr>
                <a:t>Enfermedad granulomatosa crónica</a:t>
              </a:r>
              <a:endParaRPr sz="2900" b="0" i="0" u="none" strike="noStrike" cap="none">
                <a:solidFill>
                  <a:srgbClr val="000000"/>
                </a:solidFill>
                <a:latin typeface="Arial"/>
                <a:ea typeface="Arial"/>
                <a:cs typeface="Arial"/>
                <a:sym typeface="Arial"/>
              </a:endParaRPr>
            </a:p>
          </p:txBody>
        </p:sp>
        <p:sp>
          <p:nvSpPr>
            <p:cNvPr id="216" name="Google Shape;216;p8"/>
            <p:cNvSpPr/>
            <p:nvPr/>
          </p:nvSpPr>
          <p:spPr>
            <a:xfrm>
              <a:off x="0" y="2741943"/>
              <a:ext cx="2926080" cy="1304395"/>
            </a:xfrm>
            <a:prstGeom prst="roundRect">
              <a:avLst>
                <a:gd name="adj" fmla="val 16667"/>
              </a:avLst>
            </a:prstGeom>
            <a:gradFill>
              <a:gsLst>
                <a:gs pos="0">
                  <a:srgbClr val="9DFFAB"/>
                </a:gs>
                <a:gs pos="35000">
                  <a:srgbClr val="BBFFC4"/>
                </a:gs>
                <a:gs pos="100000">
                  <a:srgbClr val="E4FFE7"/>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8"/>
            <p:cNvSpPr txBox="1"/>
            <p:nvPr/>
          </p:nvSpPr>
          <p:spPr>
            <a:xfrm>
              <a:off x="63675" y="2805618"/>
              <a:ext cx="2798730" cy="1177045"/>
            </a:xfrm>
            <a:prstGeom prst="rect">
              <a:avLst/>
            </a:prstGeom>
            <a:noFill/>
            <a:ln>
              <a:noFill/>
            </a:ln>
          </p:spPr>
          <p:txBody>
            <a:bodyPr spcFirstLastPara="1" wrap="square" lIns="83800" tIns="41900" rIns="83800" bIns="41900" anchor="ctr" anchorCtr="0">
              <a:noAutofit/>
            </a:bodyPr>
            <a:lstStyle/>
            <a:p>
              <a:pPr marL="0" marR="0" lvl="0" indent="0" algn="ctr" rtl="0">
                <a:lnSpc>
                  <a:spcPct val="90000"/>
                </a:lnSpc>
                <a:spcBef>
                  <a:spcPts val="0"/>
                </a:spcBef>
                <a:spcAft>
                  <a:spcPts val="0"/>
                </a:spcAft>
                <a:buNone/>
              </a:pPr>
              <a:r>
                <a:rPr lang="es-MX" sz="2200" b="0" i="0" u="none" strike="noStrike" cap="none">
                  <a:solidFill>
                    <a:schemeClr val="dk1"/>
                  </a:solidFill>
                  <a:latin typeface="Arial"/>
                  <a:ea typeface="Arial"/>
                  <a:cs typeface="Arial"/>
                  <a:sym typeface="Arial"/>
                </a:rPr>
                <a:t>Inmunodeficiencias</a:t>
              </a:r>
              <a:endParaRPr sz="2200" b="0" i="0" u="none" strike="noStrike" cap="none">
                <a:solidFill>
                  <a:schemeClr val="dk1"/>
                </a:solidFill>
                <a:latin typeface="Arial"/>
                <a:ea typeface="Arial"/>
                <a:cs typeface="Arial"/>
                <a:sym typeface="Arial"/>
              </a:endParaRPr>
            </a:p>
          </p:txBody>
        </p:sp>
        <p:sp>
          <p:nvSpPr>
            <p:cNvPr id="218" name="Google Shape;218;p8"/>
            <p:cNvSpPr/>
            <p:nvPr/>
          </p:nvSpPr>
          <p:spPr>
            <a:xfrm rot="5400000">
              <a:off x="5005281" y="2162797"/>
              <a:ext cx="1043516" cy="5201920"/>
            </a:xfrm>
            <a:prstGeom prst="round2SameRect">
              <a:avLst>
                <a:gd name="adj1" fmla="val 16667"/>
                <a:gd name="adj2" fmla="val 0"/>
              </a:avLst>
            </a:prstGeom>
            <a:solidFill>
              <a:srgbClr val="D3E1CC">
                <a:alpha val="89803"/>
              </a:srgbClr>
            </a:solidFill>
            <a:ln w="9525" cap="flat" cmpd="sng">
              <a:solidFill>
                <a:srgbClr val="D3E1CC">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8"/>
            <p:cNvSpPr txBox="1"/>
            <p:nvPr/>
          </p:nvSpPr>
          <p:spPr>
            <a:xfrm>
              <a:off x="2926079" y="4292939"/>
              <a:ext cx="5150980" cy="941636"/>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rgbClr val="000000"/>
                </a:buClr>
                <a:buSzPts val="2900"/>
                <a:buFont typeface="Arial"/>
                <a:buChar char="••"/>
              </a:pPr>
              <a:r>
                <a:rPr lang="es-MX" sz="2900" b="0" i="0" u="none" strike="noStrike" cap="none">
                  <a:solidFill>
                    <a:srgbClr val="000000"/>
                  </a:solidFill>
                  <a:latin typeface="Arial"/>
                  <a:ea typeface="Arial"/>
                  <a:cs typeface="Arial"/>
                  <a:sym typeface="Arial"/>
                </a:rPr>
                <a:t>Enfermedad de Cronh</a:t>
              </a:r>
              <a:endParaRPr sz="2900" b="0" i="0" u="none" strike="noStrike" cap="none">
                <a:solidFill>
                  <a:srgbClr val="000000"/>
                </a:solidFill>
                <a:latin typeface="Arial"/>
                <a:ea typeface="Arial"/>
                <a:cs typeface="Arial"/>
                <a:sym typeface="Arial"/>
              </a:endParaRPr>
            </a:p>
          </p:txBody>
        </p:sp>
        <p:sp>
          <p:nvSpPr>
            <p:cNvPr id="220" name="Google Shape;220;p8"/>
            <p:cNvSpPr/>
            <p:nvPr/>
          </p:nvSpPr>
          <p:spPr>
            <a:xfrm>
              <a:off x="0" y="4111559"/>
              <a:ext cx="2926080" cy="1304395"/>
            </a:xfrm>
            <a:prstGeom prst="roundRect">
              <a:avLst>
                <a:gd name="adj" fmla="val 16667"/>
              </a:avLst>
            </a:prstGeom>
            <a:gradFill>
              <a:gsLst>
                <a:gs pos="0">
                  <a:srgbClr val="BCF5A4"/>
                </a:gs>
                <a:gs pos="35000">
                  <a:srgbClr val="CFF5C0"/>
                </a:gs>
                <a:gs pos="100000">
                  <a:srgbClr val="ECFDE5"/>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8"/>
            <p:cNvSpPr txBox="1"/>
            <p:nvPr/>
          </p:nvSpPr>
          <p:spPr>
            <a:xfrm>
              <a:off x="63675" y="4175234"/>
              <a:ext cx="2798730" cy="1177045"/>
            </a:xfrm>
            <a:prstGeom prst="rect">
              <a:avLst/>
            </a:prstGeom>
            <a:noFill/>
            <a:ln>
              <a:noFill/>
            </a:ln>
          </p:spPr>
          <p:txBody>
            <a:bodyPr spcFirstLastPara="1" wrap="square" lIns="83800" tIns="41900" rIns="83800" bIns="41900" anchor="ctr" anchorCtr="0">
              <a:noAutofit/>
            </a:bodyPr>
            <a:lstStyle/>
            <a:p>
              <a:pPr marL="0" marR="0" lvl="0" indent="0" algn="ctr" rtl="0">
                <a:lnSpc>
                  <a:spcPct val="90000"/>
                </a:lnSpc>
                <a:spcBef>
                  <a:spcPts val="0"/>
                </a:spcBef>
                <a:spcAft>
                  <a:spcPts val="0"/>
                </a:spcAft>
                <a:buNone/>
              </a:pPr>
              <a:r>
                <a:rPr lang="es-MX" sz="2200" b="0" i="0" u="none" strike="noStrike" cap="none">
                  <a:solidFill>
                    <a:schemeClr val="dk1"/>
                  </a:solidFill>
                  <a:latin typeface="Arial"/>
                  <a:ea typeface="Arial"/>
                  <a:cs typeface="Arial"/>
                  <a:sym typeface="Arial"/>
                </a:rPr>
                <a:t>Enfermedades autoinmunes</a:t>
              </a:r>
              <a:endParaRPr sz="2200" b="0" i="0" u="none" strike="noStrike" cap="none">
                <a:solidFill>
                  <a:schemeClr val="dk1"/>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2"/>
          <p:cNvSpPr txBox="1">
            <a:spLocks noGrp="1"/>
          </p:cNvSpPr>
          <p:nvPr>
            <p:ph type="ctrTitle"/>
          </p:nvPr>
        </p:nvSpPr>
        <p:spPr>
          <a:xfrm>
            <a:off x="2521194" y="2057168"/>
            <a:ext cx="7149612"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Verdana"/>
              <a:buNone/>
            </a:pPr>
            <a:r>
              <a:rPr lang="es-MX"/>
              <a:t>DESCRIPCIÓN DEL PROCESO</a:t>
            </a:r>
            <a:endParaRPr/>
          </a:p>
        </p:txBody>
      </p:sp>
      <p:sp>
        <p:nvSpPr>
          <p:cNvPr id="227" name="Google Shape;227;p12"/>
          <p:cNvSpPr txBox="1">
            <a:spLocks noGrp="1"/>
          </p:cNvSpPr>
          <p:nvPr>
            <p:ph type="subTitle" idx="1"/>
          </p:nvPr>
        </p:nvSpPr>
        <p:spPr>
          <a:xfrm>
            <a:off x="2923442" y="4992660"/>
            <a:ext cx="6345116" cy="1145808"/>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1000"/>
              </a:spcBef>
              <a:spcAft>
                <a:spcPts val="0"/>
              </a:spcAft>
              <a:buClr>
                <a:schemeClr val="dk1"/>
              </a:buClr>
              <a:buSzPts val="2400"/>
              <a:buFont typeface="Arial"/>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4"/>
          <p:cNvSpPr txBox="1">
            <a:spLocks noGrp="1"/>
          </p:cNvSpPr>
          <p:nvPr>
            <p:ph type="body" idx="1"/>
          </p:nvPr>
        </p:nvSpPr>
        <p:spPr>
          <a:xfrm>
            <a:off x="606181" y="812799"/>
            <a:ext cx="5157787" cy="435197"/>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b" anchorCtr="0">
            <a:noAutofit/>
          </a:bodyPr>
          <a:lstStyle/>
          <a:p>
            <a:pPr marL="457200" marR="0" lvl="0" indent="-228600" algn="l" rtl="0">
              <a:lnSpc>
                <a:spcPct val="90000"/>
              </a:lnSpc>
              <a:spcBef>
                <a:spcPts val="1000"/>
              </a:spcBef>
              <a:spcAft>
                <a:spcPts val="0"/>
              </a:spcAft>
              <a:buClr>
                <a:schemeClr val="dk1"/>
              </a:buClr>
              <a:buSzPts val="2400"/>
              <a:buFont typeface="Arial"/>
              <a:buNone/>
            </a:pPr>
            <a:r>
              <a:rPr lang="es-MX">
                <a:solidFill>
                  <a:schemeClr val="dk1"/>
                </a:solidFill>
                <a:latin typeface="Arial"/>
                <a:ea typeface="Arial"/>
                <a:cs typeface="Arial"/>
                <a:sym typeface="Arial"/>
              </a:rPr>
              <a:t>CONSULTA EXTERNA</a:t>
            </a:r>
            <a:endParaRPr/>
          </a:p>
        </p:txBody>
      </p:sp>
      <p:sp>
        <p:nvSpPr>
          <p:cNvPr id="233" name="Google Shape;233;p24"/>
          <p:cNvSpPr txBox="1">
            <a:spLocks noGrp="1"/>
          </p:cNvSpPr>
          <p:nvPr>
            <p:ph type="body" idx="2"/>
          </p:nvPr>
        </p:nvSpPr>
        <p:spPr>
          <a:xfrm>
            <a:off x="245914" y="1247997"/>
            <a:ext cx="5157787" cy="285737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SzPts val="2800"/>
              <a:buChar char="•"/>
            </a:pPr>
            <a:r>
              <a:rPr lang="es-MX"/>
              <a:t>Valoración pre trasplante</a:t>
            </a:r>
            <a:endParaRPr/>
          </a:p>
          <a:p>
            <a:pPr marL="457200" lvl="0" indent="-406400" algn="l" rtl="0">
              <a:lnSpc>
                <a:spcPct val="90000"/>
              </a:lnSpc>
              <a:spcBef>
                <a:spcPts val="1000"/>
              </a:spcBef>
              <a:spcAft>
                <a:spcPts val="0"/>
              </a:spcAft>
              <a:buSzPts val="2800"/>
              <a:buChar char="•"/>
            </a:pPr>
            <a:r>
              <a:rPr lang="es-MX"/>
              <a:t>Derivación al paciente para la evaluación con los servicios de apoyo (Psicología, Nutrición, Odontología, Infectología).</a:t>
            </a:r>
            <a:endParaRPr/>
          </a:p>
          <a:p>
            <a:pPr marL="457200" lvl="0" indent="-406400" algn="l" rtl="0">
              <a:lnSpc>
                <a:spcPct val="90000"/>
              </a:lnSpc>
              <a:spcBef>
                <a:spcPts val="1000"/>
              </a:spcBef>
              <a:spcAft>
                <a:spcPts val="0"/>
              </a:spcAft>
              <a:buSzPts val="2800"/>
              <a:buChar char="•"/>
            </a:pPr>
            <a:r>
              <a:rPr lang="es-MX"/>
              <a:t>Entrevista con Enfermería, Trabajo Social y Banco de Sangre</a:t>
            </a:r>
            <a:endParaRPr/>
          </a:p>
          <a:p>
            <a:pPr marL="457200" lvl="0" indent="-406400" algn="l" rtl="0">
              <a:lnSpc>
                <a:spcPct val="90000"/>
              </a:lnSpc>
              <a:spcBef>
                <a:spcPts val="1000"/>
              </a:spcBef>
              <a:spcAft>
                <a:spcPts val="0"/>
              </a:spcAft>
              <a:buSzPts val="2800"/>
              <a:buChar char="•"/>
            </a:pPr>
            <a:r>
              <a:rPr lang="es-MX"/>
              <a:t>Presentación del caso al Comité de Trasplante para autorización del mismo</a:t>
            </a:r>
            <a:endParaRPr/>
          </a:p>
          <a:p>
            <a:pPr marL="457200" marR="0" lvl="0" indent="-228600" algn="l" rtl="0">
              <a:lnSpc>
                <a:spcPct val="90000"/>
              </a:lnSpc>
              <a:spcBef>
                <a:spcPts val="1000"/>
              </a:spcBef>
              <a:spcAft>
                <a:spcPts val="0"/>
              </a:spcAft>
              <a:buClr>
                <a:schemeClr val="dk1"/>
              </a:buClr>
              <a:buSzPts val="2800"/>
              <a:buFont typeface="Arial"/>
              <a:buNone/>
            </a:pPr>
            <a:endParaRPr/>
          </a:p>
        </p:txBody>
      </p:sp>
      <p:sp>
        <p:nvSpPr>
          <p:cNvPr id="234" name="Google Shape;234;p24"/>
          <p:cNvSpPr txBox="1">
            <a:spLocks noGrp="1"/>
          </p:cNvSpPr>
          <p:nvPr>
            <p:ph type="body" idx="3"/>
          </p:nvPr>
        </p:nvSpPr>
        <p:spPr>
          <a:xfrm>
            <a:off x="6124235" y="812799"/>
            <a:ext cx="4713740" cy="435198"/>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b" anchorCtr="0">
            <a:noAutofit/>
          </a:bodyPr>
          <a:lstStyle/>
          <a:p>
            <a:pPr marL="457200" marR="0" lvl="0" indent="-228600" algn="l" rtl="0">
              <a:lnSpc>
                <a:spcPct val="90000"/>
              </a:lnSpc>
              <a:spcBef>
                <a:spcPts val="1000"/>
              </a:spcBef>
              <a:spcAft>
                <a:spcPts val="0"/>
              </a:spcAft>
              <a:buClr>
                <a:schemeClr val="dk1"/>
              </a:buClr>
              <a:buSzPts val="2400"/>
              <a:buFont typeface="Arial"/>
              <a:buNone/>
            </a:pPr>
            <a:r>
              <a:rPr lang="es-MX">
                <a:solidFill>
                  <a:schemeClr val="dk1"/>
                </a:solidFill>
                <a:latin typeface="Arial"/>
                <a:ea typeface="Arial"/>
                <a:cs typeface="Arial"/>
                <a:sym typeface="Arial"/>
              </a:rPr>
              <a:t>HOSPITALIZACIÓN</a:t>
            </a:r>
            <a:endParaRPr/>
          </a:p>
        </p:txBody>
      </p:sp>
      <p:sp>
        <p:nvSpPr>
          <p:cNvPr id="235" name="Google Shape;235;p24"/>
          <p:cNvSpPr txBox="1">
            <a:spLocks noGrp="1"/>
          </p:cNvSpPr>
          <p:nvPr>
            <p:ph type="body" idx="4"/>
          </p:nvPr>
        </p:nvSpPr>
        <p:spPr>
          <a:xfrm>
            <a:off x="5776669" y="1247997"/>
            <a:ext cx="5183188" cy="4941665"/>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SzPts val="2800"/>
              <a:buChar char="•"/>
            </a:pPr>
            <a:r>
              <a:rPr lang="es-MX" sz="2400"/>
              <a:t>Movilización de células madre.</a:t>
            </a:r>
            <a:endParaRPr/>
          </a:p>
          <a:p>
            <a:pPr marL="457200" lvl="0" indent="-406400" algn="l" rtl="0">
              <a:lnSpc>
                <a:spcPct val="90000"/>
              </a:lnSpc>
              <a:spcBef>
                <a:spcPts val="1000"/>
              </a:spcBef>
              <a:spcAft>
                <a:spcPts val="0"/>
              </a:spcAft>
              <a:buSzPts val="2800"/>
              <a:buChar char="•"/>
            </a:pPr>
            <a:r>
              <a:rPr lang="es-MX" sz="2400"/>
              <a:t>Colecta por aféresis, almacenamiento de células progenitoras hematopoyéticas en el Banco de Sangre.</a:t>
            </a:r>
            <a:endParaRPr/>
          </a:p>
          <a:p>
            <a:pPr marL="457200" lvl="0" indent="-406400" algn="l" rtl="0">
              <a:lnSpc>
                <a:spcPct val="90000"/>
              </a:lnSpc>
              <a:spcBef>
                <a:spcPts val="1000"/>
              </a:spcBef>
              <a:spcAft>
                <a:spcPts val="0"/>
              </a:spcAft>
              <a:buSzPts val="2800"/>
              <a:buChar char="•"/>
            </a:pPr>
            <a:r>
              <a:rPr lang="es-MX" sz="2400"/>
              <a:t>Acondicionamiento con administración de </a:t>
            </a:r>
            <a:r>
              <a:rPr lang="es-MX" sz="2000"/>
              <a:t>quimioterapia</a:t>
            </a:r>
            <a:r>
              <a:rPr lang="es-MX" sz="2400"/>
              <a:t> de altas dosis.</a:t>
            </a:r>
            <a:endParaRPr/>
          </a:p>
          <a:p>
            <a:pPr marL="457200" lvl="0" indent="-406400" algn="l" rtl="0">
              <a:lnSpc>
                <a:spcPct val="90000"/>
              </a:lnSpc>
              <a:spcBef>
                <a:spcPts val="1000"/>
              </a:spcBef>
              <a:spcAft>
                <a:spcPts val="0"/>
              </a:spcAft>
              <a:buSzPts val="2800"/>
              <a:buChar char="•"/>
            </a:pPr>
            <a:r>
              <a:rPr lang="es-MX" sz="2400"/>
              <a:t>Infusión de células progenitoras hematopoyéticas.</a:t>
            </a:r>
            <a:endParaRPr/>
          </a:p>
          <a:p>
            <a:pPr marL="457200" lvl="0" indent="-406400" algn="l" rtl="0">
              <a:lnSpc>
                <a:spcPct val="90000"/>
              </a:lnSpc>
              <a:spcBef>
                <a:spcPts val="1000"/>
              </a:spcBef>
              <a:spcAft>
                <a:spcPts val="0"/>
              </a:spcAft>
              <a:buSzPts val="2800"/>
              <a:buChar char="•"/>
            </a:pPr>
            <a:r>
              <a:rPr lang="es-MX" sz="2400"/>
              <a:t>Cuidados postrasplante y manejo integral del paciente hasta su alta</a:t>
            </a:r>
            <a:endParaRPr/>
          </a:p>
          <a:p>
            <a:pPr marL="457200" marR="0" lvl="0" indent="-228600" algn="l" rtl="0">
              <a:lnSpc>
                <a:spcPct val="90000"/>
              </a:lnSpc>
              <a:spcBef>
                <a:spcPts val="1000"/>
              </a:spcBef>
              <a:spcAft>
                <a:spcPts val="0"/>
              </a:spcAft>
              <a:buClr>
                <a:schemeClr val="dk1"/>
              </a:buClr>
              <a:buSzPts val="2800"/>
              <a:buFont typeface="Arial"/>
              <a:buNone/>
            </a:pP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5"/>
          <p:cNvSpPr txBox="1">
            <a:spLocks noGrp="1"/>
          </p:cNvSpPr>
          <p:nvPr>
            <p:ph type="title"/>
          </p:nvPr>
        </p:nvSpPr>
        <p:spPr>
          <a:xfrm>
            <a:off x="1929320" y="0"/>
            <a:ext cx="73238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s-MX"/>
              <a:t>SERVICIOS DE APOYO</a:t>
            </a:r>
            <a:endParaRPr/>
          </a:p>
        </p:txBody>
      </p:sp>
      <p:sp>
        <p:nvSpPr>
          <p:cNvPr id="241" name="Google Shape;241;p25"/>
          <p:cNvSpPr txBox="1">
            <a:spLocks noGrp="1"/>
          </p:cNvSpPr>
          <p:nvPr>
            <p:ph type="body" idx="1"/>
          </p:nvPr>
        </p:nvSpPr>
        <p:spPr>
          <a:xfrm>
            <a:off x="626695" y="1059326"/>
            <a:ext cx="5181600" cy="5268902"/>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SzPts val="2800"/>
              <a:buChar char="•"/>
            </a:pPr>
            <a:r>
              <a:rPr lang="es-MX" sz="2400"/>
              <a:t>Psicología</a:t>
            </a:r>
            <a:endParaRPr/>
          </a:p>
          <a:p>
            <a:pPr marL="457200" lvl="0" indent="-406400" algn="l" rtl="0">
              <a:lnSpc>
                <a:spcPct val="90000"/>
              </a:lnSpc>
              <a:spcBef>
                <a:spcPts val="1000"/>
              </a:spcBef>
              <a:spcAft>
                <a:spcPts val="0"/>
              </a:spcAft>
              <a:buSzPts val="2800"/>
              <a:buChar char="•"/>
            </a:pPr>
            <a:r>
              <a:rPr lang="es-MX" sz="2400"/>
              <a:t>Trabajo Social</a:t>
            </a:r>
            <a:endParaRPr/>
          </a:p>
          <a:p>
            <a:pPr marL="457200" lvl="0" indent="-406400" algn="l" rtl="0">
              <a:lnSpc>
                <a:spcPct val="90000"/>
              </a:lnSpc>
              <a:spcBef>
                <a:spcPts val="1000"/>
              </a:spcBef>
              <a:spcAft>
                <a:spcPts val="0"/>
              </a:spcAft>
              <a:buSzPts val="2800"/>
              <a:buChar char="•"/>
            </a:pPr>
            <a:r>
              <a:rPr lang="es-MX" sz="2400"/>
              <a:t>Banco de Sangre: aféresis, criocongelado y criopreservación de células madre</a:t>
            </a:r>
            <a:endParaRPr/>
          </a:p>
          <a:p>
            <a:pPr marL="457200" lvl="0" indent="-406400" algn="l" rtl="0">
              <a:lnSpc>
                <a:spcPct val="90000"/>
              </a:lnSpc>
              <a:spcBef>
                <a:spcPts val="1000"/>
              </a:spcBef>
              <a:spcAft>
                <a:spcPts val="0"/>
              </a:spcAft>
              <a:buSzPts val="2800"/>
              <a:buChar char="•"/>
            </a:pPr>
            <a:r>
              <a:rPr lang="es-MX" sz="2400"/>
              <a:t>Citometría de Flujo</a:t>
            </a:r>
            <a:endParaRPr/>
          </a:p>
          <a:p>
            <a:pPr marL="457200" lvl="0" indent="-406400" algn="l" rtl="0">
              <a:lnSpc>
                <a:spcPct val="90000"/>
              </a:lnSpc>
              <a:spcBef>
                <a:spcPts val="1000"/>
              </a:spcBef>
              <a:spcAft>
                <a:spcPts val="0"/>
              </a:spcAft>
              <a:buSzPts val="2800"/>
              <a:buChar char="•"/>
            </a:pPr>
            <a:r>
              <a:rPr lang="es-MX" sz="2400"/>
              <a:t>Unidad de Cuidados Intensivos</a:t>
            </a:r>
            <a:endParaRPr/>
          </a:p>
          <a:p>
            <a:pPr marL="457200" lvl="0" indent="-406400" algn="l" rtl="0">
              <a:lnSpc>
                <a:spcPct val="90000"/>
              </a:lnSpc>
              <a:spcBef>
                <a:spcPts val="1000"/>
              </a:spcBef>
              <a:spcAft>
                <a:spcPts val="0"/>
              </a:spcAft>
              <a:buSzPts val="2800"/>
              <a:buChar char="•"/>
            </a:pPr>
            <a:r>
              <a:rPr lang="es-MX" sz="2400"/>
              <a:t>Nutrición</a:t>
            </a:r>
            <a:endParaRPr/>
          </a:p>
          <a:p>
            <a:pPr marL="457200" lvl="0" indent="-406400" algn="l" rtl="0">
              <a:lnSpc>
                <a:spcPct val="90000"/>
              </a:lnSpc>
              <a:spcBef>
                <a:spcPts val="1000"/>
              </a:spcBef>
              <a:spcAft>
                <a:spcPts val="0"/>
              </a:spcAft>
              <a:buSzPts val="2800"/>
              <a:buChar char="•"/>
            </a:pPr>
            <a:r>
              <a:rPr lang="es-MX" sz="2400"/>
              <a:t>Infectología</a:t>
            </a:r>
            <a:endParaRPr/>
          </a:p>
          <a:p>
            <a:pPr marL="457200" lvl="0" indent="-406400" algn="l" rtl="0">
              <a:lnSpc>
                <a:spcPct val="90000"/>
              </a:lnSpc>
              <a:spcBef>
                <a:spcPts val="1000"/>
              </a:spcBef>
              <a:spcAft>
                <a:spcPts val="0"/>
              </a:spcAft>
              <a:buSzPts val="2800"/>
              <a:buChar char="•"/>
            </a:pPr>
            <a:r>
              <a:rPr lang="es-MX" sz="2400"/>
              <a:t>Odontología</a:t>
            </a:r>
            <a:endParaRPr/>
          </a:p>
          <a:p>
            <a:pPr marL="457200" lvl="0" indent="-406400" algn="l" rtl="0">
              <a:lnSpc>
                <a:spcPct val="90000"/>
              </a:lnSpc>
              <a:spcBef>
                <a:spcPts val="1000"/>
              </a:spcBef>
              <a:spcAft>
                <a:spcPts val="0"/>
              </a:spcAft>
              <a:buSzPts val="2800"/>
              <a:buChar char="•"/>
            </a:pPr>
            <a:r>
              <a:rPr lang="es-MX" sz="2400"/>
              <a:t>Radioterapia</a:t>
            </a:r>
            <a:endParaRPr/>
          </a:p>
          <a:p>
            <a:pPr marL="457200" marR="0" lvl="0" indent="-228600" algn="l" rtl="0">
              <a:lnSpc>
                <a:spcPct val="90000"/>
              </a:lnSpc>
              <a:spcBef>
                <a:spcPts val="1000"/>
              </a:spcBef>
              <a:spcAft>
                <a:spcPts val="0"/>
              </a:spcAft>
              <a:buClr>
                <a:schemeClr val="dk1"/>
              </a:buClr>
              <a:buSzPts val="2800"/>
              <a:buFont typeface="Arial"/>
              <a:buNone/>
            </a:pPr>
            <a:endParaRPr sz="2400"/>
          </a:p>
        </p:txBody>
      </p:sp>
      <p:pic>
        <p:nvPicPr>
          <p:cNvPr id="242" name="Google Shape;242;p25"/>
          <p:cNvPicPr preferRelativeResize="0"/>
          <p:nvPr/>
        </p:nvPicPr>
        <p:blipFill rotWithShape="1">
          <a:blip r:embed="rId3">
            <a:alphaModFix/>
          </a:blip>
          <a:srcRect/>
          <a:stretch/>
        </p:blipFill>
        <p:spPr>
          <a:xfrm>
            <a:off x="5808295" y="2384889"/>
            <a:ext cx="5560051" cy="370114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1e384d0ff5a_1_0"/>
          <p:cNvSpPr txBox="1">
            <a:spLocks noGrp="1"/>
          </p:cNvSpPr>
          <p:nvPr>
            <p:ph type="title"/>
          </p:nvPr>
        </p:nvSpPr>
        <p:spPr>
          <a:xfrm>
            <a:off x="386861" y="1637731"/>
            <a:ext cx="4248883" cy="723332"/>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SzPts val="3200"/>
              <a:buNone/>
            </a:pPr>
            <a:r>
              <a:rPr lang="es-MX">
                <a:solidFill>
                  <a:srgbClr val="0C0C0C"/>
                </a:solidFill>
              </a:rPr>
              <a:t>ETAPAS DE TPH</a:t>
            </a:r>
            <a:endParaRPr>
              <a:solidFill>
                <a:srgbClr val="0C0C0C"/>
              </a:solidFill>
            </a:endParaRPr>
          </a:p>
        </p:txBody>
      </p:sp>
      <p:pic>
        <p:nvPicPr>
          <p:cNvPr id="248" name="Google Shape;248;g1e384d0ff5a_1_0"/>
          <p:cNvPicPr preferRelativeResize="0">
            <a:picLocks noGrp="1"/>
          </p:cNvPicPr>
          <p:nvPr>
            <p:ph type="pic" idx="2"/>
          </p:nvPr>
        </p:nvPicPr>
        <p:blipFill rotWithShape="1">
          <a:blip r:embed="rId3">
            <a:alphaModFix/>
          </a:blip>
          <a:srcRect t="2164" b="2422"/>
          <a:stretch/>
        </p:blipFill>
        <p:spPr>
          <a:xfrm>
            <a:off x="5583071" y="405758"/>
            <a:ext cx="5364000" cy="5800297"/>
          </a:xfrm>
          <a:prstGeom prst="rect">
            <a:avLst/>
          </a:prstGeom>
          <a:noFill/>
          <a:ln>
            <a:noFill/>
          </a:ln>
        </p:spPr>
      </p:pic>
      <p:sp>
        <p:nvSpPr>
          <p:cNvPr id="249" name="Google Shape;249;g1e384d0ff5a_1_0"/>
          <p:cNvSpPr txBox="1">
            <a:spLocks noGrp="1"/>
          </p:cNvSpPr>
          <p:nvPr>
            <p:ph type="body" idx="1"/>
          </p:nvPr>
        </p:nvSpPr>
        <p:spPr>
          <a:xfrm>
            <a:off x="386862" y="2661313"/>
            <a:ext cx="4248883" cy="3480237"/>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1600"/>
              <a:buFont typeface="Arial"/>
              <a:buAutoNum type="arabicPeriod"/>
            </a:pPr>
            <a:r>
              <a:rPr lang="es-MX"/>
              <a:t>MOVILIZACIÓN</a:t>
            </a:r>
            <a:endParaRPr/>
          </a:p>
          <a:p>
            <a:pPr marL="571500" lvl="0" indent="-342900" algn="l" rtl="0">
              <a:lnSpc>
                <a:spcPct val="90000"/>
              </a:lnSpc>
              <a:spcBef>
                <a:spcPts val="1000"/>
              </a:spcBef>
              <a:spcAft>
                <a:spcPts val="0"/>
              </a:spcAft>
              <a:buSzPts val="1600"/>
              <a:buFont typeface="Arial"/>
              <a:buAutoNum type="arabicPeriod"/>
            </a:pPr>
            <a:r>
              <a:rPr lang="es-MX"/>
              <a:t>AFERESIS</a:t>
            </a:r>
            <a:endParaRPr/>
          </a:p>
          <a:p>
            <a:pPr marL="571500" lvl="0" indent="-342900" algn="l" rtl="0">
              <a:lnSpc>
                <a:spcPct val="90000"/>
              </a:lnSpc>
              <a:spcBef>
                <a:spcPts val="1000"/>
              </a:spcBef>
              <a:spcAft>
                <a:spcPts val="0"/>
              </a:spcAft>
              <a:buSzPts val="1600"/>
              <a:buFont typeface="Arial"/>
              <a:buAutoNum type="arabicPeriod"/>
            </a:pPr>
            <a:r>
              <a:rPr lang="es-MX"/>
              <a:t>CRIOPRESERVACIÓN O ALMACENAMIENTO</a:t>
            </a:r>
            <a:endParaRPr/>
          </a:p>
          <a:p>
            <a:pPr marL="571500" lvl="0" indent="-342900" algn="l" rtl="0">
              <a:lnSpc>
                <a:spcPct val="90000"/>
              </a:lnSpc>
              <a:spcBef>
                <a:spcPts val="1000"/>
              </a:spcBef>
              <a:spcAft>
                <a:spcPts val="0"/>
              </a:spcAft>
              <a:buSzPts val="1600"/>
              <a:buFont typeface="Arial"/>
              <a:buAutoNum type="arabicPeriod"/>
            </a:pPr>
            <a:r>
              <a:rPr lang="es-MX"/>
              <a:t>ACONDICIONAMIENTO</a:t>
            </a:r>
            <a:endParaRPr/>
          </a:p>
          <a:p>
            <a:pPr marL="571500" lvl="0" indent="-342900" algn="l" rtl="0">
              <a:lnSpc>
                <a:spcPct val="90000"/>
              </a:lnSpc>
              <a:spcBef>
                <a:spcPts val="1000"/>
              </a:spcBef>
              <a:spcAft>
                <a:spcPts val="0"/>
              </a:spcAft>
              <a:buSzPts val="1600"/>
              <a:buFont typeface="Arial"/>
              <a:buAutoNum type="arabicPeriod"/>
            </a:pPr>
            <a:r>
              <a:rPr lang="es-MX"/>
              <a:t>INFUSIÓN DE PROGENITORES HEMATOPOYETICOS</a:t>
            </a:r>
            <a:endParaRPr/>
          </a:p>
          <a:p>
            <a:pPr marL="571500" lvl="0" indent="-342900" algn="l" rtl="0">
              <a:lnSpc>
                <a:spcPct val="90000"/>
              </a:lnSpc>
              <a:spcBef>
                <a:spcPts val="1000"/>
              </a:spcBef>
              <a:spcAft>
                <a:spcPts val="0"/>
              </a:spcAft>
              <a:buSzPts val="1600"/>
              <a:buFont typeface="Arial"/>
              <a:buAutoNum type="arabicPeriod"/>
            </a:pPr>
            <a:r>
              <a:rPr lang="es-MX"/>
              <a:t>FASE DE APLASIA</a:t>
            </a:r>
            <a:endParaRPr/>
          </a:p>
          <a:p>
            <a:pPr marL="571500" lvl="0" indent="-342900" algn="l" rtl="0">
              <a:lnSpc>
                <a:spcPct val="90000"/>
              </a:lnSpc>
              <a:spcBef>
                <a:spcPts val="1000"/>
              </a:spcBef>
              <a:spcAft>
                <a:spcPts val="0"/>
              </a:spcAft>
              <a:buSzPts val="1600"/>
              <a:buFont typeface="Arial"/>
              <a:buAutoNum type="arabicPeriod"/>
            </a:pPr>
            <a:r>
              <a:rPr lang="es-MX"/>
              <a:t>RECUPERACIÓN HEMATOLOGICA</a:t>
            </a:r>
            <a:endParaRPr/>
          </a:p>
          <a:p>
            <a:pPr marL="457200" lvl="0" indent="0" algn="l" rtl="0">
              <a:lnSpc>
                <a:spcPct val="90000"/>
              </a:lnSpc>
              <a:spcBef>
                <a:spcPts val="100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24be94f1aac_0_3"/>
          <p:cNvSpPr txBox="1">
            <a:spLocks noGrp="1"/>
          </p:cNvSpPr>
          <p:nvPr>
            <p:ph type="subTitle" idx="1"/>
          </p:nvPr>
        </p:nvSpPr>
        <p:spPr>
          <a:xfrm>
            <a:off x="1079066" y="870066"/>
            <a:ext cx="4839600" cy="592800"/>
          </a:xfrm>
          <a:prstGeom prst="rect">
            <a:avLst/>
          </a:prstGeom>
          <a:noFill/>
          <a:ln>
            <a:noFill/>
          </a:ln>
        </p:spPr>
        <p:txBody>
          <a:bodyPr spcFirstLastPara="1" wrap="square" lIns="91425" tIns="45700" rIns="91425" bIns="45700" anchor="t" anchorCtr="0">
            <a:noAutofit/>
          </a:bodyPr>
          <a:lstStyle/>
          <a:p>
            <a:pPr marL="457200" marR="0" lvl="0" indent="-438150" algn="l" rtl="0">
              <a:lnSpc>
                <a:spcPct val="90000"/>
              </a:lnSpc>
              <a:spcBef>
                <a:spcPts val="0"/>
              </a:spcBef>
              <a:spcAft>
                <a:spcPts val="0"/>
              </a:spcAft>
              <a:buClr>
                <a:srgbClr val="000000"/>
              </a:buClr>
              <a:buSzPts val="3300"/>
              <a:buFont typeface="Arial"/>
              <a:buAutoNum type="arabicPeriod"/>
            </a:pPr>
            <a:r>
              <a:rPr lang="es-MX" sz="3300" b="1" i="0" u="none" strike="noStrike" cap="none">
                <a:solidFill>
                  <a:srgbClr val="000000"/>
                </a:solidFill>
                <a:latin typeface="Arial"/>
                <a:ea typeface="Arial"/>
                <a:cs typeface="Arial"/>
                <a:sym typeface="Arial"/>
              </a:rPr>
              <a:t>Movilización</a:t>
            </a:r>
            <a:endParaRPr sz="3300" b="1" i="0" u="none" strike="noStrike" cap="none">
              <a:solidFill>
                <a:srgbClr val="000000"/>
              </a:solidFill>
              <a:latin typeface="Arial"/>
              <a:ea typeface="Arial"/>
              <a:cs typeface="Arial"/>
              <a:sym typeface="Arial"/>
            </a:endParaRPr>
          </a:p>
        </p:txBody>
      </p:sp>
      <p:grpSp>
        <p:nvGrpSpPr>
          <p:cNvPr id="255" name="Google Shape;255;g24be94f1aac_0_3"/>
          <p:cNvGrpSpPr/>
          <p:nvPr/>
        </p:nvGrpSpPr>
        <p:grpSpPr>
          <a:xfrm>
            <a:off x="6320205" y="2486506"/>
            <a:ext cx="3004725" cy="1806855"/>
            <a:chOff x="4753223" y="1857800"/>
            <a:chExt cx="2253600" cy="1355175"/>
          </a:xfrm>
        </p:grpSpPr>
        <p:sp>
          <p:nvSpPr>
            <p:cNvPr id="256" name="Google Shape;256;g24be94f1aac_0_3"/>
            <p:cNvSpPr/>
            <p:nvPr/>
          </p:nvSpPr>
          <p:spPr>
            <a:xfrm>
              <a:off x="4849302" y="3079475"/>
              <a:ext cx="1958400" cy="133500"/>
            </a:xfrm>
            <a:prstGeom prst="rect">
              <a:avLst/>
            </a:prstGeom>
            <a:solidFill>
              <a:srgbClr val="0E945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57" name="Google Shape;257;g24be94f1aac_0_3"/>
            <p:cNvGrpSpPr/>
            <p:nvPr/>
          </p:nvGrpSpPr>
          <p:grpSpPr>
            <a:xfrm>
              <a:off x="4753223" y="1857800"/>
              <a:ext cx="2253600" cy="1354090"/>
              <a:chOff x="4753223" y="1857800"/>
              <a:chExt cx="2253600" cy="1354090"/>
            </a:xfrm>
          </p:grpSpPr>
          <p:grpSp>
            <p:nvGrpSpPr>
              <p:cNvPr id="258" name="Google Shape;258;g24be94f1aac_0_3"/>
              <p:cNvGrpSpPr/>
              <p:nvPr/>
            </p:nvGrpSpPr>
            <p:grpSpPr>
              <a:xfrm>
                <a:off x="4808316" y="2800065"/>
                <a:ext cx="92400" cy="411825"/>
                <a:chOff x="845575" y="2563700"/>
                <a:chExt cx="92400" cy="411825"/>
              </a:xfrm>
            </p:grpSpPr>
            <p:cxnSp>
              <p:nvCxnSpPr>
                <p:cNvPr id="259" name="Google Shape;259;g24be94f1aac_0_3"/>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60" name="Google Shape;260;g24be94f1aac_0_3"/>
                <p:cNvSpPr/>
                <p:nvPr/>
              </p:nvSpPr>
              <p:spPr>
                <a:xfrm>
                  <a:off x="845575" y="2563700"/>
                  <a:ext cx="92400" cy="92400"/>
                </a:xfrm>
                <a:prstGeom prst="ellipse">
                  <a:avLst/>
                </a:prstGeom>
                <a:solidFill>
                  <a:srgbClr val="0000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61" name="Google Shape;261;g24be94f1aac_0_3"/>
              <p:cNvSpPr txBox="1"/>
              <p:nvPr/>
            </p:nvSpPr>
            <p:spPr>
              <a:xfrm>
                <a:off x="4753223" y="1857800"/>
                <a:ext cx="2253600" cy="9438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s-MX" sz="1600" b="0" i="0" u="none" strike="noStrike" cap="none">
                    <a:solidFill>
                      <a:schemeClr val="dk1"/>
                    </a:solidFill>
                    <a:latin typeface="Arial"/>
                    <a:ea typeface="Arial"/>
                    <a:cs typeface="Arial"/>
                    <a:sym typeface="Arial"/>
                  </a:rPr>
                  <a:t>Sólo un número reducido de células madre circula por la sangre</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2100"/>
                  </a:spcAft>
                  <a:buClr>
                    <a:srgbClr val="000000"/>
                  </a:buClr>
                  <a:buSzPts val="1100"/>
                  <a:buFont typeface="Arial"/>
                  <a:buNone/>
                </a:pPr>
                <a:endParaRPr sz="1100" b="1" i="0" u="none" strike="noStrike" cap="none">
                  <a:solidFill>
                    <a:srgbClr val="000000"/>
                  </a:solidFill>
                  <a:latin typeface="Roboto"/>
                  <a:ea typeface="Roboto"/>
                  <a:cs typeface="Roboto"/>
                  <a:sym typeface="Roboto"/>
                </a:endParaRPr>
              </a:p>
            </p:txBody>
          </p:sp>
        </p:grpSp>
      </p:grpSp>
      <p:grpSp>
        <p:nvGrpSpPr>
          <p:cNvPr id="262" name="Google Shape;262;g24be94f1aac_0_3"/>
          <p:cNvGrpSpPr/>
          <p:nvPr/>
        </p:nvGrpSpPr>
        <p:grpSpPr>
          <a:xfrm>
            <a:off x="1080202" y="2486506"/>
            <a:ext cx="3004725" cy="1806855"/>
            <a:chOff x="823122" y="1857800"/>
            <a:chExt cx="2253600" cy="1355175"/>
          </a:xfrm>
        </p:grpSpPr>
        <p:sp>
          <p:nvSpPr>
            <p:cNvPr id="263" name="Google Shape;263;g24be94f1aac_0_3"/>
            <p:cNvSpPr/>
            <p:nvPr/>
          </p:nvSpPr>
          <p:spPr>
            <a:xfrm>
              <a:off x="932600" y="3079475"/>
              <a:ext cx="1958400" cy="133500"/>
            </a:xfrm>
            <a:prstGeom prst="rect">
              <a:avLst/>
            </a:prstGeom>
            <a:solidFill>
              <a:srgbClr val="0E945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64" name="Google Shape;264;g24be94f1aac_0_3"/>
            <p:cNvGrpSpPr/>
            <p:nvPr/>
          </p:nvGrpSpPr>
          <p:grpSpPr>
            <a:xfrm>
              <a:off x="823122" y="1857800"/>
              <a:ext cx="2253600" cy="1354090"/>
              <a:chOff x="823122" y="1857800"/>
              <a:chExt cx="2253600" cy="1354090"/>
            </a:xfrm>
          </p:grpSpPr>
          <p:grpSp>
            <p:nvGrpSpPr>
              <p:cNvPr id="265" name="Google Shape;265;g24be94f1aac_0_3"/>
              <p:cNvGrpSpPr/>
              <p:nvPr/>
            </p:nvGrpSpPr>
            <p:grpSpPr>
              <a:xfrm>
                <a:off x="881025" y="2800065"/>
                <a:ext cx="92400" cy="411825"/>
                <a:chOff x="845575" y="2563700"/>
                <a:chExt cx="92400" cy="411825"/>
              </a:xfrm>
            </p:grpSpPr>
            <p:cxnSp>
              <p:nvCxnSpPr>
                <p:cNvPr id="266" name="Google Shape;266;g24be94f1aac_0_3"/>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67" name="Google Shape;267;g24be94f1aac_0_3"/>
                <p:cNvSpPr/>
                <p:nvPr/>
              </p:nvSpPr>
              <p:spPr>
                <a:xfrm>
                  <a:off x="845575" y="2563700"/>
                  <a:ext cx="92400" cy="92400"/>
                </a:xfrm>
                <a:prstGeom prst="ellipse">
                  <a:avLst/>
                </a:prstGeom>
                <a:solidFill>
                  <a:srgbClr val="0000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68" name="Google Shape;268;g24be94f1aac_0_3"/>
              <p:cNvSpPr txBox="1"/>
              <p:nvPr/>
            </p:nvSpPr>
            <p:spPr>
              <a:xfrm>
                <a:off x="823122" y="1857800"/>
                <a:ext cx="2253600" cy="9438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s-MX" sz="1600" b="0" i="0" u="none" strike="noStrike" cap="none">
                    <a:solidFill>
                      <a:schemeClr val="dk1"/>
                    </a:solidFill>
                    <a:latin typeface="Arial"/>
                    <a:ea typeface="Arial"/>
                    <a:cs typeface="Arial"/>
                    <a:sym typeface="Arial"/>
                  </a:rPr>
                  <a:t>Proceso de mover las células madre de la médula ósea hacia la sangre. </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2100"/>
                  </a:spcAft>
                  <a:buClr>
                    <a:srgbClr val="000000"/>
                  </a:buClr>
                  <a:buSzPts val="1100"/>
                  <a:buFont typeface="Arial"/>
                  <a:buNone/>
                </a:pPr>
                <a:endParaRPr sz="1100" b="1" i="0" u="none" strike="noStrike" cap="none">
                  <a:solidFill>
                    <a:srgbClr val="000000"/>
                  </a:solidFill>
                  <a:latin typeface="Roboto"/>
                  <a:ea typeface="Roboto"/>
                  <a:cs typeface="Roboto"/>
                  <a:sym typeface="Roboto"/>
                </a:endParaRPr>
              </a:p>
            </p:txBody>
          </p:sp>
        </p:grpSp>
      </p:grpSp>
      <p:grpSp>
        <p:nvGrpSpPr>
          <p:cNvPr id="269" name="Google Shape;269;g24be94f1aac_0_3"/>
          <p:cNvGrpSpPr/>
          <p:nvPr/>
        </p:nvGrpSpPr>
        <p:grpSpPr>
          <a:xfrm>
            <a:off x="2026155" y="4115355"/>
            <a:ext cx="4659084" cy="1811664"/>
            <a:chOff x="1532604" y="3079467"/>
            <a:chExt cx="3494400" cy="1358782"/>
          </a:xfrm>
        </p:grpSpPr>
        <p:sp>
          <p:nvSpPr>
            <p:cNvPr id="270" name="Google Shape;270;g24be94f1aac_0_3"/>
            <p:cNvSpPr/>
            <p:nvPr/>
          </p:nvSpPr>
          <p:spPr>
            <a:xfrm>
              <a:off x="2890952" y="3079475"/>
              <a:ext cx="1958400" cy="133500"/>
            </a:xfrm>
            <a:prstGeom prst="rect">
              <a:avLst/>
            </a:prstGeom>
            <a:solidFill>
              <a:srgbClr val="08563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71" name="Google Shape;271;g24be94f1aac_0_3"/>
            <p:cNvGrpSpPr/>
            <p:nvPr/>
          </p:nvGrpSpPr>
          <p:grpSpPr>
            <a:xfrm>
              <a:off x="1532604" y="3079467"/>
              <a:ext cx="3494400" cy="1358782"/>
              <a:chOff x="1532604" y="3079467"/>
              <a:chExt cx="3494400" cy="1358782"/>
            </a:xfrm>
          </p:grpSpPr>
          <p:grpSp>
            <p:nvGrpSpPr>
              <p:cNvPr id="272" name="Google Shape;272;g24be94f1aac_0_3"/>
              <p:cNvGrpSpPr/>
              <p:nvPr/>
            </p:nvGrpSpPr>
            <p:grpSpPr>
              <a:xfrm rot="10800000">
                <a:off x="2849073" y="3079467"/>
                <a:ext cx="92400" cy="411825"/>
                <a:chOff x="2070100" y="2563700"/>
                <a:chExt cx="92400" cy="411825"/>
              </a:xfrm>
            </p:grpSpPr>
            <p:cxnSp>
              <p:nvCxnSpPr>
                <p:cNvPr id="273" name="Google Shape;273;g24be94f1aac_0_3"/>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74" name="Google Shape;274;g24be94f1aac_0_3"/>
                <p:cNvSpPr/>
                <p:nvPr/>
              </p:nvSpPr>
              <p:spPr>
                <a:xfrm>
                  <a:off x="2070100" y="2563700"/>
                  <a:ext cx="92400" cy="92400"/>
                </a:xfrm>
                <a:prstGeom prst="ellipse">
                  <a:avLst/>
                </a:prstGeom>
                <a:solidFill>
                  <a:srgbClr val="0000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75" name="Google Shape;275;g24be94f1aac_0_3"/>
              <p:cNvSpPr txBox="1"/>
              <p:nvPr/>
            </p:nvSpPr>
            <p:spPr>
              <a:xfrm>
                <a:off x="1532604" y="3494449"/>
                <a:ext cx="3494400" cy="9438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s-MX" sz="1600" b="0" i="0" u="none" strike="noStrike" cap="none">
                    <a:solidFill>
                      <a:schemeClr val="dk1"/>
                    </a:solidFill>
                    <a:latin typeface="Arial"/>
                    <a:ea typeface="Arial"/>
                    <a:cs typeface="Arial"/>
                    <a:sym typeface="Arial"/>
                  </a:rPr>
                  <a:t>La mayoría de las células madre están ubicadas en la médula ósea </a:t>
                </a:r>
                <a:endParaRPr sz="1100" b="1" i="0" u="none" strike="noStrike" cap="none">
                  <a:solidFill>
                    <a:srgbClr val="000000"/>
                  </a:solidFill>
                  <a:latin typeface="Roboto"/>
                  <a:ea typeface="Roboto"/>
                  <a:cs typeface="Roboto"/>
                  <a:sym typeface="Roboto"/>
                </a:endParaRPr>
              </a:p>
            </p:txBody>
          </p:sp>
        </p:grpSp>
      </p:grpSp>
      <p:sp>
        <p:nvSpPr>
          <p:cNvPr id="276" name="Google Shape;276;g24be94f1aac_0_3"/>
          <p:cNvSpPr txBox="1"/>
          <p:nvPr/>
        </p:nvSpPr>
        <p:spPr>
          <a:xfrm>
            <a:off x="464150" y="6119100"/>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24be94f1aac_0_6"/>
          <p:cNvSpPr txBox="1">
            <a:spLocks noGrp="1"/>
          </p:cNvSpPr>
          <p:nvPr>
            <p:ph type="subTitle" idx="1"/>
          </p:nvPr>
        </p:nvSpPr>
        <p:spPr>
          <a:xfrm>
            <a:off x="2187456" y="180175"/>
            <a:ext cx="7817100" cy="5928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es-MX" sz="2500" b="1" i="0" u="none" strike="noStrike" cap="none">
                <a:solidFill>
                  <a:srgbClr val="000000"/>
                </a:solidFill>
                <a:latin typeface="Arial"/>
                <a:ea typeface="Arial"/>
                <a:cs typeface="Arial"/>
                <a:sym typeface="Arial"/>
              </a:rPr>
              <a:t>Formas de aumentar células madre en sangre</a:t>
            </a:r>
            <a:endParaRPr sz="2500" b="1" i="0" u="none" strike="noStrike" cap="none">
              <a:solidFill>
                <a:srgbClr val="000000"/>
              </a:solidFill>
              <a:latin typeface="Arial"/>
              <a:ea typeface="Arial"/>
              <a:cs typeface="Arial"/>
              <a:sym typeface="Arial"/>
            </a:endParaRPr>
          </a:p>
        </p:txBody>
      </p:sp>
      <p:sp>
        <p:nvSpPr>
          <p:cNvPr id="282" name="Google Shape;282;g24be94f1aac_0_6"/>
          <p:cNvSpPr txBox="1"/>
          <p:nvPr/>
        </p:nvSpPr>
        <p:spPr>
          <a:xfrm>
            <a:off x="1010075" y="902450"/>
            <a:ext cx="9176100" cy="1416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s-MX" sz="1600" b="1" i="0" u="none" strike="noStrike" cap="none">
                <a:solidFill>
                  <a:schemeClr val="dk1"/>
                </a:solidFill>
                <a:latin typeface="Arial"/>
                <a:ea typeface="Arial"/>
                <a:cs typeface="Arial"/>
                <a:sym typeface="Arial"/>
              </a:rPr>
              <a:t>1.</a:t>
            </a:r>
            <a:r>
              <a:rPr lang="es-MX" sz="1600" b="0" i="0" u="none" strike="noStrike" cap="none">
                <a:solidFill>
                  <a:schemeClr val="dk1"/>
                </a:solidFill>
                <a:latin typeface="Arial"/>
                <a:ea typeface="Arial"/>
                <a:cs typeface="Arial"/>
                <a:sym typeface="Arial"/>
              </a:rPr>
              <a:t> Administrar quimioterapia y G-CSF, factor estimulante de colonias de granulocitos (Neupogen). </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s-MX" sz="1600" b="1" i="0" u="none" strike="noStrike" cap="none">
                <a:solidFill>
                  <a:schemeClr val="dk1"/>
                </a:solidFill>
                <a:latin typeface="Arial"/>
                <a:ea typeface="Arial"/>
                <a:cs typeface="Arial"/>
                <a:sym typeface="Arial"/>
              </a:rPr>
              <a:t>2.</a:t>
            </a:r>
            <a:r>
              <a:rPr lang="es-MX" sz="1600" b="0" i="0" u="none" strike="noStrike" cap="none">
                <a:solidFill>
                  <a:schemeClr val="dk1"/>
                </a:solidFill>
                <a:latin typeface="Arial"/>
                <a:ea typeface="Arial"/>
                <a:cs typeface="Arial"/>
                <a:sym typeface="Arial"/>
              </a:rPr>
              <a:t> </a:t>
            </a:r>
            <a:r>
              <a:rPr lang="es-MX" sz="1600">
                <a:solidFill>
                  <a:schemeClr val="dk1"/>
                </a:solidFill>
              </a:rPr>
              <a:t>A</a:t>
            </a:r>
            <a:r>
              <a:rPr lang="es-MX" sz="1600" b="0" i="0" u="none" strike="noStrike" cap="none">
                <a:solidFill>
                  <a:schemeClr val="dk1"/>
                </a:solidFill>
                <a:latin typeface="Arial"/>
                <a:ea typeface="Arial"/>
                <a:cs typeface="Arial"/>
                <a:sym typeface="Arial"/>
              </a:rPr>
              <a:t>dministrar un factor de crecimiento</a:t>
            </a:r>
            <a:r>
              <a:rPr lang="es-MX" sz="1600">
                <a:solidFill>
                  <a:schemeClr val="dk1"/>
                </a:solidFill>
              </a:rPr>
              <a:t>, </a:t>
            </a:r>
            <a:r>
              <a:rPr lang="es-MX" sz="1600" b="0" i="0" u="none" strike="noStrike" cap="none">
                <a:solidFill>
                  <a:schemeClr val="dk1"/>
                </a:solidFill>
                <a:latin typeface="Arial"/>
                <a:ea typeface="Arial"/>
                <a:cs typeface="Arial"/>
                <a:sym typeface="Arial"/>
              </a:rPr>
              <a:t>durante 5 - 6 días antes de que se inicie la aféresis y continuar administrando Neupogen hasta que se concluya dicha aféresis. </a:t>
            </a:r>
            <a:endParaRPr sz="1400" b="0" i="0" u="none" strike="noStrike" cap="none">
              <a:solidFill>
                <a:srgbClr val="000000"/>
              </a:solidFill>
              <a:latin typeface="Arial"/>
              <a:ea typeface="Arial"/>
              <a:cs typeface="Arial"/>
              <a:sym typeface="Arial"/>
            </a:endParaRPr>
          </a:p>
        </p:txBody>
      </p:sp>
      <p:pic>
        <p:nvPicPr>
          <p:cNvPr id="283" name="Google Shape;283;g24be94f1aac_0_6" descr="Recorte de pantalla"/>
          <p:cNvPicPr preferRelativeResize="0"/>
          <p:nvPr/>
        </p:nvPicPr>
        <p:blipFill rotWithShape="1">
          <a:blip r:embed="rId3">
            <a:alphaModFix/>
          </a:blip>
          <a:srcRect l="3204" t="6272" r="4150" b="4369"/>
          <a:stretch/>
        </p:blipFill>
        <p:spPr>
          <a:xfrm>
            <a:off x="2691350" y="2697825"/>
            <a:ext cx="6483300" cy="3675200"/>
          </a:xfrm>
          <a:prstGeom prst="rect">
            <a:avLst/>
          </a:prstGeom>
          <a:noFill/>
          <a:ln>
            <a:noFill/>
          </a:ln>
        </p:spPr>
      </p:pic>
      <p:sp>
        <p:nvSpPr>
          <p:cNvPr id="284" name="Google Shape;284;g24be94f1aac_0_6"/>
          <p:cNvSpPr txBox="1"/>
          <p:nvPr/>
        </p:nvSpPr>
        <p:spPr>
          <a:xfrm>
            <a:off x="493900" y="6373025"/>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1e39c5fd840_0_520"/>
          <p:cNvSpPr txBox="1">
            <a:spLocks noGrp="1"/>
          </p:cNvSpPr>
          <p:nvPr>
            <p:ph type="title" idx="4294967295"/>
          </p:nvPr>
        </p:nvSpPr>
        <p:spPr>
          <a:xfrm>
            <a:off x="1618675" y="134850"/>
            <a:ext cx="10038300" cy="132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Verdana"/>
              <a:buNone/>
            </a:pPr>
            <a:r>
              <a:rPr lang="es-MX" sz="4100" b="1"/>
              <a:t>Células Madre Hematopoyética</a:t>
            </a:r>
            <a:endParaRPr sz="4100" b="1"/>
          </a:p>
        </p:txBody>
      </p:sp>
      <p:sp>
        <p:nvSpPr>
          <p:cNvPr id="78" name="Google Shape;78;g1e39c5fd840_0_520"/>
          <p:cNvSpPr txBox="1"/>
          <p:nvPr/>
        </p:nvSpPr>
        <p:spPr>
          <a:xfrm>
            <a:off x="493900" y="6373025"/>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g1e39c5fd840_0_520"/>
          <p:cNvSpPr txBox="1"/>
          <p:nvPr/>
        </p:nvSpPr>
        <p:spPr>
          <a:xfrm>
            <a:off x="986150" y="1996850"/>
            <a:ext cx="8855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80" name="Google Shape;80;g1e39c5fd840_0_520"/>
          <p:cNvSpPr txBox="1"/>
          <p:nvPr/>
        </p:nvSpPr>
        <p:spPr>
          <a:xfrm>
            <a:off x="1378650" y="1996850"/>
            <a:ext cx="6353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grpSp>
        <p:nvGrpSpPr>
          <p:cNvPr id="81" name="Google Shape;81;g1e39c5fd840_0_520"/>
          <p:cNvGrpSpPr/>
          <p:nvPr/>
        </p:nvGrpSpPr>
        <p:grpSpPr>
          <a:xfrm>
            <a:off x="723969" y="1298210"/>
            <a:ext cx="10038083" cy="1554762"/>
            <a:chOff x="2966644" y="973695"/>
            <a:chExt cx="5105062" cy="1166100"/>
          </a:xfrm>
        </p:grpSpPr>
        <p:grpSp>
          <p:nvGrpSpPr>
            <p:cNvPr id="82" name="Google Shape;82;g1e39c5fd840_0_520"/>
            <p:cNvGrpSpPr/>
            <p:nvPr/>
          </p:nvGrpSpPr>
          <p:grpSpPr>
            <a:xfrm>
              <a:off x="4732925" y="1140987"/>
              <a:ext cx="529800" cy="998596"/>
              <a:chOff x="4318975" y="1083450"/>
              <a:chExt cx="529800" cy="591305"/>
            </a:xfrm>
          </p:grpSpPr>
          <p:sp>
            <p:nvSpPr>
              <p:cNvPr id="83" name="Google Shape;83;g1e39c5fd840_0_520"/>
              <p:cNvSpPr/>
              <p:nvPr/>
            </p:nvSpPr>
            <p:spPr>
              <a:xfrm>
                <a:off x="4517129" y="1083455"/>
                <a:ext cx="133500" cy="591300"/>
              </a:xfrm>
              <a:prstGeom prst="rect">
                <a:avLst/>
              </a:prstGeom>
              <a:solidFill>
                <a:srgbClr val="840D3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84" name="Google Shape;84;g1e39c5fd840_0_520"/>
              <p:cNvCxnSpPr/>
              <p:nvPr/>
            </p:nvCxnSpPr>
            <p:spPr>
              <a:xfrm rot="10800000">
                <a:off x="4318975" y="1083450"/>
                <a:ext cx="529800" cy="0"/>
              </a:xfrm>
              <a:prstGeom prst="straightConnector1">
                <a:avLst/>
              </a:prstGeom>
              <a:noFill/>
              <a:ln w="9525" cap="flat" cmpd="sng">
                <a:solidFill>
                  <a:srgbClr val="840D35"/>
                </a:solidFill>
                <a:prstDash val="solid"/>
                <a:round/>
                <a:headEnd type="none" w="sm" len="sm"/>
                <a:tailEnd type="none" w="sm" len="sm"/>
              </a:ln>
            </p:spPr>
          </p:cxnSp>
        </p:grpSp>
        <p:sp>
          <p:nvSpPr>
            <p:cNvPr id="85" name="Google Shape;85;g1e39c5fd840_0_520"/>
            <p:cNvSpPr txBox="1"/>
            <p:nvPr/>
          </p:nvSpPr>
          <p:spPr>
            <a:xfrm>
              <a:off x="5343506" y="973695"/>
              <a:ext cx="2728200" cy="1166100"/>
            </a:xfrm>
            <a:prstGeom prst="rect">
              <a:avLst/>
            </a:prstGeom>
            <a:noFill/>
            <a:ln>
              <a:noFill/>
            </a:ln>
          </p:spPr>
          <p:txBody>
            <a:bodyPr spcFirstLastPara="1" wrap="square" lIns="121900" tIns="121900" rIns="121900" bIns="121900" anchor="t" anchorCtr="0">
              <a:noAutofit/>
            </a:bodyPr>
            <a:lstStyle/>
            <a:p>
              <a:pPr marL="0" lvl="0" indent="0" algn="l" rtl="0">
                <a:lnSpc>
                  <a:spcPct val="115000"/>
                </a:lnSpc>
                <a:spcBef>
                  <a:spcPts val="0"/>
                </a:spcBef>
                <a:spcAft>
                  <a:spcPts val="0"/>
                </a:spcAft>
                <a:buClr>
                  <a:schemeClr val="dk1"/>
                </a:buClr>
                <a:buSzPts val="1100"/>
                <a:buFont typeface="Arial"/>
                <a:buNone/>
              </a:pPr>
              <a:r>
                <a:rPr lang="es-MX" sz="1700">
                  <a:solidFill>
                    <a:schemeClr val="dk1"/>
                  </a:solidFill>
                  <a:latin typeface="Roboto"/>
                  <a:ea typeface="Roboto"/>
                  <a:cs typeface="Roboto"/>
                  <a:sym typeface="Roboto"/>
                </a:rPr>
                <a:t>Mesénquima primitivo en el saco vitelino y de la región aorta-gonadal-mesonefros </a:t>
              </a:r>
              <a:endParaRPr sz="1700">
                <a:solidFill>
                  <a:schemeClr val="dk1"/>
                </a:solidFill>
                <a:latin typeface="Roboto"/>
                <a:ea typeface="Roboto"/>
                <a:cs typeface="Roboto"/>
                <a:sym typeface="Roboto"/>
              </a:endParaRPr>
            </a:p>
            <a:p>
              <a:pPr marL="0" lvl="0" indent="0" algn="l" rtl="0">
                <a:lnSpc>
                  <a:spcPct val="115000"/>
                </a:lnSpc>
                <a:spcBef>
                  <a:spcPts val="2100"/>
                </a:spcBef>
                <a:spcAft>
                  <a:spcPts val="0"/>
                </a:spcAft>
                <a:buClr>
                  <a:schemeClr val="dk1"/>
                </a:buClr>
                <a:buSzPts val="1100"/>
                <a:buFont typeface="Arial"/>
                <a:buNone/>
              </a:pPr>
              <a:r>
                <a:rPr lang="es-MX" sz="1700">
                  <a:solidFill>
                    <a:schemeClr val="dk1"/>
                  </a:solidFill>
                  <a:latin typeface="Roboto"/>
                  <a:ea typeface="Roboto"/>
                  <a:cs typeface="Roboto"/>
                  <a:sym typeface="Roboto"/>
                </a:rPr>
                <a:t>Seguido por la placenta, hígado fetal, médula ósea y bazo</a:t>
              </a:r>
              <a:endParaRPr sz="1700">
                <a:solidFill>
                  <a:schemeClr val="dk1"/>
                </a:solidFill>
                <a:latin typeface="Roboto"/>
                <a:ea typeface="Roboto"/>
                <a:cs typeface="Roboto"/>
                <a:sym typeface="Roboto"/>
              </a:endParaRPr>
            </a:p>
            <a:p>
              <a:pPr marL="0" lvl="0" indent="0" algn="l" rtl="0">
                <a:lnSpc>
                  <a:spcPct val="115000"/>
                </a:lnSpc>
                <a:spcBef>
                  <a:spcPts val="2100"/>
                </a:spcBef>
                <a:spcAft>
                  <a:spcPts val="2100"/>
                </a:spcAft>
                <a:buNone/>
              </a:pPr>
              <a:endParaRPr sz="900">
                <a:solidFill>
                  <a:srgbClr val="840D35"/>
                </a:solidFill>
                <a:latin typeface="Roboto"/>
                <a:ea typeface="Roboto"/>
                <a:cs typeface="Roboto"/>
                <a:sym typeface="Roboto"/>
              </a:endParaRPr>
            </a:p>
          </p:txBody>
        </p:sp>
        <p:sp>
          <p:nvSpPr>
            <p:cNvPr id="86" name="Google Shape;86;g1e39c5fd840_0_520"/>
            <p:cNvSpPr txBox="1"/>
            <p:nvPr/>
          </p:nvSpPr>
          <p:spPr>
            <a:xfrm>
              <a:off x="2966644" y="973695"/>
              <a:ext cx="1769100" cy="346800"/>
            </a:xfrm>
            <a:prstGeom prst="rect">
              <a:avLst/>
            </a:prstGeom>
            <a:noFill/>
            <a:ln>
              <a:noFill/>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s-MX" sz="2500" b="1">
                  <a:solidFill>
                    <a:schemeClr val="dk1"/>
                  </a:solidFill>
                  <a:latin typeface="Roboto"/>
                  <a:ea typeface="Roboto"/>
                  <a:cs typeface="Roboto"/>
                  <a:sym typeface="Roboto"/>
                </a:rPr>
                <a:t>Fase embrionaria</a:t>
              </a:r>
              <a:r>
                <a:rPr lang="es-MX" sz="2500">
                  <a:solidFill>
                    <a:schemeClr val="dk1"/>
                  </a:solidFill>
                  <a:latin typeface="Roboto"/>
                  <a:ea typeface="Roboto"/>
                  <a:cs typeface="Roboto"/>
                  <a:sym typeface="Roboto"/>
                </a:rPr>
                <a:t> </a:t>
              </a:r>
              <a:endParaRPr sz="2500">
                <a:solidFill>
                  <a:schemeClr val="dk1"/>
                </a:solidFill>
                <a:latin typeface="Roboto"/>
                <a:ea typeface="Roboto"/>
                <a:cs typeface="Roboto"/>
                <a:sym typeface="Roboto"/>
              </a:endParaRPr>
            </a:p>
          </p:txBody>
        </p:sp>
      </p:grpSp>
      <p:grpSp>
        <p:nvGrpSpPr>
          <p:cNvPr id="87" name="Google Shape;87;g1e39c5fd840_0_520"/>
          <p:cNvGrpSpPr/>
          <p:nvPr/>
        </p:nvGrpSpPr>
        <p:grpSpPr>
          <a:xfrm>
            <a:off x="1096650" y="2632654"/>
            <a:ext cx="9665404" cy="1919593"/>
            <a:chOff x="3977399" y="973698"/>
            <a:chExt cx="4094296" cy="1165792"/>
          </a:xfrm>
        </p:grpSpPr>
        <p:grpSp>
          <p:nvGrpSpPr>
            <p:cNvPr id="88" name="Google Shape;88;g1e39c5fd840_0_520"/>
            <p:cNvGrpSpPr/>
            <p:nvPr/>
          </p:nvGrpSpPr>
          <p:grpSpPr>
            <a:xfrm>
              <a:off x="4732925" y="1140987"/>
              <a:ext cx="529800" cy="998503"/>
              <a:chOff x="4318975" y="1083450"/>
              <a:chExt cx="529800" cy="591250"/>
            </a:xfrm>
          </p:grpSpPr>
          <p:sp>
            <p:nvSpPr>
              <p:cNvPr id="89" name="Google Shape;89;g1e39c5fd840_0_520"/>
              <p:cNvSpPr/>
              <p:nvPr/>
            </p:nvSpPr>
            <p:spPr>
              <a:xfrm>
                <a:off x="4517125" y="1086100"/>
                <a:ext cx="133500" cy="588600"/>
              </a:xfrm>
              <a:prstGeom prst="rect">
                <a:avLst/>
              </a:prstGeom>
              <a:solidFill>
                <a:srgbClr val="0000FF"/>
              </a:solidFill>
              <a:ln w="9525" cap="flat" cmpd="sng">
                <a:solidFill>
                  <a:srgbClr val="F3F3F3"/>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90" name="Google Shape;90;g1e39c5fd840_0_520"/>
              <p:cNvCxnSpPr/>
              <p:nvPr/>
            </p:nvCxnSpPr>
            <p:spPr>
              <a:xfrm rot="10800000">
                <a:off x="4318975" y="1083450"/>
                <a:ext cx="529800" cy="0"/>
              </a:xfrm>
              <a:prstGeom prst="straightConnector1">
                <a:avLst/>
              </a:prstGeom>
              <a:noFill/>
              <a:ln w="9525" cap="flat" cmpd="sng">
                <a:solidFill>
                  <a:srgbClr val="0000FF"/>
                </a:solidFill>
                <a:prstDash val="solid"/>
                <a:round/>
                <a:headEnd type="none" w="sm" len="sm"/>
                <a:tailEnd type="none" w="sm" len="sm"/>
              </a:ln>
            </p:spPr>
          </p:cxnSp>
        </p:grpSp>
        <p:sp>
          <p:nvSpPr>
            <p:cNvPr id="91" name="Google Shape;91;g1e39c5fd840_0_520"/>
            <p:cNvSpPr txBox="1"/>
            <p:nvPr/>
          </p:nvSpPr>
          <p:spPr>
            <a:xfrm>
              <a:off x="5343495" y="1222259"/>
              <a:ext cx="2728200" cy="917100"/>
            </a:xfrm>
            <a:prstGeom prst="rect">
              <a:avLst/>
            </a:prstGeom>
            <a:noFill/>
            <a:ln w="9525" cap="flat" cmpd="sng">
              <a:solidFill>
                <a:srgbClr val="F3F3F3"/>
              </a:solidFill>
              <a:prstDash val="solid"/>
              <a:round/>
              <a:headEnd type="none" w="sm" len="sm"/>
              <a:tailEnd type="none" w="sm" len="sm"/>
            </a:ln>
          </p:spPr>
          <p:txBody>
            <a:bodyPr spcFirstLastPara="1" wrap="square" lIns="121900" tIns="121900" rIns="121900" bIns="121900" anchor="t" anchorCtr="0">
              <a:noAutofit/>
            </a:bodyPr>
            <a:lstStyle/>
            <a:p>
              <a:pPr marL="0" lvl="0" indent="0" algn="l" rtl="0">
                <a:lnSpc>
                  <a:spcPct val="115000"/>
                </a:lnSpc>
                <a:spcBef>
                  <a:spcPts val="0"/>
                </a:spcBef>
                <a:spcAft>
                  <a:spcPts val="0"/>
                </a:spcAft>
                <a:buClr>
                  <a:schemeClr val="dk1"/>
                </a:buClr>
                <a:buSzPts val="1100"/>
                <a:buFont typeface="Arial"/>
                <a:buNone/>
              </a:pPr>
              <a:r>
                <a:rPr lang="es-MX" sz="1200">
                  <a:solidFill>
                    <a:srgbClr val="840D35"/>
                  </a:solidFill>
                  <a:latin typeface="Roboto"/>
                  <a:ea typeface="Roboto"/>
                  <a:cs typeface="Roboto"/>
                  <a:sym typeface="Roboto"/>
                </a:rPr>
                <a:t> </a:t>
              </a:r>
              <a:r>
                <a:rPr lang="es-MX" sz="1700">
                  <a:solidFill>
                    <a:schemeClr val="dk1"/>
                  </a:solidFill>
                  <a:latin typeface="Roboto"/>
                  <a:ea typeface="Roboto"/>
                  <a:cs typeface="Roboto"/>
                  <a:sym typeface="Roboto"/>
                </a:rPr>
                <a:t>Médula ósea el sitio primario del mantenimiento de la hematopoyesis</a:t>
              </a:r>
              <a:endParaRPr sz="1700">
                <a:solidFill>
                  <a:srgbClr val="840D35"/>
                </a:solidFill>
                <a:latin typeface="Roboto"/>
                <a:ea typeface="Roboto"/>
                <a:cs typeface="Roboto"/>
                <a:sym typeface="Roboto"/>
              </a:endParaRPr>
            </a:p>
            <a:p>
              <a:pPr marL="0" lvl="0" indent="0" algn="l" rtl="0">
                <a:lnSpc>
                  <a:spcPct val="115000"/>
                </a:lnSpc>
                <a:spcBef>
                  <a:spcPts val="2100"/>
                </a:spcBef>
                <a:spcAft>
                  <a:spcPts val="2100"/>
                </a:spcAft>
                <a:buNone/>
              </a:pPr>
              <a:endParaRPr sz="900">
                <a:solidFill>
                  <a:srgbClr val="840D35"/>
                </a:solidFill>
                <a:latin typeface="Roboto"/>
                <a:ea typeface="Roboto"/>
                <a:cs typeface="Roboto"/>
                <a:sym typeface="Roboto"/>
              </a:endParaRPr>
            </a:p>
          </p:txBody>
        </p:sp>
        <p:sp>
          <p:nvSpPr>
            <p:cNvPr id="92" name="Google Shape;92;g1e39c5fd840_0_520"/>
            <p:cNvSpPr txBox="1"/>
            <p:nvPr/>
          </p:nvSpPr>
          <p:spPr>
            <a:xfrm>
              <a:off x="3977399" y="973698"/>
              <a:ext cx="758400" cy="668700"/>
            </a:xfrm>
            <a:prstGeom prst="rect">
              <a:avLst/>
            </a:prstGeom>
            <a:noFill/>
            <a:ln w="9525" cap="flat" cmpd="sng">
              <a:solidFill>
                <a:srgbClr val="F3F3F3"/>
              </a:solidFill>
              <a:prstDash val="solid"/>
              <a:round/>
              <a:headEnd type="none" w="sm" len="sm"/>
              <a:tailEnd type="none" w="sm" len="sm"/>
            </a:ln>
          </p:spPr>
          <p:txBody>
            <a:bodyPr spcFirstLastPara="1" wrap="square" lIns="121900" tIns="121900" rIns="121900" bIns="121900" anchor="t" anchorCtr="0">
              <a:noAutofit/>
            </a:bodyPr>
            <a:lstStyle/>
            <a:p>
              <a:pPr marL="0" lvl="0" indent="0" algn="r" rtl="0">
                <a:lnSpc>
                  <a:spcPct val="115000"/>
                </a:lnSpc>
                <a:spcBef>
                  <a:spcPts val="0"/>
                </a:spcBef>
                <a:spcAft>
                  <a:spcPts val="0"/>
                </a:spcAft>
                <a:buNone/>
              </a:pPr>
              <a:r>
                <a:rPr lang="es-MX" sz="2300" b="1">
                  <a:solidFill>
                    <a:schemeClr val="dk1"/>
                  </a:solidFill>
                  <a:latin typeface="Roboto"/>
                  <a:ea typeface="Roboto"/>
                  <a:cs typeface="Roboto"/>
                  <a:sym typeface="Roboto"/>
                </a:rPr>
                <a:t>Fase posnatal</a:t>
              </a:r>
              <a:r>
                <a:rPr lang="es-MX" sz="2300">
                  <a:solidFill>
                    <a:schemeClr val="dk1"/>
                  </a:solidFill>
                  <a:latin typeface="Roboto"/>
                  <a:ea typeface="Roboto"/>
                  <a:cs typeface="Roboto"/>
                  <a:sym typeface="Roboto"/>
                </a:rPr>
                <a:t> </a:t>
              </a:r>
              <a:endParaRPr sz="2300">
                <a:solidFill>
                  <a:schemeClr val="dk1"/>
                </a:solidFill>
                <a:latin typeface="Roboto"/>
                <a:ea typeface="Roboto"/>
                <a:cs typeface="Roboto"/>
                <a:sym typeface="Roboto"/>
              </a:endParaRPr>
            </a:p>
          </p:txBody>
        </p:sp>
      </p:grpSp>
      <p:grpSp>
        <p:nvGrpSpPr>
          <p:cNvPr id="93" name="Google Shape;93;g1e39c5fd840_0_520"/>
          <p:cNvGrpSpPr/>
          <p:nvPr/>
        </p:nvGrpSpPr>
        <p:grpSpPr>
          <a:xfrm>
            <a:off x="3899953" y="4412792"/>
            <a:ext cx="7631884" cy="2376301"/>
            <a:chOff x="4534778" y="1145460"/>
            <a:chExt cx="3786972" cy="1782270"/>
          </a:xfrm>
        </p:grpSpPr>
        <p:grpSp>
          <p:nvGrpSpPr>
            <p:cNvPr id="94" name="Google Shape;94;g1e39c5fd840_0_520"/>
            <p:cNvGrpSpPr/>
            <p:nvPr/>
          </p:nvGrpSpPr>
          <p:grpSpPr>
            <a:xfrm>
              <a:off x="4534778" y="1145460"/>
              <a:ext cx="529800" cy="994030"/>
              <a:chOff x="4120828" y="1086099"/>
              <a:chExt cx="529800" cy="588601"/>
            </a:xfrm>
          </p:grpSpPr>
          <p:sp>
            <p:nvSpPr>
              <p:cNvPr id="95" name="Google Shape;95;g1e39c5fd840_0_520"/>
              <p:cNvSpPr/>
              <p:nvPr/>
            </p:nvSpPr>
            <p:spPr>
              <a:xfrm>
                <a:off x="4517125" y="1086100"/>
                <a:ext cx="133500" cy="588600"/>
              </a:xfrm>
              <a:prstGeom prst="rect">
                <a:avLst/>
              </a:prstGeom>
              <a:solidFill>
                <a:srgbClr val="6FAB46"/>
              </a:solidFill>
              <a:ln w="9525" cap="flat" cmpd="sng">
                <a:solidFill>
                  <a:srgbClr val="D9D9D9"/>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96" name="Google Shape;96;g1e39c5fd840_0_520"/>
              <p:cNvCxnSpPr/>
              <p:nvPr/>
            </p:nvCxnSpPr>
            <p:spPr>
              <a:xfrm rot="10800000">
                <a:off x="4120828" y="1086099"/>
                <a:ext cx="529800" cy="0"/>
              </a:xfrm>
              <a:prstGeom prst="straightConnector1">
                <a:avLst/>
              </a:prstGeom>
              <a:noFill/>
              <a:ln w="9525" cap="flat" cmpd="sng">
                <a:solidFill>
                  <a:srgbClr val="6DBC37"/>
                </a:solidFill>
                <a:prstDash val="solid"/>
                <a:round/>
                <a:headEnd type="none" w="sm" len="sm"/>
                <a:tailEnd type="none" w="sm" len="sm"/>
              </a:ln>
            </p:spPr>
          </p:cxnSp>
        </p:grpSp>
        <p:sp>
          <p:nvSpPr>
            <p:cNvPr id="97" name="Google Shape;97;g1e39c5fd840_0_520"/>
            <p:cNvSpPr txBox="1"/>
            <p:nvPr/>
          </p:nvSpPr>
          <p:spPr>
            <a:xfrm>
              <a:off x="5356850" y="1222230"/>
              <a:ext cx="2964900" cy="1705500"/>
            </a:xfrm>
            <a:prstGeom prst="rect">
              <a:avLst/>
            </a:prstGeom>
            <a:noFill/>
            <a:ln w="9525" cap="flat" cmpd="sng">
              <a:solidFill>
                <a:schemeClr val="lt1"/>
              </a:solidFill>
              <a:prstDash val="solid"/>
              <a:round/>
              <a:headEnd type="none" w="sm" len="sm"/>
              <a:tailEnd type="none" w="sm" len="sm"/>
            </a:ln>
          </p:spPr>
          <p:txBody>
            <a:bodyPr spcFirstLastPara="1" wrap="square" lIns="121900" tIns="121900" rIns="121900" bIns="121900" anchor="t" anchorCtr="0">
              <a:noAutofit/>
            </a:bodyPr>
            <a:lstStyle/>
            <a:p>
              <a:pPr marL="0" lvl="0" indent="0" algn="l" rtl="0">
                <a:lnSpc>
                  <a:spcPct val="115000"/>
                </a:lnSpc>
                <a:spcBef>
                  <a:spcPts val="0"/>
                </a:spcBef>
                <a:spcAft>
                  <a:spcPts val="0"/>
                </a:spcAft>
                <a:buClr>
                  <a:schemeClr val="dk1"/>
                </a:buClr>
                <a:buSzPts val="1100"/>
                <a:buFont typeface="Arial"/>
                <a:buNone/>
              </a:pPr>
              <a:r>
                <a:rPr lang="es-MX" sz="1700">
                  <a:solidFill>
                    <a:schemeClr val="dk1"/>
                  </a:solidFill>
                  <a:latin typeface="Roboto"/>
                  <a:ea typeface="Roboto"/>
                  <a:cs typeface="Roboto"/>
                  <a:sym typeface="Roboto"/>
                </a:rPr>
                <a:t>Activa diversos genes que determinan el linaje hematopoyético de cada tipo celular</a:t>
              </a:r>
              <a:endParaRPr sz="1700">
                <a:solidFill>
                  <a:schemeClr val="dk1"/>
                </a:solidFill>
                <a:latin typeface="Roboto"/>
                <a:ea typeface="Roboto"/>
                <a:cs typeface="Roboto"/>
                <a:sym typeface="Roboto"/>
              </a:endParaRPr>
            </a:p>
            <a:p>
              <a:pPr marL="0" lvl="0" indent="0" algn="l" rtl="0">
                <a:lnSpc>
                  <a:spcPct val="115000"/>
                </a:lnSpc>
                <a:spcBef>
                  <a:spcPts val="2100"/>
                </a:spcBef>
                <a:spcAft>
                  <a:spcPts val="2100"/>
                </a:spcAft>
                <a:buNone/>
              </a:pPr>
              <a:endParaRPr sz="900">
                <a:solidFill>
                  <a:srgbClr val="858585"/>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24be94f1aac_0_102"/>
          <p:cNvSpPr txBox="1"/>
          <p:nvPr/>
        </p:nvSpPr>
        <p:spPr>
          <a:xfrm>
            <a:off x="389775" y="1121675"/>
            <a:ext cx="7200300" cy="3509400"/>
          </a:xfrm>
          <a:prstGeom prst="rect">
            <a:avLst/>
          </a:prstGeom>
          <a:noFill/>
          <a:ln>
            <a:noFill/>
          </a:ln>
        </p:spPr>
        <p:txBody>
          <a:bodyPr spcFirstLastPara="1" wrap="square" lIns="91425" tIns="91425" rIns="91425" bIns="91425" anchor="t" anchorCtr="0">
            <a:spAutoFit/>
          </a:bodyPr>
          <a:lstStyle/>
          <a:p>
            <a:pPr marL="457200" marR="0" lvl="0" indent="-400050" algn="l" rtl="0">
              <a:lnSpc>
                <a:spcPct val="100000"/>
              </a:lnSpc>
              <a:spcBef>
                <a:spcPts val="0"/>
              </a:spcBef>
              <a:spcAft>
                <a:spcPts val="0"/>
              </a:spcAft>
              <a:buClr>
                <a:srgbClr val="000000"/>
              </a:buClr>
              <a:buSzPts val="2700"/>
              <a:buFont typeface="Arial"/>
              <a:buChar char="●"/>
            </a:pPr>
            <a:r>
              <a:rPr lang="es-MX" sz="2700" b="0" i="0" u="none" strike="noStrike" cap="none">
                <a:solidFill>
                  <a:srgbClr val="000000"/>
                </a:solidFill>
                <a:latin typeface="Arial"/>
                <a:ea typeface="Arial"/>
                <a:cs typeface="Arial"/>
                <a:sym typeface="Arial"/>
              </a:rPr>
              <a:t>La dosis recomendada de filgrastim  es de 10 μg/kg/día. </a:t>
            </a:r>
            <a:endParaRPr sz="27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700"/>
              <a:buFont typeface="Arial"/>
              <a:buNone/>
            </a:pPr>
            <a:endParaRPr sz="2700" b="0" i="0" u="none" strike="noStrike" cap="none">
              <a:solidFill>
                <a:srgbClr val="000000"/>
              </a:solidFill>
              <a:latin typeface="Arial"/>
              <a:ea typeface="Arial"/>
              <a:cs typeface="Arial"/>
              <a:sym typeface="Arial"/>
            </a:endParaRPr>
          </a:p>
          <a:p>
            <a:pPr marL="457200" marR="0" lvl="0" indent="-400050" algn="l" rtl="0">
              <a:lnSpc>
                <a:spcPct val="100000"/>
              </a:lnSpc>
              <a:spcBef>
                <a:spcPts val="0"/>
              </a:spcBef>
              <a:spcAft>
                <a:spcPts val="0"/>
              </a:spcAft>
              <a:buClr>
                <a:srgbClr val="000000"/>
              </a:buClr>
              <a:buSzPts val="2700"/>
              <a:buFont typeface="Arial"/>
              <a:buChar char="●"/>
            </a:pPr>
            <a:r>
              <a:rPr lang="es-MX" sz="2700" b="0" i="0" u="none" strike="noStrike" cap="none">
                <a:solidFill>
                  <a:srgbClr val="000000"/>
                </a:solidFill>
                <a:latin typeface="Arial"/>
                <a:ea typeface="Arial"/>
                <a:cs typeface="Arial"/>
                <a:sym typeface="Arial"/>
              </a:rPr>
              <a:t> Dosis divididas del G-SCF (por ejemplo, 5 μg/kg dos veces al día) son más eficaces que una dosis única (por ejemplo, 10 μg/kg una vez al día) al producir una mayor cantidad de células CD34+ </a:t>
            </a:r>
            <a:endParaRPr sz="2700" b="0" i="0" u="none" strike="noStrike" cap="none">
              <a:solidFill>
                <a:srgbClr val="000000"/>
              </a:solidFill>
              <a:latin typeface="Arial"/>
              <a:ea typeface="Arial"/>
              <a:cs typeface="Arial"/>
              <a:sym typeface="Arial"/>
            </a:endParaRPr>
          </a:p>
        </p:txBody>
      </p:sp>
      <p:pic>
        <p:nvPicPr>
          <p:cNvPr id="290" name="Google Shape;290;g24be94f1aac_0_102"/>
          <p:cNvPicPr preferRelativeResize="0"/>
          <p:nvPr/>
        </p:nvPicPr>
        <p:blipFill rotWithShape="1">
          <a:blip r:embed="rId3">
            <a:alphaModFix/>
          </a:blip>
          <a:srcRect/>
          <a:stretch/>
        </p:blipFill>
        <p:spPr>
          <a:xfrm>
            <a:off x="7742475" y="1419199"/>
            <a:ext cx="4297125" cy="4537299"/>
          </a:xfrm>
          <a:prstGeom prst="rect">
            <a:avLst/>
          </a:prstGeom>
          <a:noFill/>
          <a:ln>
            <a:noFill/>
          </a:ln>
        </p:spPr>
      </p:pic>
      <p:sp>
        <p:nvSpPr>
          <p:cNvPr id="291" name="Google Shape;291;g24be94f1aac_0_102"/>
          <p:cNvSpPr txBox="1"/>
          <p:nvPr/>
        </p:nvSpPr>
        <p:spPr>
          <a:xfrm>
            <a:off x="389775" y="6119100"/>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296" name="Google Shape;296;g1e398c0cc3d_0_0"/>
          <p:cNvPicPr preferRelativeResize="0"/>
          <p:nvPr/>
        </p:nvPicPr>
        <p:blipFill rotWithShape="1">
          <a:blip r:embed="rId3">
            <a:alphaModFix/>
          </a:blip>
          <a:srcRect l="38245" t="41974" r="38002" b="30675"/>
          <a:stretch/>
        </p:blipFill>
        <p:spPr>
          <a:xfrm>
            <a:off x="2384975" y="712900"/>
            <a:ext cx="7422048" cy="4807474"/>
          </a:xfrm>
          <a:prstGeom prst="rect">
            <a:avLst/>
          </a:prstGeom>
          <a:noFill/>
          <a:ln>
            <a:noFill/>
          </a:ln>
        </p:spPr>
      </p:pic>
      <p:sp>
        <p:nvSpPr>
          <p:cNvPr id="297" name="Google Shape;297;g1e398c0cc3d_0_0"/>
          <p:cNvSpPr txBox="1"/>
          <p:nvPr/>
        </p:nvSpPr>
        <p:spPr>
          <a:xfrm>
            <a:off x="2947925" y="5520375"/>
            <a:ext cx="5623800" cy="615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s-MX"/>
              <a:t>2000 Leucocitos en biometría hemática                     CMF </a:t>
            </a:r>
            <a:endParaRPr/>
          </a:p>
          <a:p>
            <a:pPr marL="0" lvl="0" indent="0" algn="l" rtl="0">
              <a:spcBef>
                <a:spcPts val="0"/>
              </a:spcBef>
              <a:spcAft>
                <a:spcPts val="0"/>
              </a:spcAft>
              <a:buNone/>
            </a:pPr>
            <a:endParaRPr/>
          </a:p>
        </p:txBody>
      </p:sp>
      <p:sp>
        <p:nvSpPr>
          <p:cNvPr id="298" name="Google Shape;298;g1e398c0cc3d_0_0"/>
          <p:cNvSpPr/>
          <p:nvPr/>
        </p:nvSpPr>
        <p:spPr>
          <a:xfrm>
            <a:off x="6678500" y="5587400"/>
            <a:ext cx="925500" cy="308700"/>
          </a:xfrm>
          <a:prstGeom prst="rightArrow">
            <a:avLst>
              <a:gd name="adj1" fmla="val 50000"/>
              <a:gd name="adj2" fmla="val 50000"/>
            </a:avLst>
          </a:prstGeom>
          <a:solidFill>
            <a:srgbClr val="FF0000"/>
          </a:solidFill>
          <a:ln w="9525" cap="flat" cmpd="sng">
            <a:solidFill>
              <a:srgbClr val="A72A1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g1e398c0cc3d_0_0"/>
          <p:cNvSpPr txBox="1"/>
          <p:nvPr/>
        </p:nvSpPr>
        <p:spPr>
          <a:xfrm>
            <a:off x="3340625" y="6026700"/>
            <a:ext cx="4501800" cy="8388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Char char="●"/>
            </a:pPr>
            <a:r>
              <a:rPr lang="es-MX">
                <a:solidFill>
                  <a:schemeClr val="dk1"/>
                </a:solidFill>
              </a:rPr>
              <a:t>CMF: Más de  10 Células X mm</a:t>
            </a:r>
            <a:r>
              <a:rPr lang="es-MX" sz="1450">
                <a:solidFill>
                  <a:srgbClr val="202124"/>
                </a:solidFill>
                <a:highlight>
                  <a:schemeClr val="lt1"/>
                </a:highlight>
              </a:rPr>
              <a:t>^3  </a:t>
            </a:r>
            <a:r>
              <a:rPr lang="es-MX">
                <a:solidFill>
                  <a:schemeClr val="dk1"/>
                </a:solidFill>
              </a:rPr>
              <a:t>(Células monocitoides)</a:t>
            </a:r>
            <a:endParaRPr>
              <a:solidFill>
                <a:schemeClr val="dk1"/>
              </a:solidFill>
            </a:endParaRPr>
          </a:p>
          <a:p>
            <a:pPr marL="0" lvl="0" indent="0" algn="l" rtl="0">
              <a:spcBef>
                <a:spcPts val="0"/>
              </a:spcBef>
              <a:spcAft>
                <a:spcPts val="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graphicFrame>
        <p:nvGraphicFramePr>
          <p:cNvPr id="304" name="Google Shape;304;p10"/>
          <p:cNvGraphicFramePr/>
          <p:nvPr/>
        </p:nvGraphicFramePr>
        <p:xfrm>
          <a:off x="469525" y="1074375"/>
          <a:ext cx="10287000" cy="5119750"/>
        </p:xfrm>
        <a:graphic>
          <a:graphicData uri="http://schemas.openxmlformats.org/drawingml/2006/table">
            <a:tbl>
              <a:tblPr>
                <a:noFill/>
                <a:tableStyleId>{2559F3DE-B8DA-483E-8EC3-3BD91E374CEF}</a:tableStyleId>
              </a:tblPr>
              <a:tblGrid>
                <a:gridCol w="10287000"/>
              </a:tblGrid>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b="1" u="none" strike="noStrike" cap="none"/>
                        <a:t>Factores de riesgo y características asociadas a escasa movilización de células madre autólogas</a:t>
                      </a:r>
                      <a:endParaRPr sz="1700" b="1"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Edad avanzada (mayor a 60 años)</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Ciclos múltiples de quimioterapia previa para el tratamiento de enfermedad subyacente</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Radioterapia</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Intervalo breve entre quimioterapia y movilización</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Enfermedad extensa</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Enfermedad resistente al tratamiento</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Infiltración tumoral de médula ósea</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Uso previo de lenalidomida</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r h="511975">
                <a:tc>
                  <a:txBody>
                    <a:bodyPr/>
                    <a:lstStyle/>
                    <a:p>
                      <a:pPr marL="0" marR="0" lvl="0" indent="0" algn="l" rtl="0">
                        <a:lnSpc>
                          <a:spcPct val="100000"/>
                        </a:lnSpc>
                        <a:spcBef>
                          <a:spcPts val="0"/>
                        </a:spcBef>
                        <a:spcAft>
                          <a:spcPts val="0"/>
                        </a:spcAft>
                        <a:buClr>
                          <a:srgbClr val="000000"/>
                        </a:buClr>
                        <a:buSzPts val="1700"/>
                        <a:buFont typeface="Arial"/>
                        <a:buNone/>
                      </a:pPr>
                      <a:r>
                        <a:rPr lang="es-MX" sz="1700" u="none" strike="noStrike" cap="none"/>
                        <a:t>Pruebas de poca función medular (células sanguíneas CD34+) en el momento de movilización</a:t>
                      </a:r>
                      <a:endParaRPr sz="1700" u="none" strike="noStrike" cap="none"/>
                    </a:p>
                  </a:txBody>
                  <a:tcPr marL="91425" marR="91425" marT="91425" marB="9142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r>
            </a:tbl>
          </a:graphicData>
        </a:graphic>
      </p:graphicFrame>
      <p:sp>
        <p:nvSpPr>
          <p:cNvPr id="305" name="Google Shape;305;p10"/>
          <p:cNvSpPr txBox="1"/>
          <p:nvPr/>
        </p:nvSpPr>
        <p:spPr>
          <a:xfrm>
            <a:off x="493900" y="6373025"/>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9"/>
          <p:cNvSpPr txBox="1"/>
          <p:nvPr/>
        </p:nvSpPr>
        <p:spPr>
          <a:xfrm>
            <a:off x="8447625" y="1097925"/>
            <a:ext cx="29529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11" name="Google Shape;311;p9"/>
          <p:cNvPicPr preferRelativeResize="0"/>
          <p:nvPr/>
        </p:nvPicPr>
        <p:blipFill rotWithShape="1">
          <a:blip r:embed="rId3">
            <a:alphaModFix/>
          </a:blip>
          <a:srcRect l="58976" t="23965" r="19976" b="21443"/>
          <a:stretch/>
        </p:blipFill>
        <p:spPr>
          <a:xfrm>
            <a:off x="2086375" y="1097925"/>
            <a:ext cx="7754923" cy="4908376"/>
          </a:xfrm>
          <a:prstGeom prst="rect">
            <a:avLst/>
          </a:prstGeom>
          <a:noFill/>
          <a:ln>
            <a:noFill/>
          </a:ln>
        </p:spPr>
      </p:pic>
      <p:sp>
        <p:nvSpPr>
          <p:cNvPr id="312" name="Google Shape;312;p9"/>
          <p:cNvSpPr txBox="1"/>
          <p:nvPr/>
        </p:nvSpPr>
        <p:spPr>
          <a:xfrm>
            <a:off x="449275" y="6254025"/>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grpSp>
        <p:nvGrpSpPr>
          <p:cNvPr id="317" name="Google Shape;317;g24be94f1aac_0_1549"/>
          <p:cNvGrpSpPr/>
          <p:nvPr/>
        </p:nvGrpSpPr>
        <p:grpSpPr>
          <a:xfrm>
            <a:off x="6513817" y="3601605"/>
            <a:ext cx="348750" cy="347161"/>
            <a:chOff x="4858109" y="2631368"/>
            <a:chExt cx="316442" cy="315000"/>
          </a:xfrm>
        </p:grpSpPr>
        <p:sp>
          <p:nvSpPr>
            <p:cNvPr id="318" name="Google Shape;318;g24be94f1aac_0_1549"/>
            <p:cNvSpPr/>
            <p:nvPr/>
          </p:nvSpPr>
          <p:spPr>
            <a:xfrm>
              <a:off x="4859551" y="2631368"/>
              <a:ext cx="315000" cy="3150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24be94f1aac_0_1549"/>
            <p:cNvSpPr/>
            <p:nvPr/>
          </p:nvSpPr>
          <p:spPr>
            <a:xfrm>
              <a:off x="4858109" y="2739300"/>
              <a:ext cx="239100" cy="99000"/>
            </a:xfrm>
            <a:prstGeom prst="rightArrow">
              <a:avLst>
                <a:gd name="adj1" fmla="val 32020"/>
                <a:gd name="adj2" fmla="val 66970"/>
              </a:avLst>
            </a:prstGeom>
            <a:solidFill>
              <a:srgbClr val="0D5DD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r>
              <a:br>
                <a:rPr lang="es-MX" sz="1900" b="0" i="0" u="none" strike="noStrike" cap="none">
                  <a:solidFill>
                    <a:srgbClr val="000000"/>
                  </a:solidFill>
                  <a:latin typeface="Arial"/>
                  <a:ea typeface="Arial"/>
                  <a:cs typeface="Arial"/>
                  <a:sym typeface="Arial"/>
                </a:rPr>
              </a:br>
              <a:endParaRPr sz="1900" b="0" i="0" u="none" strike="noStrike" cap="none">
                <a:solidFill>
                  <a:srgbClr val="000000"/>
                </a:solidFill>
                <a:latin typeface="Arial"/>
                <a:ea typeface="Arial"/>
                <a:cs typeface="Arial"/>
                <a:sym typeface="Arial"/>
              </a:endParaRPr>
            </a:p>
          </p:txBody>
        </p:sp>
      </p:grpSp>
      <p:grpSp>
        <p:nvGrpSpPr>
          <p:cNvPr id="320" name="Google Shape;320;g24be94f1aac_0_1549"/>
          <p:cNvGrpSpPr/>
          <p:nvPr/>
        </p:nvGrpSpPr>
        <p:grpSpPr>
          <a:xfrm>
            <a:off x="3931037" y="3601694"/>
            <a:ext cx="347155" cy="347155"/>
            <a:chOff x="3157188" y="909150"/>
            <a:chExt cx="470400" cy="470400"/>
          </a:xfrm>
        </p:grpSpPr>
        <p:sp>
          <p:nvSpPr>
            <p:cNvPr id="321" name="Google Shape;321;g24be94f1aac_0_1549"/>
            <p:cNvSpPr/>
            <p:nvPr/>
          </p:nvSpPr>
          <p:spPr>
            <a:xfrm>
              <a:off x="3157188" y="909150"/>
              <a:ext cx="470400" cy="4704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g24be94f1aac_0_1549"/>
            <p:cNvSpPr/>
            <p:nvPr/>
          </p:nvSpPr>
          <p:spPr>
            <a:xfrm>
              <a:off x="3243138" y="995100"/>
              <a:ext cx="298500" cy="298500"/>
            </a:xfrm>
            <a:prstGeom prst="mathPlus">
              <a:avLst>
                <a:gd name="adj1" fmla="val 9900"/>
              </a:avLst>
            </a:prstGeom>
            <a:solidFill>
              <a:srgbClr val="307BF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23" name="Google Shape;323;g24be94f1aac_0_1549"/>
          <p:cNvGrpSpPr/>
          <p:nvPr/>
        </p:nvGrpSpPr>
        <p:grpSpPr>
          <a:xfrm>
            <a:off x="6513817" y="3601605"/>
            <a:ext cx="348750" cy="347161"/>
            <a:chOff x="4858109" y="2631368"/>
            <a:chExt cx="316442" cy="315000"/>
          </a:xfrm>
        </p:grpSpPr>
        <p:sp>
          <p:nvSpPr>
            <p:cNvPr id="324" name="Google Shape;324;g24be94f1aac_0_1549"/>
            <p:cNvSpPr/>
            <p:nvPr/>
          </p:nvSpPr>
          <p:spPr>
            <a:xfrm>
              <a:off x="4859551" y="2631368"/>
              <a:ext cx="315000" cy="3150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g24be94f1aac_0_1549"/>
            <p:cNvSpPr/>
            <p:nvPr/>
          </p:nvSpPr>
          <p:spPr>
            <a:xfrm>
              <a:off x="4858109" y="2739300"/>
              <a:ext cx="239100" cy="99000"/>
            </a:xfrm>
            <a:prstGeom prst="rightArrow">
              <a:avLst>
                <a:gd name="adj1" fmla="val 32020"/>
                <a:gd name="adj2" fmla="val 66970"/>
              </a:avLst>
            </a:prstGeom>
            <a:solidFill>
              <a:srgbClr val="1D7E7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r>
              <a:br>
                <a:rPr lang="es-MX" sz="1900" b="0" i="0" u="none" strike="noStrike" cap="none">
                  <a:solidFill>
                    <a:srgbClr val="000000"/>
                  </a:solidFill>
                  <a:latin typeface="Arial"/>
                  <a:ea typeface="Arial"/>
                  <a:cs typeface="Arial"/>
                  <a:sym typeface="Arial"/>
                </a:rPr>
              </a:br>
              <a:endParaRPr sz="1900" b="0" i="0" u="none" strike="noStrike" cap="none">
                <a:solidFill>
                  <a:srgbClr val="000000"/>
                </a:solidFill>
                <a:latin typeface="Arial"/>
                <a:ea typeface="Arial"/>
                <a:cs typeface="Arial"/>
                <a:sym typeface="Arial"/>
              </a:endParaRPr>
            </a:p>
          </p:txBody>
        </p:sp>
      </p:grpSp>
      <p:grpSp>
        <p:nvGrpSpPr>
          <p:cNvPr id="326" name="Google Shape;326;g24be94f1aac_0_1549"/>
          <p:cNvGrpSpPr/>
          <p:nvPr/>
        </p:nvGrpSpPr>
        <p:grpSpPr>
          <a:xfrm>
            <a:off x="3931037" y="3601694"/>
            <a:ext cx="347155" cy="347155"/>
            <a:chOff x="3157188" y="909150"/>
            <a:chExt cx="470400" cy="470400"/>
          </a:xfrm>
        </p:grpSpPr>
        <p:sp>
          <p:nvSpPr>
            <p:cNvPr id="327" name="Google Shape;327;g24be94f1aac_0_1549"/>
            <p:cNvSpPr/>
            <p:nvPr/>
          </p:nvSpPr>
          <p:spPr>
            <a:xfrm>
              <a:off x="3157188" y="909150"/>
              <a:ext cx="470400" cy="4704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g24be94f1aac_0_1549"/>
            <p:cNvSpPr/>
            <p:nvPr/>
          </p:nvSpPr>
          <p:spPr>
            <a:xfrm>
              <a:off x="3243138" y="995100"/>
              <a:ext cx="298500" cy="298500"/>
            </a:xfrm>
            <a:prstGeom prst="mathPlus">
              <a:avLst>
                <a:gd name="adj1" fmla="val 9900"/>
              </a:avLst>
            </a:prstGeom>
            <a:solidFill>
              <a:srgbClr val="249C9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29" name="Google Shape;329;g24be94f1aac_0_1549"/>
          <p:cNvGrpSpPr/>
          <p:nvPr/>
        </p:nvGrpSpPr>
        <p:grpSpPr>
          <a:xfrm>
            <a:off x="9332332" y="3858930"/>
            <a:ext cx="2847002" cy="2796688"/>
            <a:chOff x="5642766" y="685217"/>
            <a:chExt cx="1854000" cy="1907700"/>
          </a:xfrm>
        </p:grpSpPr>
        <p:sp>
          <p:nvSpPr>
            <p:cNvPr id="330" name="Google Shape;330;g24be94f1aac_0_1549"/>
            <p:cNvSpPr/>
            <p:nvPr/>
          </p:nvSpPr>
          <p:spPr>
            <a:xfrm>
              <a:off x="5642766" y="685217"/>
              <a:ext cx="1854000" cy="1907700"/>
            </a:xfrm>
            <a:prstGeom prst="ellipse">
              <a:avLst/>
            </a:prstGeom>
            <a:solidFill>
              <a:srgbClr val="A4C2F4"/>
            </a:solidFill>
            <a:ln w="28575" cap="flat" cmpd="sng">
              <a:solidFill>
                <a:srgbClr val="83E3D9"/>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g24be94f1aac_0_1549"/>
            <p:cNvSpPr txBox="1"/>
            <p:nvPr/>
          </p:nvSpPr>
          <p:spPr>
            <a:xfrm>
              <a:off x="5922489" y="1101320"/>
              <a:ext cx="1182000" cy="1075500"/>
            </a:xfrm>
            <a:prstGeom prst="rect">
              <a:avLst/>
            </a:prstGeom>
            <a:solidFill>
              <a:srgbClr val="A4C2F4"/>
            </a:solidFill>
            <a:ln>
              <a:noFill/>
            </a:ln>
          </p:spPr>
          <p:txBody>
            <a:bodyPr spcFirstLastPara="1" wrap="square" lIns="121900" tIns="121900" rIns="121900" bIns="121900" anchor="ctr" anchorCtr="0">
              <a:noAutofit/>
            </a:bodyPr>
            <a:lstStyle/>
            <a:p>
              <a:pPr marL="0" marR="0" lvl="0" indent="0" algn="l" rtl="0">
                <a:lnSpc>
                  <a:spcPct val="115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400"/>
                <a:buFont typeface="Arial"/>
                <a:buNone/>
              </a:pPr>
              <a:r>
                <a:rPr lang="es-MX" sz="1400" b="0" i="0" u="none" strike="noStrike" cap="none">
                  <a:solidFill>
                    <a:schemeClr val="dk1"/>
                  </a:solidFill>
                  <a:latin typeface="Arial"/>
                  <a:ea typeface="Arial"/>
                  <a:cs typeface="Arial"/>
                  <a:sym typeface="Arial"/>
                </a:rPr>
                <a:t>El proceso puede durar entre 2-4 horas durante 1 a 5 días consecutivos </a:t>
              </a:r>
              <a:endParaRPr sz="1300" b="0" i="0" u="none" strike="noStrike" cap="none">
                <a:solidFill>
                  <a:srgbClr val="FFFFFF"/>
                </a:solidFill>
                <a:latin typeface="Roboto"/>
                <a:ea typeface="Roboto"/>
                <a:cs typeface="Roboto"/>
                <a:sym typeface="Roboto"/>
              </a:endParaRPr>
            </a:p>
          </p:txBody>
        </p:sp>
      </p:grpSp>
      <p:grpSp>
        <p:nvGrpSpPr>
          <p:cNvPr id="332" name="Google Shape;332;g24be94f1aac_0_1549"/>
          <p:cNvGrpSpPr/>
          <p:nvPr/>
        </p:nvGrpSpPr>
        <p:grpSpPr>
          <a:xfrm>
            <a:off x="9181683" y="504848"/>
            <a:ext cx="2847002" cy="2471938"/>
            <a:chOff x="6867800" y="378644"/>
            <a:chExt cx="1854000" cy="1854000"/>
          </a:xfrm>
        </p:grpSpPr>
        <p:sp>
          <p:nvSpPr>
            <p:cNvPr id="333" name="Google Shape;333;g24be94f1aac_0_1549"/>
            <p:cNvSpPr/>
            <p:nvPr/>
          </p:nvSpPr>
          <p:spPr>
            <a:xfrm>
              <a:off x="6867800" y="378644"/>
              <a:ext cx="1854000" cy="1854000"/>
            </a:xfrm>
            <a:prstGeom prst="ellipse">
              <a:avLst/>
            </a:prstGeom>
            <a:solidFill>
              <a:srgbClr val="A4C2F4"/>
            </a:solidFill>
            <a:ln w="28575" cap="flat" cmpd="sng">
              <a:solidFill>
                <a:srgbClr val="83E3D9"/>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g24be94f1aac_0_1549"/>
            <p:cNvSpPr txBox="1"/>
            <p:nvPr/>
          </p:nvSpPr>
          <p:spPr>
            <a:xfrm>
              <a:off x="7089069" y="908354"/>
              <a:ext cx="1290600" cy="655200"/>
            </a:xfrm>
            <a:prstGeom prst="rect">
              <a:avLst/>
            </a:prstGeom>
            <a:solidFill>
              <a:srgbClr val="A4C2F4"/>
            </a:solidFill>
            <a:ln>
              <a:noFill/>
            </a:ln>
          </p:spPr>
          <p:txBody>
            <a:bodyPr spcFirstLastPara="1" wrap="square" lIns="121900" tIns="121900" rIns="121900" bIns="121900"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s-MX" sz="1400" b="0" i="0" u="none" strike="noStrike" cap="none">
                  <a:solidFill>
                    <a:schemeClr val="dk1"/>
                  </a:solidFill>
                  <a:latin typeface="Arial"/>
                  <a:ea typeface="Arial"/>
                  <a:cs typeface="Arial"/>
                  <a:sym typeface="Arial"/>
                </a:rPr>
                <a:t>En la máquina se recolectan los glóbulos blancos y el resto de la sangre regresa por el otro lado de su catéter. </a:t>
              </a:r>
              <a:r>
                <a:rPr lang="es-MX" sz="1300" b="0" i="0" u="none" strike="noStrike" cap="none">
                  <a:solidFill>
                    <a:srgbClr val="FFFFFF"/>
                  </a:solidFill>
                  <a:latin typeface="Roboto"/>
                  <a:ea typeface="Roboto"/>
                  <a:cs typeface="Roboto"/>
                  <a:sym typeface="Roboto"/>
                </a:rPr>
                <a:t> </a:t>
              </a:r>
              <a:endParaRPr sz="1300" b="0" i="0" u="none" strike="noStrike" cap="none">
                <a:solidFill>
                  <a:srgbClr val="FFFFFF"/>
                </a:solidFill>
                <a:latin typeface="Roboto"/>
                <a:ea typeface="Roboto"/>
                <a:cs typeface="Roboto"/>
                <a:sym typeface="Roboto"/>
              </a:endParaRPr>
            </a:p>
          </p:txBody>
        </p:sp>
      </p:grpSp>
      <p:grpSp>
        <p:nvGrpSpPr>
          <p:cNvPr id="335" name="Google Shape;335;g24be94f1aac_0_1549"/>
          <p:cNvGrpSpPr/>
          <p:nvPr/>
        </p:nvGrpSpPr>
        <p:grpSpPr>
          <a:xfrm>
            <a:off x="-82017" y="4320286"/>
            <a:ext cx="2471938" cy="2471938"/>
            <a:chOff x="1923579" y="908374"/>
            <a:chExt cx="1854000" cy="1854000"/>
          </a:xfrm>
        </p:grpSpPr>
        <p:sp>
          <p:nvSpPr>
            <p:cNvPr id="336" name="Google Shape;336;g24be94f1aac_0_1549"/>
            <p:cNvSpPr/>
            <p:nvPr/>
          </p:nvSpPr>
          <p:spPr>
            <a:xfrm>
              <a:off x="1923579" y="908374"/>
              <a:ext cx="1854000" cy="1854000"/>
            </a:xfrm>
            <a:prstGeom prst="ellipse">
              <a:avLst/>
            </a:prstGeom>
            <a:solidFill>
              <a:srgbClr val="A4C2F4"/>
            </a:solidFill>
            <a:ln w="28575" cap="flat" cmpd="sng">
              <a:solidFill>
                <a:srgbClr val="83E3D9"/>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g24be94f1aac_0_1549"/>
            <p:cNvSpPr txBox="1"/>
            <p:nvPr/>
          </p:nvSpPr>
          <p:spPr>
            <a:xfrm>
              <a:off x="2222903" y="1307964"/>
              <a:ext cx="1341000" cy="1113900"/>
            </a:xfrm>
            <a:prstGeom prst="rect">
              <a:avLst/>
            </a:prstGeom>
            <a:solidFill>
              <a:srgbClr val="A4C2F4"/>
            </a:solidFill>
            <a:ln>
              <a:noFill/>
            </a:ln>
          </p:spPr>
          <p:txBody>
            <a:bodyPr spcFirstLastPara="1" wrap="square" lIns="121900" tIns="121900" rIns="121900" bIns="121900" anchor="ctr" anchorCtr="0">
              <a:noAutofit/>
            </a:bodyPr>
            <a:lstStyle/>
            <a:p>
              <a:pPr marL="457200" marR="0" lvl="0" indent="0" algn="l" rtl="0">
                <a:lnSpc>
                  <a:spcPct val="100000"/>
                </a:lnSpc>
                <a:spcBef>
                  <a:spcPts val="0"/>
                </a:spcBef>
                <a:spcAft>
                  <a:spcPts val="0"/>
                </a:spcAft>
                <a:buClr>
                  <a:srgbClr val="000000"/>
                </a:buClr>
                <a:buSzPts val="1400"/>
                <a:buFont typeface="Arial"/>
                <a:buNone/>
              </a:pPr>
              <a:r>
                <a:rPr lang="es-MX" sz="1400" b="0" i="0" u="none" strike="noStrike" cap="none">
                  <a:solidFill>
                    <a:schemeClr val="dk1"/>
                  </a:solidFill>
                  <a:latin typeface="Arial"/>
                  <a:ea typeface="Arial"/>
                  <a:cs typeface="Arial"/>
                  <a:sym typeface="Arial"/>
                </a:rPr>
                <a:t>Las células madre se obtienen utilizando una máquina </a:t>
              </a:r>
              <a:endParaRPr sz="1300" b="0" i="0" u="none" strike="noStrike" cap="none">
                <a:solidFill>
                  <a:srgbClr val="FFFFFF"/>
                </a:solidFill>
                <a:latin typeface="Roboto"/>
                <a:ea typeface="Roboto"/>
                <a:cs typeface="Roboto"/>
                <a:sym typeface="Roboto"/>
              </a:endParaRPr>
            </a:p>
          </p:txBody>
        </p:sp>
      </p:grpSp>
      <p:grpSp>
        <p:nvGrpSpPr>
          <p:cNvPr id="338" name="Google Shape;338;g24be94f1aac_0_1549"/>
          <p:cNvGrpSpPr/>
          <p:nvPr/>
        </p:nvGrpSpPr>
        <p:grpSpPr>
          <a:xfrm>
            <a:off x="158485" y="883861"/>
            <a:ext cx="2471938" cy="2471938"/>
            <a:chOff x="118866" y="908374"/>
            <a:chExt cx="1854000" cy="1854000"/>
          </a:xfrm>
        </p:grpSpPr>
        <p:sp>
          <p:nvSpPr>
            <p:cNvPr id="339" name="Google Shape;339;g24be94f1aac_0_1549"/>
            <p:cNvSpPr/>
            <p:nvPr/>
          </p:nvSpPr>
          <p:spPr>
            <a:xfrm>
              <a:off x="118866" y="908374"/>
              <a:ext cx="1854000" cy="1854000"/>
            </a:xfrm>
            <a:prstGeom prst="ellipse">
              <a:avLst/>
            </a:prstGeom>
            <a:solidFill>
              <a:srgbClr val="A4C2F4"/>
            </a:solidFill>
            <a:ln w="28575" cap="flat" cmpd="sng">
              <a:solidFill>
                <a:srgbClr val="83E3D9"/>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g24be94f1aac_0_1549"/>
            <p:cNvSpPr txBox="1"/>
            <p:nvPr/>
          </p:nvSpPr>
          <p:spPr>
            <a:xfrm>
              <a:off x="266463" y="1489172"/>
              <a:ext cx="1558800" cy="692400"/>
            </a:xfrm>
            <a:prstGeom prst="rect">
              <a:avLst/>
            </a:prstGeom>
            <a:noFill/>
            <a:ln>
              <a:noFill/>
            </a:ln>
          </p:spPr>
          <p:txBody>
            <a:bodyPr spcFirstLastPara="1" wrap="square" lIns="121900" tIns="121900" rIns="121900" bIns="121900" anchor="ctr" anchorCtr="0">
              <a:noAutofit/>
            </a:bodyPr>
            <a:lstStyle/>
            <a:p>
              <a:pPr marL="0" marR="0" lvl="0" indent="0" algn="l" rtl="0">
                <a:lnSpc>
                  <a:spcPct val="115000"/>
                </a:lnSpc>
                <a:spcBef>
                  <a:spcPts val="0"/>
                </a:spcBef>
                <a:spcAft>
                  <a:spcPts val="0"/>
                </a:spcAft>
                <a:buClr>
                  <a:schemeClr val="dk1"/>
                </a:buClr>
                <a:buSzPts val="1100"/>
                <a:buFont typeface="Arial"/>
                <a:buNone/>
              </a:pPr>
              <a:r>
                <a:rPr lang="es-MX" sz="1400" b="0" i="0" u="none" strike="noStrike" cap="none">
                  <a:solidFill>
                    <a:schemeClr val="dk1"/>
                  </a:solidFill>
                  <a:latin typeface="Arial"/>
                  <a:ea typeface="Arial"/>
                  <a:cs typeface="Arial"/>
                  <a:sym typeface="Arial"/>
                </a:rPr>
                <a:t>La aféresis implica extraer sangre por un lado de su catéter.</a:t>
              </a:r>
              <a:endParaRPr sz="1400" b="0" i="0" u="none" strike="noStrike" cap="none">
                <a:solidFill>
                  <a:srgbClr val="000000"/>
                </a:solidFill>
                <a:latin typeface="Arial"/>
                <a:ea typeface="Arial"/>
                <a:cs typeface="Arial"/>
                <a:sym typeface="Arial"/>
              </a:endParaRPr>
            </a:p>
          </p:txBody>
        </p:sp>
      </p:grpSp>
      <p:pic>
        <p:nvPicPr>
          <p:cNvPr id="341" name="Google Shape;341;g24be94f1aac_0_1549"/>
          <p:cNvPicPr preferRelativeResize="0"/>
          <p:nvPr/>
        </p:nvPicPr>
        <p:blipFill rotWithShape="1">
          <a:blip r:embed="rId3">
            <a:alphaModFix/>
          </a:blip>
          <a:srcRect l="39401" t="29409" r="41004" b="26753"/>
          <a:stretch/>
        </p:blipFill>
        <p:spPr>
          <a:xfrm>
            <a:off x="2630425" y="2265594"/>
            <a:ext cx="6624365" cy="3795031"/>
          </a:xfrm>
          <a:prstGeom prst="rect">
            <a:avLst/>
          </a:prstGeom>
          <a:noFill/>
          <a:ln>
            <a:noFill/>
          </a:ln>
        </p:spPr>
      </p:pic>
      <p:sp>
        <p:nvSpPr>
          <p:cNvPr id="342" name="Google Shape;342;g24be94f1aac_0_1549"/>
          <p:cNvSpPr txBox="1"/>
          <p:nvPr/>
        </p:nvSpPr>
        <p:spPr>
          <a:xfrm>
            <a:off x="2434775" y="236150"/>
            <a:ext cx="5961000" cy="815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s-MX" sz="4100" b="1" i="0" u="none" strike="noStrike" cap="none">
                <a:solidFill>
                  <a:srgbClr val="000000"/>
                </a:solidFill>
                <a:latin typeface="Arial"/>
                <a:ea typeface="Arial"/>
                <a:cs typeface="Arial"/>
                <a:sym typeface="Arial"/>
              </a:rPr>
              <a:t>2. Aféresis</a:t>
            </a:r>
            <a:endParaRPr sz="4100" b="1" i="0" u="none" strike="noStrike" cap="none">
              <a:solidFill>
                <a:srgbClr val="000000"/>
              </a:solidFill>
              <a:latin typeface="Arial"/>
              <a:ea typeface="Arial"/>
              <a:cs typeface="Arial"/>
              <a:sym typeface="Arial"/>
            </a:endParaRPr>
          </a:p>
        </p:txBody>
      </p:sp>
      <p:sp>
        <p:nvSpPr>
          <p:cNvPr id="343" name="Google Shape;343;g24be94f1aac_0_1549"/>
          <p:cNvSpPr txBox="1"/>
          <p:nvPr/>
        </p:nvSpPr>
        <p:spPr>
          <a:xfrm>
            <a:off x="2814550" y="6210975"/>
            <a:ext cx="7506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g24be94f1aac_0_37"/>
          <p:cNvSpPr txBox="1"/>
          <p:nvPr/>
        </p:nvSpPr>
        <p:spPr>
          <a:xfrm>
            <a:off x="1148050" y="1286863"/>
            <a:ext cx="7810200" cy="12930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rgbClr val="000000"/>
              </a:buClr>
              <a:buSzPts val="1400"/>
              <a:buFont typeface="Arial"/>
              <a:buChar char="●"/>
            </a:pPr>
            <a:r>
              <a:rPr lang="es-MX" sz="1800" b="0" i="0" u="none" strike="noStrike" cap="none">
                <a:solidFill>
                  <a:schemeClr val="dk1"/>
                </a:solidFill>
                <a:latin typeface="Arial"/>
                <a:ea typeface="Arial"/>
                <a:cs typeface="Arial"/>
                <a:sym typeface="Arial"/>
              </a:rPr>
              <a:t>Valor de CD34+: (2- 2.5 x 10</a:t>
            </a:r>
            <a:r>
              <a:rPr lang="es-MX" sz="1450" b="1">
                <a:solidFill>
                  <a:srgbClr val="202124"/>
                </a:solidFill>
                <a:highlight>
                  <a:schemeClr val="lt1"/>
                </a:highlight>
              </a:rPr>
              <a:t>^</a:t>
            </a:r>
            <a:r>
              <a:rPr lang="es-MX" sz="1800" b="0" i="0" u="none" strike="noStrike" cap="none">
                <a:solidFill>
                  <a:schemeClr val="dk1"/>
                </a:solidFill>
                <a:latin typeface="Arial"/>
                <a:ea typeface="Arial"/>
                <a:cs typeface="Arial"/>
                <a:sym typeface="Arial"/>
              </a:rPr>
              <a:t>6 /Kg peso)</a:t>
            </a:r>
            <a:endParaRPr sz="18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000000"/>
              </a:buClr>
              <a:buSzPts val="1400"/>
              <a:buFont typeface="Arial"/>
              <a:buChar char="●"/>
            </a:pPr>
            <a:r>
              <a:rPr lang="es-MX" sz="1800" b="0" i="0" u="none" strike="noStrike" cap="none">
                <a:solidFill>
                  <a:schemeClr val="dk1"/>
                </a:solidFill>
                <a:latin typeface="Arial"/>
                <a:ea typeface="Arial"/>
                <a:cs typeface="Arial"/>
                <a:sym typeface="Arial"/>
              </a:rPr>
              <a:t> Se consideran óptimas las concentraciones de ≥ 5 x 10</a:t>
            </a:r>
            <a:r>
              <a:rPr lang="es-MX" sz="1450" b="1" i="0" u="none" strike="noStrike" cap="none">
                <a:solidFill>
                  <a:srgbClr val="202124"/>
                </a:solidFill>
                <a:highlight>
                  <a:srgbClr val="FFFFFF"/>
                </a:highlight>
                <a:latin typeface="Arial"/>
                <a:ea typeface="Arial"/>
                <a:cs typeface="Arial"/>
                <a:sym typeface="Arial"/>
              </a:rPr>
              <a:t>^</a:t>
            </a:r>
            <a:r>
              <a:rPr lang="es-MX" sz="1800" b="0" i="0" u="none" strike="noStrike" cap="none">
                <a:solidFill>
                  <a:srgbClr val="202124"/>
                </a:solidFill>
                <a:highlight>
                  <a:srgbClr val="FFFFFF"/>
                </a:highlight>
                <a:latin typeface="Arial"/>
                <a:ea typeface="Arial"/>
                <a:cs typeface="Arial"/>
                <a:sym typeface="Arial"/>
              </a:rPr>
              <a:t>6</a:t>
            </a:r>
            <a:r>
              <a:rPr lang="es-MX" sz="1800" b="0" i="0" u="none" strike="noStrike" cap="none">
                <a:solidFill>
                  <a:schemeClr val="dk1"/>
                </a:solidFill>
                <a:latin typeface="Arial"/>
                <a:ea typeface="Arial"/>
                <a:cs typeface="Arial"/>
                <a:sym typeface="Arial"/>
              </a:rPr>
              <a:t> de células CD34+/kg para un trasplante único </a:t>
            </a:r>
            <a:endParaRPr sz="18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000000"/>
              </a:buClr>
              <a:buSzPts val="1400"/>
              <a:buFont typeface="Arial"/>
              <a:buChar char="●"/>
            </a:pPr>
            <a:r>
              <a:rPr lang="es-MX" sz="1800" b="0" i="0" u="none" strike="noStrike" cap="none">
                <a:solidFill>
                  <a:schemeClr val="dk1"/>
                </a:solidFill>
                <a:latin typeface="Arial"/>
                <a:ea typeface="Arial"/>
                <a:cs typeface="Arial"/>
                <a:sym typeface="Arial"/>
              </a:rPr>
              <a:t> ≥ 6 x 10</a:t>
            </a:r>
            <a:r>
              <a:rPr lang="es-MX" sz="1450" b="1" i="0" u="none" strike="noStrike" cap="none">
                <a:solidFill>
                  <a:srgbClr val="202124"/>
                </a:solidFill>
                <a:highlight>
                  <a:srgbClr val="FFFFFF"/>
                </a:highlight>
                <a:latin typeface="Arial"/>
                <a:ea typeface="Arial"/>
                <a:cs typeface="Arial"/>
                <a:sym typeface="Arial"/>
              </a:rPr>
              <a:t>^</a:t>
            </a:r>
            <a:r>
              <a:rPr lang="es-MX" sz="1800" b="0" i="0" u="none" strike="noStrike" cap="none">
                <a:solidFill>
                  <a:schemeClr val="dk1"/>
                </a:solidFill>
                <a:latin typeface="Arial"/>
                <a:ea typeface="Arial"/>
                <a:cs typeface="Arial"/>
                <a:sym typeface="Arial"/>
              </a:rPr>
              <a:t>6 de células CD34+/kg para un trasplante en tándem</a:t>
            </a:r>
            <a:endParaRPr sz="1800" b="0" i="0" u="none" strike="noStrike" cap="none">
              <a:solidFill>
                <a:srgbClr val="000000"/>
              </a:solidFill>
              <a:latin typeface="Arial"/>
              <a:ea typeface="Arial"/>
              <a:cs typeface="Arial"/>
              <a:sym typeface="Arial"/>
            </a:endParaRPr>
          </a:p>
        </p:txBody>
      </p:sp>
      <p:sp>
        <p:nvSpPr>
          <p:cNvPr id="349" name="Google Shape;349;g24be94f1aac_0_37"/>
          <p:cNvSpPr txBox="1"/>
          <p:nvPr/>
        </p:nvSpPr>
        <p:spPr>
          <a:xfrm>
            <a:off x="2569325" y="543675"/>
            <a:ext cx="63888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s-MX" sz="3400" b="1" i="0" u="none" strike="noStrike" cap="none">
                <a:solidFill>
                  <a:srgbClr val="000000"/>
                </a:solidFill>
                <a:latin typeface="Arial"/>
                <a:ea typeface="Arial"/>
                <a:cs typeface="Arial"/>
                <a:sym typeface="Arial"/>
              </a:rPr>
              <a:t>Valores óptimos</a:t>
            </a:r>
            <a:endParaRPr sz="3400" b="1" i="0" u="none" strike="noStrike" cap="none">
              <a:solidFill>
                <a:srgbClr val="000000"/>
              </a:solidFill>
              <a:latin typeface="Arial"/>
              <a:ea typeface="Arial"/>
              <a:cs typeface="Arial"/>
              <a:sym typeface="Arial"/>
            </a:endParaRPr>
          </a:p>
        </p:txBody>
      </p:sp>
      <p:sp>
        <p:nvSpPr>
          <p:cNvPr id="350" name="Google Shape;350;g24be94f1aac_0_37"/>
          <p:cNvSpPr txBox="1"/>
          <p:nvPr/>
        </p:nvSpPr>
        <p:spPr>
          <a:xfrm>
            <a:off x="508775" y="6298650"/>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graphicFrame>
        <p:nvGraphicFramePr>
          <p:cNvPr id="355" name="Google Shape;355;p11"/>
          <p:cNvGraphicFramePr/>
          <p:nvPr/>
        </p:nvGraphicFramePr>
        <p:xfrm>
          <a:off x="493825" y="896750"/>
          <a:ext cx="5961650" cy="4906500"/>
        </p:xfrm>
        <a:graphic>
          <a:graphicData uri="http://schemas.openxmlformats.org/drawingml/2006/table">
            <a:tbl>
              <a:tblPr>
                <a:noFill/>
                <a:tableStyleId>{951507A1-CD86-49CD-A114-8CE10E6EAE9D}</a:tableStyleId>
              </a:tblPr>
              <a:tblGrid>
                <a:gridCol w="5961650"/>
              </a:tblGrid>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b="1" u="none" strike="noStrike" cap="none"/>
                        <a:t>Complicaciones comunes de aféresis</a:t>
                      </a:r>
                      <a:endParaRPr sz="2500" b="1"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u="none" strike="noStrike" cap="none"/>
                        <a:t>Toxicidad de citrato</a:t>
                      </a:r>
                      <a:endParaRPr sz="2500"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u="none" strike="noStrike" cap="none"/>
                        <a:t>Trombocitopenia</a:t>
                      </a:r>
                      <a:endParaRPr sz="2500"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u="none" strike="noStrike" cap="none"/>
                        <a:t>Hipovolemia</a:t>
                      </a:r>
                      <a:endParaRPr sz="2500"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u="none" strike="noStrike" cap="none"/>
                        <a:t>Mal funcionamiento del catéter</a:t>
                      </a:r>
                      <a:endParaRPr sz="2500"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r h="817750">
                <a:tc>
                  <a:txBody>
                    <a:bodyPr/>
                    <a:lstStyle/>
                    <a:p>
                      <a:pPr marL="0" marR="0" lvl="0" indent="0" algn="l" rtl="0">
                        <a:lnSpc>
                          <a:spcPct val="100000"/>
                        </a:lnSpc>
                        <a:spcBef>
                          <a:spcPts val="0"/>
                        </a:spcBef>
                        <a:spcAft>
                          <a:spcPts val="0"/>
                        </a:spcAft>
                        <a:buClr>
                          <a:srgbClr val="000000"/>
                        </a:buClr>
                        <a:buSzPts val="2500"/>
                        <a:buFont typeface="Arial"/>
                        <a:buNone/>
                      </a:pPr>
                      <a:r>
                        <a:rPr lang="es-MX" sz="2500" u="none" strike="noStrike" cap="none"/>
                        <a:t>Infecciones </a:t>
                      </a:r>
                      <a:endParaRPr sz="2500" u="none" strike="noStrike" cap="none"/>
                    </a:p>
                  </a:txBody>
                  <a:tcPr marL="63500" marR="63500" marT="63500" marB="63500">
                    <a:lnL w="12700" cap="flat" cmpd="sng">
                      <a:solidFill>
                        <a:srgbClr val="9900FF"/>
                      </a:solidFill>
                      <a:prstDash val="solid"/>
                      <a:round/>
                      <a:headEnd type="none" w="sm" len="sm"/>
                      <a:tailEnd type="none" w="sm" len="sm"/>
                    </a:lnL>
                    <a:lnR w="12700" cap="flat" cmpd="sng">
                      <a:solidFill>
                        <a:srgbClr val="9900FF"/>
                      </a:solidFill>
                      <a:prstDash val="solid"/>
                      <a:round/>
                      <a:headEnd type="none" w="sm" len="sm"/>
                      <a:tailEnd type="none" w="sm" len="sm"/>
                    </a:lnR>
                    <a:lnT w="12700" cap="flat" cmpd="sng">
                      <a:solidFill>
                        <a:srgbClr val="9900FF"/>
                      </a:solidFill>
                      <a:prstDash val="solid"/>
                      <a:round/>
                      <a:headEnd type="none" w="sm" len="sm"/>
                      <a:tailEnd type="none" w="sm" len="sm"/>
                    </a:lnT>
                    <a:lnB w="12700" cap="flat" cmpd="sng">
                      <a:solidFill>
                        <a:srgbClr val="9900FF"/>
                      </a:solidFill>
                      <a:prstDash val="solid"/>
                      <a:round/>
                      <a:headEnd type="none" w="sm" len="sm"/>
                      <a:tailEnd type="none" w="sm" len="sm"/>
                    </a:lnB>
                  </a:tcPr>
                </a:tc>
              </a:tr>
            </a:tbl>
          </a:graphicData>
        </a:graphic>
      </p:graphicFrame>
      <p:pic>
        <p:nvPicPr>
          <p:cNvPr id="356" name="Google Shape;356;p11"/>
          <p:cNvPicPr preferRelativeResize="0"/>
          <p:nvPr/>
        </p:nvPicPr>
        <p:blipFill rotWithShape="1">
          <a:blip r:embed="rId3">
            <a:alphaModFix/>
          </a:blip>
          <a:srcRect/>
          <a:stretch/>
        </p:blipFill>
        <p:spPr>
          <a:xfrm>
            <a:off x="8224575" y="124825"/>
            <a:ext cx="3024200" cy="2212324"/>
          </a:xfrm>
          <a:prstGeom prst="rect">
            <a:avLst/>
          </a:prstGeom>
          <a:noFill/>
          <a:ln>
            <a:noFill/>
          </a:ln>
        </p:spPr>
      </p:pic>
      <p:pic>
        <p:nvPicPr>
          <p:cNvPr id="357" name="Google Shape;357;p11"/>
          <p:cNvPicPr preferRelativeResize="0"/>
          <p:nvPr/>
        </p:nvPicPr>
        <p:blipFill rotWithShape="1">
          <a:blip r:embed="rId4">
            <a:alphaModFix/>
          </a:blip>
          <a:srcRect l="6551" t="12906" r="5973" b="23326"/>
          <a:stretch/>
        </p:blipFill>
        <p:spPr>
          <a:xfrm>
            <a:off x="8348775" y="4516350"/>
            <a:ext cx="3024199" cy="2097425"/>
          </a:xfrm>
          <a:prstGeom prst="rect">
            <a:avLst/>
          </a:prstGeom>
          <a:noFill/>
          <a:ln>
            <a:noFill/>
          </a:ln>
        </p:spPr>
      </p:pic>
      <p:pic>
        <p:nvPicPr>
          <p:cNvPr id="358" name="Google Shape;358;p11"/>
          <p:cNvPicPr preferRelativeResize="0"/>
          <p:nvPr/>
        </p:nvPicPr>
        <p:blipFill rotWithShape="1">
          <a:blip r:embed="rId5">
            <a:alphaModFix/>
          </a:blip>
          <a:srcRect/>
          <a:stretch/>
        </p:blipFill>
        <p:spPr>
          <a:xfrm>
            <a:off x="6674125" y="2499725"/>
            <a:ext cx="1854026" cy="1854025"/>
          </a:xfrm>
          <a:prstGeom prst="rect">
            <a:avLst/>
          </a:prstGeom>
          <a:noFill/>
          <a:ln>
            <a:noFill/>
          </a:ln>
        </p:spPr>
      </p:pic>
      <p:pic>
        <p:nvPicPr>
          <p:cNvPr id="359" name="Google Shape;359;p11"/>
          <p:cNvPicPr preferRelativeResize="0"/>
          <p:nvPr/>
        </p:nvPicPr>
        <p:blipFill rotWithShape="1">
          <a:blip r:embed="rId6">
            <a:alphaModFix/>
          </a:blip>
          <a:srcRect/>
          <a:stretch/>
        </p:blipFill>
        <p:spPr>
          <a:xfrm>
            <a:off x="8680550" y="2489550"/>
            <a:ext cx="2568225" cy="1874400"/>
          </a:xfrm>
          <a:prstGeom prst="rect">
            <a:avLst/>
          </a:prstGeom>
          <a:noFill/>
          <a:ln>
            <a:noFill/>
          </a:ln>
        </p:spPr>
      </p:pic>
      <p:sp>
        <p:nvSpPr>
          <p:cNvPr id="360" name="Google Shape;360;p11"/>
          <p:cNvSpPr txBox="1"/>
          <p:nvPr/>
        </p:nvSpPr>
        <p:spPr>
          <a:xfrm>
            <a:off x="0" y="6119100"/>
            <a:ext cx="8289000" cy="908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g24be94f1aac_0_115"/>
          <p:cNvSpPr txBox="1"/>
          <p:nvPr/>
        </p:nvSpPr>
        <p:spPr>
          <a:xfrm>
            <a:off x="2041825" y="164800"/>
            <a:ext cx="79440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MX" sz="3600" b="1" i="0" u="none" strike="noStrike" cap="none">
                <a:solidFill>
                  <a:srgbClr val="000000"/>
                </a:solidFill>
                <a:latin typeface="Arial"/>
                <a:ea typeface="Arial"/>
                <a:cs typeface="Arial"/>
                <a:sym typeface="Arial"/>
              </a:rPr>
              <a:t>3. Criopreservación y almacenamiento de médula Ósea</a:t>
            </a:r>
            <a:endParaRPr sz="3600" b="1" i="0" u="none" strike="noStrike" cap="none">
              <a:solidFill>
                <a:srgbClr val="000000"/>
              </a:solidFill>
              <a:latin typeface="Arial"/>
              <a:ea typeface="Arial"/>
              <a:cs typeface="Arial"/>
              <a:sym typeface="Arial"/>
            </a:endParaRPr>
          </a:p>
        </p:txBody>
      </p:sp>
      <p:sp>
        <p:nvSpPr>
          <p:cNvPr id="366" name="Google Shape;366;g24be94f1aac_0_115"/>
          <p:cNvSpPr txBox="1"/>
          <p:nvPr/>
        </p:nvSpPr>
        <p:spPr>
          <a:xfrm>
            <a:off x="1269175" y="5859050"/>
            <a:ext cx="8844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
        <p:nvSpPr>
          <p:cNvPr id="367" name="Google Shape;367;g24be94f1aac_0_115"/>
          <p:cNvSpPr/>
          <p:nvPr/>
        </p:nvSpPr>
        <p:spPr>
          <a:xfrm rot="-711049">
            <a:off x="8620960" y="3502996"/>
            <a:ext cx="1801191" cy="76960"/>
          </a:xfrm>
          <a:prstGeom prst="roundRect">
            <a:avLst>
              <a:gd name="adj" fmla="val 50000"/>
            </a:avLst>
          </a:prstGeom>
          <a:solidFill>
            <a:srgbClr val="D9D9D9"/>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g24be94f1aac_0_115"/>
          <p:cNvSpPr/>
          <p:nvPr/>
        </p:nvSpPr>
        <p:spPr>
          <a:xfrm rot="711049" flipH="1">
            <a:off x="6908076" y="3502996"/>
            <a:ext cx="1801191" cy="76960"/>
          </a:xfrm>
          <a:prstGeom prst="roundRect">
            <a:avLst>
              <a:gd name="adj" fmla="val 50000"/>
            </a:avLst>
          </a:prstGeom>
          <a:solidFill>
            <a:srgbClr val="D9D9D9"/>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g24be94f1aac_0_115"/>
          <p:cNvSpPr/>
          <p:nvPr/>
        </p:nvSpPr>
        <p:spPr>
          <a:xfrm rot="-711049">
            <a:off x="5199877" y="3502996"/>
            <a:ext cx="1801191" cy="76960"/>
          </a:xfrm>
          <a:prstGeom prst="roundRect">
            <a:avLst>
              <a:gd name="adj" fmla="val 50000"/>
            </a:avLst>
          </a:prstGeom>
          <a:solidFill>
            <a:srgbClr val="D9D9D9"/>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g24be94f1aac_0_115"/>
          <p:cNvSpPr/>
          <p:nvPr/>
        </p:nvSpPr>
        <p:spPr>
          <a:xfrm rot="711049" flipH="1">
            <a:off x="3477738" y="3502996"/>
            <a:ext cx="1801191" cy="76960"/>
          </a:xfrm>
          <a:prstGeom prst="roundRect">
            <a:avLst>
              <a:gd name="adj" fmla="val 50000"/>
            </a:avLst>
          </a:prstGeom>
          <a:solidFill>
            <a:srgbClr val="701C7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Google Shape;371;g24be94f1aac_0_115"/>
          <p:cNvSpPr/>
          <p:nvPr/>
        </p:nvSpPr>
        <p:spPr>
          <a:xfrm rot="-711049">
            <a:off x="1778805" y="3502996"/>
            <a:ext cx="1801191" cy="76960"/>
          </a:xfrm>
          <a:prstGeom prst="roundRect">
            <a:avLst>
              <a:gd name="adj" fmla="val 50000"/>
            </a:avLst>
          </a:prstGeom>
          <a:solidFill>
            <a:srgbClr val="701C7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g24be94f1aac_0_115"/>
          <p:cNvSpPr txBox="1"/>
          <p:nvPr/>
        </p:nvSpPr>
        <p:spPr>
          <a:xfrm>
            <a:off x="7426275" y="4016263"/>
            <a:ext cx="2753700" cy="14775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temperaturas de -80°C a -135°C (esta última en recipientes que contienen nitrógeno líquido). </a:t>
            </a: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chemeClr val="dk1"/>
              </a:buClr>
              <a:buSzPts val="1400"/>
              <a:buChar char="●"/>
            </a:pPr>
            <a:r>
              <a:rPr lang="es-MX">
                <a:solidFill>
                  <a:schemeClr val="dk1"/>
                </a:solidFill>
              </a:rPr>
              <a:t>Si es al fresco: congelador 4º</a:t>
            </a:r>
            <a:endParaRPr>
              <a:solidFill>
                <a:schemeClr val="dk1"/>
              </a:solidFill>
            </a:endParaRPr>
          </a:p>
        </p:txBody>
      </p:sp>
      <p:sp>
        <p:nvSpPr>
          <p:cNvPr id="373" name="Google Shape;373;g24be94f1aac_0_115"/>
          <p:cNvSpPr txBox="1"/>
          <p:nvPr/>
        </p:nvSpPr>
        <p:spPr>
          <a:xfrm>
            <a:off x="3568750" y="4016275"/>
            <a:ext cx="2662800" cy="10467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Produciendo concentraciones celulares de 1-4 x 108/ml. </a:t>
            </a:r>
            <a:endParaRPr sz="1400" b="0" i="0" u="none" strike="noStrike" cap="none">
              <a:solidFill>
                <a:srgbClr val="000000"/>
              </a:solidFill>
              <a:latin typeface="Arial"/>
              <a:ea typeface="Arial"/>
              <a:cs typeface="Arial"/>
              <a:sym typeface="Arial"/>
            </a:endParaRPr>
          </a:p>
        </p:txBody>
      </p:sp>
      <p:sp>
        <p:nvSpPr>
          <p:cNvPr id="374" name="Google Shape;374;g24be94f1aac_0_115"/>
          <p:cNvSpPr txBox="1"/>
          <p:nvPr/>
        </p:nvSpPr>
        <p:spPr>
          <a:xfrm>
            <a:off x="1639375" y="2177900"/>
            <a:ext cx="5087700" cy="12621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La sustancia criopreservante más utilizada es el dimetilsulfóxido (DMSO) al 5%, adicionalmente se le agrega HES al 6%, albúmina humana al 4% o plasma autólogo</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g24be94f1aac_0_124"/>
          <p:cNvSpPr txBox="1"/>
          <p:nvPr/>
        </p:nvSpPr>
        <p:spPr>
          <a:xfrm>
            <a:off x="1609600" y="762425"/>
            <a:ext cx="78546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s-MX" sz="3600" b="1" i="0" u="none" strike="noStrike" cap="none">
                <a:solidFill>
                  <a:schemeClr val="dk1"/>
                </a:solidFill>
                <a:latin typeface="Arial"/>
                <a:ea typeface="Arial"/>
                <a:cs typeface="Arial"/>
                <a:sym typeface="Arial"/>
              </a:rPr>
              <a:t>4. Acondicionamiento</a:t>
            </a:r>
            <a:endParaRPr sz="36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g24be94f1aac_0_124"/>
          <p:cNvSpPr txBox="1"/>
          <p:nvPr/>
        </p:nvSpPr>
        <p:spPr>
          <a:xfrm>
            <a:off x="1269175" y="5859050"/>
            <a:ext cx="8844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 </a:t>
            </a:r>
            <a:r>
              <a:rPr lang="es-MX" sz="1100" b="0" i="1" u="none" strike="noStrike" cap="none">
                <a:solidFill>
                  <a:srgbClr val="000000"/>
                </a:solidFill>
                <a:latin typeface="Arial"/>
                <a:ea typeface="Arial"/>
                <a:cs typeface="Arial"/>
                <a:sym typeface="Arial"/>
              </a:rPr>
              <a:t>Trasplante de células hematopoyéticas.</a:t>
            </a:r>
            <a:r>
              <a:rPr lang="es-MX" sz="1100" b="0" i="0" u="none" strike="noStrike" cap="none">
                <a:solidFill>
                  <a:srgbClr val="000000"/>
                </a:solidFill>
                <a:latin typeface="Arial"/>
                <a:ea typeface="Arial"/>
                <a:cs typeface="Arial"/>
                <a:sym typeface="Arial"/>
              </a:rPr>
              <a:t> Revista "Medicina" Vol.9. 2003. https://rmedicina.ucsg.edu.ec/archivo/9.2/RM.9.2.12.pdf</a:t>
            </a:r>
            <a:endParaRPr sz="1100" b="0" i="0" u="none" strike="noStrike" cap="none">
              <a:solidFill>
                <a:srgbClr val="000000"/>
              </a:solidFill>
              <a:latin typeface="Arial"/>
              <a:ea typeface="Arial"/>
              <a:cs typeface="Arial"/>
              <a:sym typeface="Arial"/>
            </a:endParaRPr>
          </a:p>
        </p:txBody>
      </p:sp>
      <p:sp>
        <p:nvSpPr>
          <p:cNvPr id="381" name="Google Shape;381;g24be94f1aac_0_124"/>
          <p:cNvSpPr txBox="1"/>
          <p:nvPr/>
        </p:nvSpPr>
        <p:spPr>
          <a:xfrm>
            <a:off x="1797500" y="2565250"/>
            <a:ext cx="7964400" cy="725700"/>
          </a:xfrm>
          <a:prstGeom prst="rect">
            <a:avLst/>
          </a:prstGeom>
          <a:solidFill>
            <a:srgbClr val="C27BA0"/>
          </a:solidFill>
          <a:ln>
            <a:noFill/>
          </a:ln>
        </p:spPr>
        <p:txBody>
          <a:bodyPr spcFirstLastPara="1" wrap="square" lIns="121900" tIns="60925" rIns="121900" bIns="60925" anchor="ctr" anchorCtr="0">
            <a:noAutofit/>
          </a:bodyPr>
          <a:lstStyle/>
          <a:p>
            <a:pPr marL="457200" marR="0" lvl="0" indent="0" algn="l" rtl="0">
              <a:lnSpc>
                <a:spcPct val="100000"/>
              </a:lnSpc>
              <a:spcBef>
                <a:spcPts val="0"/>
              </a:spcBef>
              <a:spcAft>
                <a:spcPts val="0"/>
              </a:spcAft>
              <a:buClr>
                <a:schemeClr val="dk1"/>
              </a:buClr>
              <a:buSzPts val="1100"/>
              <a:buFont typeface="Arial"/>
              <a:buNone/>
            </a:pPr>
            <a:r>
              <a:rPr lang="es-MX" sz="1600" b="0" i="0" u="none" strike="noStrike" cap="none">
                <a:solidFill>
                  <a:schemeClr val="dk1"/>
                </a:solidFill>
                <a:latin typeface="Arial"/>
                <a:ea typeface="Arial"/>
                <a:cs typeface="Arial"/>
                <a:sym typeface="Arial"/>
              </a:rPr>
              <a:t> Proveer un suficiente grado de inmunosupresión para evitar la destrucción del injerto por células residuales inmunológicamente activas</a:t>
            </a:r>
            <a:endParaRPr sz="1800" b="0" i="0" u="none" strike="noStrike" cap="none">
              <a:solidFill>
                <a:srgbClr val="FFFFFF"/>
              </a:solidFill>
              <a:latin typeface="Roboto"/>
              <a:ea typeface="Roboto"/>
              <a:cs typeface="Roboto"/>
              <a:sym typeface="Roboto"/>
            </a:endParaRPr>
          </a:p>
        </p:txBody>
      </p:sp>
      <p:grpSp>
        <p:nvGrpSpPr>
          <p:cNvPr id="382" name="Google Shape;382;g24be94f1aac_0_124"/>
          <p:cNvGrpSpPr/>
          <p:nvPr/>
        </p:nvGrpSpPr>
        <p:grpSpPr>
          <a:xfrm>
            <a:off x="1841918" y="3495778"/>
            <a:ext cx="7964350" cy="975576"/>
            <a:chOff x="2890070" y="3090463"/>
            <a:chExt cx="4497600" cy="731700"/>
          </a:xfrm>
        </p:grpSpPr>
        <p:sp>
          <p:nvSpPr>
            <p:cNvPr id="383" name="Google Shape;383;g24be94f1aac_0_124"/>
            <p:cNvSpPr/>
            <p:nvPr/>
          </p:nvSpPr>
          <p:spPr>
            <a:xfrm>
              <a:off x="2890070" y="3090463"/>
              <a:ext cx="4497600" cy="731700"/>
            </a:xfrm>
            <a:prstGeom prst="rect">
              <a:avLst/>
            </a:prstGeom>
            <a:solidFill>
              <a:srgbClr val="C27BA0"/>
            </a:solidFill>
            <a:ln>
              <a:noFill/>
            </a:ln>
          </p:spPr>
          <p:txBody>
            <a:bodyPr spcFirstLastPara="1" wrap="square" lIns="121900" tIns="60925" rIns="121900" bIns="60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Google Shape;384;g24be94f1aac_0_124"/>
            <p:cNvSpPr txBox="1"/>
            <p:nvPr/>
          </p:nvSpPr>
          <p:spPr>
            <a:xfrm>
              <a:off x="2914388" y="3295180"/>
              <a:ext cx="3849900" cy="330600"/>
            </a:xfrm>
            <a:prstGeom prst="rect">
              <a:avLst/>
            </a:prstGeom>
            <a:solidFill>
              <a:srgbClr val="C27BA0"/>
            </a:solidFill>
            <a:ln>
              <a:noFill/>
            </a:ln>
          </p:spPr>
          <p:txBody>
            <a:bodyPr spcFirstLastPara="1" wrap="square" lIns="121900" tIns="60925" rIns="121900" bIns="60925" anchor="ctr" anchorCtr="0">
              <a:noAutofit/>
            </a:bodyPr>
            <a:lstStyle/>
            <a:p>
              <a:pPr marL="457200" marR="0" lvl="0" indent="0" algn="l" rtl="0">
                <a:lnSpc>
                  <a:spcPct val="100000"/>
                </a:lnSpc>
                <a:spcBef>
                  <a:spcPts val="0"/>
                </a:spcBef>
                <a:spcAft>
                  <a:spcPts val="0"/>
                </a:spcAft>
                <a:buClr>
                  <a:schemeClr val="dk1"/>
                </a:buClr>
                <a:buSzPts val="1100"/>
                <a:buFont typeface="Arial"/>
                <a:buNone/>
              </a:pPr>
              <a:r>
                <a:rPr lang="es-MX" sz="1600" b="0" i="0" u="none" strike="noStrike" cap="none">
                  <a:solidFill>
                    <a:schemeClr val="dk1"/>
                  </a:solidFill>
                  <a:latin typeface="Arial"/>
                  <a:ea typeface="Arial"/>
                  <a:cs typeface="Arial"/>
                  <a:sym typeface="Arial"/>
                </a:rPr>
                <a:t>Erradicar las células tumorales residuales </a:t>
              </a:r>
              <a:endParaRPr sz="1800" b="0" i="0" u="none" strike="noStrike" cap="none">
                <a:solidFill>
                  <a:srgbClr val="FFFFFF"/>
                </a:solidFill>
                <a:latin typeface="Roboto"/>
                <a:ea typeface="Roboto"/>
                <a:cs typeface="Roboto"/>
                <a:sym typeface="Roboto"/>
              </a:endParaRPr>
            </a:p>
          </p:txBody>
        </p:sp>
      </p:grpSp>
      <p:sp>
        <p:nvSpPr>
          <p:cNvPr id="385" name="Google Shape;385;g24be94f1aac_0_124"/>
          <p:cNvSpPr txBox="1"/>
          <p:nvPr/>
        </p:nvSpPr>
        <p:spPr>
          <a:xfrm>
            <a:off x="1797500" y="1637175"/>
            <a:ext cx="7964400" cy="725700"/>
          </a:xfrm>
          <a:prstGeom prst="rect">
            <a:avLst/>
          </a:prstGeom>
          <a:solidFill>
            <a:srgbClr val="C27BA0"/>
          </a:solidFill>
          <a:ln>
            <a:noFill/>
          </a:ln>
        </p:spPr>
        <p:txBody>
          <a:bodyPr spcFirstLastPara="1" wrap="square" lIns="121900" tIns="60925" rIns="121900" bIns="60925" anchor="ctr" anchorCtr="0">
            <a:noAutofit/>
          </a:bodyPr>
          <a:lstStyle/>
          <a:p>
            <a:pPr marL="457200" marR="0" lvl="0" indent="0" algn="l" rtl="0">
              <a:lnSpc>
                <a:spcPct val="100000"/>
              </a:lnSpc>
              <a:spcBef>
                <a:spcPts val="0"/>
              </a:spcBef>
              <a:spcAft>
                <a:spcPts val="0"/>
              </a:spcAft>
              <a:buClr>
                <a:srgbClr val="000000"/>
              </a:buClr>
              <a:buSzPts val="1600"/>
              <a:buFont typeface="Arial"/>
              <a:buNone/>
            </a:pPr>
            <a:r>
              <a:rPr lang="es-MX" sz="1600" b="0" i="0" u="none" strike="noStrike" cap="none">
                <a:solidFill>
                  <a:schemeClr val="dk1"/>
                </a:solidFill>
                <a:latin typeface="Arial"/>
                <a:ea typeface="Arial"/>
                <a:cs typeface="Arial"/>
                <a:sym typeface="Arial"/>
              </a:rPr>
              <a:t>Este se realiza en los días posteriores a la recolección de médula ósea y antes de la reinfusión de inóculo almacenado. </a:t>
            </a:r>
            <a:endParaRPr sz="2000" b="0" i="0" u="none" strike="noStrike" cap="none">
              <a:solidFill>
                <a:srgbClr val="FFFFFF"/>
              </a:solidFill>
              <a:latin typeface="Roboto"/>
              <a:ea typeface="Roboto"/>
              <a:cs typeface="Roboto"/>
              <a:sym typeface="Roboto"/>
            </a:endParaRPr>
          </a:p>
        </p:txBody>
      </p:sp>
      <p:sp>
        <p:nvSpPr>
          <p:cNvPr id="386" name="Google Shape;386;g24be94f1aac_0_124"/>
          <p:cNvSpPr/>
          <p:nvPr/>
        </p:nvSpPr>
        <p:spPr>
          <a:xfrm>
            <a:off x="1797475" y="4676175"/>
            <a:ext cx="7964400" cy="954300"/>
          </a:xfrm>
          <a:prstGeom prst="rect">
            <a:avLst/>
          </a:prstGeom>
          <a:solidFill>
            <a:srgbClr val="C27BA0"/>
          </a:solidFill>
          <a:ln>
            <a:noFill/>
          </a:ln>
        </p:spPr>
        <p:txBody>
          <a:bodyPr spcFirstLastPara="1" wrap="square" lIns="121900" tIns="60925" rIns="121900" bIns="609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s-MX" sz="1600" b="0" i="0" u="none" strike="noStrike" cap="none">
                <a:solidFill>
                  <a:schemeClr val="dk1"/>
                </a:solidFill>
                <a:latin typeface="Arial"/>
                <a:ea typeface="Arial"/>
                <a:cs typeface="Arial"/>
                <a:sym typeface="Arial"/>
              </a:rPr>
              <a:t>Las células son  infundidas luego de las terapias de altas dosis, a fin de restablecer la hematopoyesis lo más rápido posible. </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graphicFrame>
        <p:nvGraphicFramePr>
          <p:cNvPr id="391" name="Google Shape;391;g1e3806c479c_0_0"/>
          <p:cNvGraphicFramePr/>
          <p:nvPr/>
        </p:nvGraphicFramePr>
        <p:xfrm>
          <a:off x="3039675" y="3214925"/>
          <a:ext cx="3407400" cy="1215470"/>
        </p:xfrm>
        <a:graphic>
          <a:graphicData uri="http://schemas.openxmlformats.org/drawingml/2006/table">
            <a:tbl>
              <a:tblPr>
                <a:noFill/>
                <a:tableStyleId>{2559F3DE-B8DA-483E-8EC3-3BD91E374CEF}</a:tableStyleId>
              </a:tblPr>
              <a:tblGrid>
                <a:gridCol w="1703700"/>
                <a:gridCol w="1703700"/>
              </a:tblGrid>
              <a:tr h="605900">
                <a:tc>
                  <a:txBody>
                    <a:bodyPr/>
                    <a:lstStyle/>
                    <a:p>
                      <a:pPr marL="0" marR="0" lvl="0" indent="0" algn="l" rtl="0">
                        <a:lnSpc>
                          <a:spcPct val="100000"/>
                        </a:lnSpc>
                        <a:spcBef>
                          <a:spcPts val="0"/>
                        </a:spcBef>
                        <a:spcAft>
                          <a:spcPts val="0"/>
                        </a:spcAft>
                        <a:buClr>
                          <a:srgbClr val="000000"/>
                        </a:buClr>
                        <a:buSzPts val="1400"/>
                        <a:buFont typeface="Arial"/>
                        <a:buNone/>
                      </a:pPr>
                      <a:r>
                        <a:rPr lang="es-MX" sz="1400" b="1" u="none" strike="noStrike" cap="none"/>
                        <a:t>Enfermedad</a:t>
                      </a:r>
                      <a:endParaRPr sz="14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s-MX" sz="1400" b="1" u="none" strike="noStrike" cap="none"/>
                        <a:t>Mieloma Múltiple</a:t>
                      </a:r>
                      <a:endParaRPr sz="1400" b="1" u="none" strike="noStrike" cap="none"/>
                    </a:p>
                  </a:txBody>
                  <a:tcPr marL="91425" marR="91425" marT="91425" marB="91425"/>
                </a:tc>
              </a:tr>
              <a:tr h="605900">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Quimioterapia (Día -1)</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Melfalán</a:t>
                      </a:r>
                      <a:endParaRPr sz="1400" u="none" strike="noStrike" cap="none"/>
                    </a:p>
                  </a:txBody>
                  <a:tcPr marL="91425" marR="91425" marT="91425" marB="91425"/>
                </a:tc>
              </a:tr>
            </a:tbl>
          </a:graphicData>
        </a:graphic>
      </p:graphicFrame>
      <p:graphicFrame>
        <p:nvGraphicFramePr>
          <p:cNvPr id="392" name="Google Shape;392;g1e3806c479c_0_0"/>
          <p:cNvGraphicFramePr/>
          <p:nvPr/>
        </p:nvGraphicFramePr>
        <p:xfrm>
          <a:off x="711425" y="5304525"/>
          <a:ext cx="3064700" cy="1005780"/>
        </p:xfrm>
        <a:graphic>
          <a:graphicData uri="http://schemas.openxmlformats.org/drawingml/2006/table">
            <a:tbl>
              <a:tblPr>
                <a:noFill/>
                <a:tableStyleId>{2559F3DE-B8DA-483E-8EC3-3BD91E374CEF}</a:tableStyleId>
              </a:tblPr>
              <a:tblGrid>
                <a:gridCol w="3064700"/>
              </a:tblGrid>
              <a:tr h="381000">
                <a:tc>
                  <a:txBody>
                    <a:bodyPr/>
                    <a:lstStyle/>
                    <a:p>
                      <a:pPr marL="0" marR="0" lvl="0" indent="0" algn="l" rtl="0">
                        <a:lnSpc>
                          <a:spcPct val="100000"/>
                        </a:lnSpc>
                        <a:spcBef>
                          <a:spcPts val="0"/>
                        </a:spcBef>
                        <a:spcAft>
                          <a:spcPts val="0"/>
                        </a:spcAft>
                        <a:buClr>
                          <a:schemeClr val="dk1"/>
                        </a:buClr>
                        <a:buSzPts val="1100"/>
                        <a:buFont typeface="Arial"/>
                        <a:buNone/>
                      </a:pPr>
                      <a:r>
                        <a:rPr lang="es-MX" sz="1400" b="1" u="none" strike="noStrike" cap="none">
                          <a:solidFill>
                            <a:schemeClr val="dk1"/>
                          </a:solidFill>
                        </a:rPr>
                        <a:t>Linfomas hodgkin y no Hodgkin</a:t>
                      </a:r>
                      <a:endParaRPr sz="1400" b="1" u="none" strike="noStrike" cap="none"/>
                    </a:p>
                  </a:txBody>
                  <a:tcPr marL="91425" marR="91425" marT="91425" marB="91425"/>
                </a:tc>
              </a:tr>
              <a:tr h="381000">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Esquema de quimioterapia BEAM (Días -6)</a:t>
                      </a:r>
                      <a:endParaRPr sz="1400" u="none" strike="noStrike" cap="none"/>
                    </a:p>
                  </a:txBody>
                  <a:tcPr marL="91425" marR="91425" marT="91425" marB="91425"/>
                </a:tc>
              </a:tr>
            </a:tbl>
          </a:graphicData>
        </a:graphic>
      </p:graphicFrame>
      <p:sp>
        <p:nvSpPr>
          <p:cNvPr id="393" name="Google Shape;393;g1e3806c479c_0_0"/>
          <p:cNvSpPr/>
          <p:nvPr/>
        </p:nvSpPr>
        <p:spPr>
          <a:xfrm>
            <a:off x="4018175" y="5442725"/>
            <a:ext cx="1208400" cy="518400"/>
          </a:xfrm>
          <a:prstGeom prst="rightArrow">
            <a:avLst>
              <a:gd name="adj1" fmla="val 50000"/>
              <a:gd name="adj2" fmla="val 50000"/>
            </a:avLst>
          </a:prstGeom>
          <a:solidFill>
            <a:schemeClr val="lt2"/>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g1e3806c479c_0_0"/>
          <p:cNvSpPr txBox="1"/>
          <p:nvPr/>
        </p:nvSpPr>
        <p:spPr>
          <a:xfrm>
            <a:off x="5226525" y="5500625"/>
            <a:ext cx="553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rgbClr val="000000"/>
                </a:solidFill>
                <a:latin typeface="Arial"/>
                <a:ea typeface="Arial"/>
                <a:cs typeface="Arial"/>
                <a:sym typeface="Arial"/>
              </a:rPr>
              <a:t>Etopósido, citarabina, carmustina, melfalán</a:t>
            </a:r>
            <a:endParaRPr sz="1400" b="0" i="0" u="none" strike="noStrike" cap="none">
              <a:solidFill>
                <a:srgbClr val="000000"/>
              </a:solidFill>
              <a:latin typeface="Arial"/>
              <a:ea typeface="Arial"/>
              <a:cs typeface="Arial"/>
              <a:sym typeface="Arial"/>
            </a:endParaRPr>
          </a:p>
        </p:txBody>
      </p:sp>
      <p:sp>
        <p:nvSpPr>
          <p:cNvPr id="395" name="Google Shape;395;g1e3806c479c_0_0"/>
          <p:cNvSpPr txBox="1"/>
          <p:nvPr/>
        </p:nvSpPr>
        <p:spPr>
          <a:xfrm>
            <a:off x="2317425" y="679525"/>
            <a:ext cx="77301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r>
              <a:rPr lang="es-MX" sz="2700" b="1" i="0" u="none" strike="noStrike" cap="none">
                <a:solidFill>
                  <a:srgbClr val="000000"/>
                </a:solidFill>
                <a:latin typeface="Arial"/>
                <a:ea typeface="Arial"/>
                <a:cs typeface="Arial"/>
                <a:sym typeface="Arial"/>
              </a:rPr>
              <a:t>Regímenes más utilizados</a:t>
            </a:r>
            <a:endParaRPr sz="3100" b="1" i="0" u="none" strike="noStrike" cap="none">
              <a:solidFill>
                <a:srgbClr val="000000"/>
              </a:solidFill>
              <a:latin typeface="Arial"/>
              <a:ea typeface="Arial"/>
              <a:cs typeface="Arial"/>
              <a:sym typeface="Arial"/>
            </a:endParaRPr>
          </a:p>
        </p:txBody>
      </p:sp>
      <p:graphicFrame>
        <p:nvGraphicFramePr>
          <p:cNvPr id="396" name="Google Shape;396;g1e3806c479c_0_0"/>
          <p:cNvGraphicFramePr/>
          <p:nvPr/>
        </p:nvGraphicFramePr>
        <p:xfrm>
          <a:off x="711425" y="2279075"/>
          <a:ext cx="3407400" cy="609570"/>
        </p:xfrm>
        <a:graphic>
          <a:graphicData uri="http://schemas.openxmlformats.org/drawingml/2006/table">
            <a:tbl>
              <a:tblPr>
                <a:noFill/>
                <a:tableStyleId>{2559F3DE-B8DA-483E-8EC3-3BD91E374CEF}</a:tableStyleId>
              </a:tblPr>
              <a:tblGrid>
                <a:gridCol w="3407400"/>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s-MX" sz="1400" b="1" u="none" strike="noStrike" cap="none"/>
                        <a:t>Leucemia agudas-promielociticas (Día -9)</a:t>
                      </a:r>
                      <a:endParaRPr sz="1400" b="1" u="none" strike="noStrike" cap="none"/>
                    </a:p>
                  </a:txBody>
                  <a:tcPr marL="91425" marR="91425" marT="91425" marB="91425"/>
                </a:tc>
              </a:tr>
            </a:tbl>
          </a:graphicData>
        </a:graphic>
      </p:graphicFrame>
      <p:sp>
        <p:nvSpPr>
          <p:cNvPr id="397" name="Google Shape;397;g1e3806c479c_0_0"/>
          <p:cNvSpPr txBox="1"/>
          <p:nvPr/>
        </p:nvSpPr>
        <p:spPr>
          <a:xfrm>
            <a:off x="5415225" y="2277063"/>
            <a:ext cx="4206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MX" sz="1400" b="0" i="0" u="none" strike="noStrike" cap="none">
                <a:solidFill>
                  <a:schemeClr val="dk1"/>
                </a:solidFill>
                <a:latin typeface="Arial"/>
                <a:ea typeface="Arial"/>
                <a:cs typeface="Arial"/>
                <a:sym typeface="Arial"/>
              </a:rPr>
              <a:t>Busulfán y la ciclofosfamida</a:t>
            </a:r>
            <a:endParaRPr sz="1400" b="0" i="0" u="none" strike="noStrike" cap="none">
              <a:solidFill>
                <a:srgbClr val="000000"/>
              </a:solidFill>
              <a:latin typeface="Arial"/>
              <a:ea typeface="Arial"/>
              <a:cs typeface="Arial"/>
              <a:sym typeface="Arial"/>
            </a:endParaRPr>
          </a:p>
        </p:txBody>
      </p:sp>
      <p:sp>
        <p:nvSpPr>
          <p:cNvPr id="398" name="Google Shape;398;g1e3806c479c_0_0"/>
          <p:cNvSpPr/>
          <p:nvPr/>
        </p:nvSpPr>
        <p:spPr>
          <a:xfrm>
            <a:off x="4260225" y="2217963"/>
            <a:ext cx="966300" cy="518400"/>
          </a:xfrm>
          <a:prstGeom prst="rightArrow">
            <a:avLst>
              <a:gd name="adj1" fmla="val 50000"/>
              <a:gd name="adj2" fmla="val 50000"/>
            </a:avLst>
          </a:prstGeom>
          <a:solidFill>
            <a:schemeClr val="lt2"/>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Google Shape;399;g1e3806c479c_0_0"/>
          <p:cNvSpPr txBox="1"/>
          <p:nvPr/>
        </p:nvSpPr>
        <p:spPr>
          <a:xfrm>
            <a:off x="4406325" y="6210975"/>
            <a:ext cx="7506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e39158e0cc_0_448"/>
          <p:cNvSpPr txBox="1"/>
          <p:nvPr/>
        </p:nvSpPr>
        <p:spPr>
          <a:xfrm>
            <a:off x="1799650" y="218675"/>
            <a:ext cx="9951000" cy="7527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s-MX" sz="4100" b="1">
                <a:solidFill>
                  <a:schemeClr val="dk1"/>
                </a:solidFill>
                <a:latin typeface="Verdana"/>
                <a:ea typeface="Verdana"/>
                <a:cs typeface="Verdana"/>
                <a:sym typeface="Verdana"/>
              </a:rPr>
              <a:t>Células Madre Hematopoyéticas</a:t>
            </a:r>
            <a:endParaRPr sz="4100" b="1">
              <a:solidFill>
                <a:schemeClr val="dk1"/>
              </a:solidFill>
              <a:latin typeface="Verdana"/>
              <a:ea typeface="Verdana"/>
              <a:cs typeface="Verdana"/>
              <a:sym typeface="Verdana"/>
            </a:endParaRPr>
          </a:p>
        </p:txBody>
      </p:sp>
      <p:grpSp>
        <p:nvGrpSpPr>
          <p:cNvPr id="103" name="Google Shape;103;g1e39158e0cc_0_448"/>
          <p:cNvGrpSpPr/>
          <p:nvPr/>
        </p:nvGrpSpPr>
        <p:grpSpPr>
          <a:xfrm>
            <a:off x="3504031" y="3829459"/>
            <a:ext cx="2471938" cy="2471938"/>
            <a:chOff x="6077707" y="1644751"/>
            <a:chExt cx="1854000" cy="1854000"/>
          </a:xfrm>
        </p:grpSpPr>
        <p:sp>
          <p:nvSpPr>
            <p:cNvPr id="104" name="Google Shape;104;g1e39158e0cc_0_448"/>
            <p:cNvSpPr/>
            <p:nvPr/>
          </p:nvSpPr>
          <p:spPr>
            <a:xfrm>
              <a:off x="6077707" y="1644751"/>
              <a:ext cx="1854000" cy="1854000"/>
            </a:xfrm>
            <a:prstGeom prst="ellipse">
              <a:avLst/>
            </a:prstGeom>
            <a:solidFill>
              <a:srgbClr val="840D35"/>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5" name="Google Shape;105;g1e39158e0cc_0_448"/>
            <p:cNvSpPr txBox="1"/>
            <p:nvPr/>
          </p:nvSpPr>
          <p:spPr>
            <a:xfrm>
              <a:off x="6386091" y="2101964"/>
              <a:ext cx="1290600" cy="9372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Clr>
                  <a:schemeClr val="dk1"/>
                </a:buClr>
                <a:buSzPts val="1100"/>
                <a:buFont typeface="Arial"/>
                <a:buNone/>
              </a:pPr>
              <a:r>
                <a:rPr lang="es-MX" sz="1300">
                  <a:solidFill>
                    <a:srgbClr val="FFFFFF"/>
                  </a:solidFill>
                  <a:latin typeface="Roboto"/>
                  <a:ea typeface="Roboto"/>
                  <a:cs typeface="Roboto"/>
                  <a:sym typeface="Roboto"/>
                </a:rPr>
                <a:t>Proliferar y diferenciarse hacia todos los linajes</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s-MX" sz="1300">
                  <a:solidFill>
                    <a:srgbClr val="FFFFFF"/>
                  </a:solidFill>
                  <a:latin typeface="Roboto"/>
                  <a:ea typeface="Roboto"/>
                  <a:cs typeface="Roboto"/>
                  <a:sym typeface="Roboto"/>
                </a:rPr>
                <a:t>hematopoyéticos</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300">
                <a:solidFill>
                  <a:srgbClr val="FFFFFF"/>
                </a:solidFill>
                <a:latin typeface="Roboto"/>
                <a:ea typeface="Roboto"/>
                <a:cs typeface="Roboto"/>
                <a:sym typeface="Roboto"/>
              </a:endParaRPr>
            </a:p>
          </p:txBody>
        </p:sp>
      </p:grpSp>
      <p:grpSp>
        <p:nvGrpSpPr>
          <p:cNvPr id="106" name="Google Shape;106;g1e39158e0cc_0_448"/>
          <p:cNvGrpSpPr/>
          <p:nvPr/>
        </p:nvGrpSpPr>
        <p:grpSpPr>
          <a:xfrm>
            <a:off x="3504032" y="971409"/>
            <a:ext cx="2471938" cy="2471938"/>
            <a:chOff x="4455905" y="1644751"/>
            <a:chExt cx="1854000" cy="1854000"/>
          </a:xfrm>
        </p:grpSpPr>
        <p:sp>
          <p:nvSpPr>
            <p:cNvPr id="107" name="Google Shape;107;g1e39158e0cc_0_448"/>
            <p:cNvSpPr/>
            <p:nvPr/>
          </p:nvSpPr>
          <p:spPr>
            <a:xfrm>
              <a:off x="4455905" y="1644751"/>
              <a:ext cx="1854000" cy="1854000"/>
            </a:xfrm>
            <a:prstGeom prst="ellipse">
              <a:avLst/>
            </a:prstGeom>
            <a:solidFill>
              <a:srgbClr val="AC1145"/>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8" name="Google Shape;108;g1e39158e0cc_0_448"/>
            <p:cNvSpPr txBox="1"/>
            <p:nvPr/>
          </p:nvSpPr>
          <p:spPr>
            <a:xfrm>
              <a:off x="4737606" y="2141585"/>
              <a:ext cx="1290600" cy="10662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Originan a todos los</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tipos celulares maduros en circulación</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 </a:t>
              </a:r>
              <a:endParaRPr sz="1300">
                <a:solidFill>
                  <a:srgbClr val="FFFFFF"/>
                </a:solidFill>
                <a:latin typeface="Roboto"/>
                <a:ea typeface="Roboto"/>
                <a:cs typeface="Roboto"/>
                <a:sym typeface="Roboto"/>
              </a:endParaRPr>
            </a:p>
          </p:txBody>
        </p:sp>
      </p:grpSp>
      <p:grpSp>
        <p:nvGrpSpPr>
          <p:cNvPr id="109" name="Google Shape;109;g1e39158e0cc_0_448"/>
          <p:cNvGrpSpPr/>
          <p:nvPr/>
        </p:nvGrpSpPr>
        <p:grpSpPr>
          <a:xfrm>
            <a:off x="435633" y="3829461"/>
            <a:ext cx="2471938" cy="2471938"/>
            <a:chOff x="2834102" y="1644762"/>
            <a:chExt cx="1854000" cy="1854000"/>
          </a:xfrm>
        </p:grpSpPr>
        <p:sp>
          <p:nvSpPr>
            <p:cNvPr id="110" name="Google Shape;110;g1e39158e0cc_0_448"/>
            <p:cNvSpPr/>
            <p:nvPr/>
          </p:nvSpPr>
          <p:spPr>
            <a:xfrm>
              <a:off x="2834102" y="1644762"/>
              <a:ext cx="1854000" cy="1854000"/>
            </a:xfrm>
            <a:prstGeom prst="ellipse">
              <a:avLst/>
            </a:prstGeom>
            <a:solidFill>
              <a:srgbClr val="B61249"/>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1" name="Google Shape;111;g1e39158e0cc_0_448"/>
            <p:cNvSpPr txBox="1"/>
            <p:nvPr/>
          </p:nvSpPr>
          <p:spPr>
            <a:xfrm>
              <a:off x="3001818" y="2311052"/>
              <a:ext cx="1431300" cy="5214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Proporción: 0.1-0.2 % </a:t>
              </a:r>
              <a:endParaRPr sz="1300">
                <a:solidFill>
                  <a:srgbClr val="FFFFFF"/>
                </a:solidFill>
                <a:latin typeface="Roboto"/>
                <a:ea typeface="Roboto"/>
                <a:cs typeface="Roboto"/>
                <a:sym typeface="Roboto"/>
              </a:endParaRPr>
            </a:p>
          </p:txBody>
        </p:sp>
      </p:grpSp>
      <p:grpSp>
        <p:nvGrpSpPr>
          <p:cNvPr id="112" name="Google Shape;112;g1e39158e0cc_0_448"/>
          <p:cNvGrpSpPr/>
          <p:nvPr/>
        </p:nvGrpSpPr>
        <p:grpSpPr>
          <a:xfrm>
            <a:off x="435635" y="971411"/>
            <a:ext cx="2471938" cy="2471938"/>
            <a:chOff x="1212300" y="1644762"/>
            <a:chExt cx="1854000" cy="1854000"/>
          </a:xfrm>
        </p:grpSpPr>
        <p:sp>
          <p:nvSpPr>
            <p:cNvPr id="113" name="Google Shape;113;g1e39158e0cc_0_448"/>
            <p:cNvSpPr/>
            <p:nvPr/>
          </p:nvSpPr>
          <p:spPr>
            <a:xfrm>
              <a:off x="1212300" y="1644762"/>
              <a:ext cx="1854000" cy="1854000"/>
            </a:xfrm>
            <a:prstGeom prst="ellipse">
              <a:avLst/>
            </a:prstGeom>
            <a:solidFill>
              <a:srgbClr val="C4134E"/>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4" name="Google Shape;114;g1e39158e0cc_0_448"/>
            <p:cNvSpPr txBox="1"/>
            <p:nvPr/>
          </p:nvSpPr>
          <p:spPr>
            <a:xfrm>
              <a:off x="1556551" y="2213557"/>
              <a:ext cx="1290600" cy="7164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Células auto-renovables, maleables, movibles </a:t>
              </a:r>
              <a:endParaRPr sz="1300">
                <a:solidFill>
                  <a:srgbClr val="FFFFFF"/>
                </a:solidFill>
                <a:latin typeface="Roboto"/>
                <a:ea typeface="Roboto"/>
                <a:cs typeface="Roboto"/>
                <a:sym typeface="Roboto"/>
              </a:endParaRPr>
            </a:p>
          </p:txBody>
        </p:sp>
      </p:grpSp>
      <p:sp>
        <p:nvSpPr>
          <p:cNvPr id="115" name="Google Shape;115;g1e39158e0cc_0_448"/>
          <p:cNvSpPr/>
          <p:nvPr/>
        </p:nvSpPr>
        <p:spPr>
          <a:xfrm>
            <a:off x="7030757" y="971372"/>
            <a:ext cx="2472000" cy="2472000"/>
          </a:xfrm>
          <a:prstGeom prst="ellipse">
            <a:avLst/>
          </a:prstGeom>
          <a:solidFill>
            <a:srgbClr val="AC1145"/>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6" name="Google Shape;116;g1e39158e0cc_0_448"/>
          <p:cNvSpPr txBox="1"/>
          <p:nvPr/>
        </p:nvSpPr>
        <p:spPr>
          <a:xfrm>
            <a:off x="7515700" y="1443450"/>
            <a:ext cx="1720800" cy="16248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Pueden ser recuperadas de la médula ósea y la sangre y </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del cordón umbilical</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 </a:t>
            </a:r>
            <a:endParaRPr sz="1300">
              <a:solidFill>
                <a:srgbClr val="FFFFFF"/>
              </a:solidFill>
              <a:latin typeface="Roboto"/>
              <a:ea typeface="Roboto"/>
              <a:cs typeface="Roboto"/>
              <a:sym typeface="Roboto"/>
            </a:endParaRPr>
          </a:p>
        </p:txBody>
      </p:sp>
      <p:sp>
        <p:nvSpPr>
          <p:cNvPr id="117" name="Google Shape;117;g1e39158e0cc_0_448"/>
          <p:cNvSpPr/>
          <p:nvPr/>
        </p:nvSpPr>
        <p:spPr>
          <a:xfrm>
            <a:off x="7030756" y="3829422"/>
            <a:ext cx="2472000" cy="2472000"/>
          </a:xfrm>
          <a:prstGeom prst="ellipse">
            <a:avLst/>
          </a:prstGeom>
          <a:solidFill>
            <a:srgbClr val="840D35"/>
          </a:solidFill>
          <a:ln w="28575" cap="flat" cmpd="sng">
            <a:solidFill>
              <a:srgbClr val="F48FB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s-MX" sz="1300">
                <a:solidFill>
                  <a:srgbClr val="FFFFFF"/>
                </a:solidFill>
                <a:latin typeface="Roboto"/>
                <a:ea typeface="Roboto"/>
                <a:cs typeface="Roboto"/>
                <a:sym typeface="Roboto"/>
              </a:rPr>
              <a:t>Uso terapéutico y en trasplantes.</a:t>
            </a:r>
            <a:endParaRPr sz="1300">
              <a:solidFill>
                <a:srgbClr val="FFFFFF"/>
              </a:solidFill>
              <a:latin typeface="Roboto"/>
              <a:ea typeface="Roboto"/>
              <a:cs typeface="Roboto"/>
              <a:sym typeface="Roboto"/>
            </a:endParaRPr>
          </a:p>
          <a:p>
            <a:pPr marL="0" lvl="0" indent="0" algn="l" rtl="0">
              <a:lnSpc>
                <a:spcPct val="115000"/>
              </a:lnSpc>
              <a:spcBef>
                <a:spcPts val="0"/>
              </a:spcBef>
              <a:spcAft>
                <a:spcPts val="0"/>
              </a:spcAft>
              <a:buNone/>
            </a:pPr>
            <a:endParaRPr sz="1300">
              <a:solidFill>
                <a:srgbClr val="FFFFFF"/>
              </a:solidFill>
              <a:latin typeface="Roboto"/>
              <a:ea typeface="Roboto"/>
              <a:cs typeface="Roboto"/>
              <a:sym typeface="Roboto"/>
            </a:endParaRPr>
          </a:p>
          <a:p>
            <a:pPr marL="0" lvl="0" indent="0" algn="l" rtl="0">
              <a:spcBef>
                <a:spcPts val="0"/>
              </a:spcBef>
              <a:spcAft>
                <a:spcPts val="0"/>
              </a:spcAft>
              <a:buNone/>
            </a:pPr>
            <a:endParaRPr/>
          </a:p>
        </p:txBody>
      </p:sp>
      <p:sp>
        <p:nvSpPr>
          <p:cNvPr id="118" name="Google Shape;118;g1e39158e0cc_0_448"/>
          <p:cNvSpPr txBox="1"/>
          <p:nvPr/>
        </p:nvSpPr>
        <p:spPr>
          <a:xfrm>
            <a:off x="2907575" y="6301425"/>
            <a:ext cx="84948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1100">
                <a:solidFill>
                  <a:schemeClr val="dk1"/>
                </a:solidFill>
              </a:rPr>
              <a:t>Dominguez, M; Romero, H &amp; Rodriguez, J. Células Madre hematopoyéticas: origen, diferenciación y función. 2015. https://www.medigraphic.com/pdfs/veracruzana/muv-2015/muv151d.pdf</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g24be94f1aac_0_1493"/>
          <p:cNvSpPr/>
          <p:nvPr/>
        </p:nvSpPr>
        <p:spPr>
          <a:xfrm>
            <a:off x="2886617" y="2997483"/>
            <a:ext cx="792300" cy="49200"/>
          </a:xfrm>
          <a:prstGeom prst="roundRect">
            <a:avLst>
              <a:gd name="adj" fmla="val 50000"/>
            </a:avLst>
          </a:prstGeom>
          <a:solidFill>
            <a:srgbClr val="A72A1E"/>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05" name="Google Shape;405;g24be94f1aac_0_1493"/>
          <p:cNvGrpSpPr/>
          <p:nvPr/>
        </p:nvGrpSpPr>
        <p:grpSpPr>
          <a:xfrm>
            <a:off x="762028" y="2609468"/>
            <a:ext cx="2339942" cy="2530573"/>
            <a:chOff x="571536" y="1957150"/>
            <a:chExt cx="1755000" cy="1897977"/>
          </a:xfrm>
        </p:grpSpPr>
        <p:sp>
          <p:nvSpPr>
            <p:cNvPr id="406" name="Google Shape;406;g24be94f1aac_0_1493"/>
            <p:cNvSpPr/>
            <p:nvPr/>
          </p:nvSpPr>
          <p:spPr>
            <a:xfrm>
              <a:off x="1151886" y="1957150"/>
              <a:ext cx="594300" cy="594300"/>
            </a:xfrm>
            <a:prstGeom prst="ellipse">
              <a:avLst/>
            </a:prstGeom>
            <a:noFill/>
            <a:ln w="38100" cap="flat" cmpd="sng">
              <a:solidFill>
                <a:srgbClr val="A72A1E"/>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g24be94f1aac_0_1493"/>
            <p:cNvSpPr txBox="1"/>
            <p:nvPr/>
          </p:nvSpPr>
          <p:spPr>
            <a:xfrm>
              <a:off x="571536" y="3117727"/>
              <a:ext cx="17550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Mantener al paciente hidratado y pre-medicado con antihistamínicos para reducir el riesgo de colapso vascular e hipotensión</a:t>
              </a:r>
              <a:endParaRPr sz="1100" b="0" i="0" u="none" strike="noStrike" cap="none">
                <a:solidFill>
                  <a:srgbClr val="A72A1E"/>
                </a:solidFill>
                <a:latin typeface="Roboto"/>
                <a:ea typeface="Roboto"/>
                <a:cs typeface="Roboto"/>
                <a:sym typeface="Roboto"/>
              </a:endParaRPr>
            </a:p>
          </p:txBody>
        </p:sp>
      </p:grpSp>
      <p:grpSp>
        <p:nvGrpSpPr>
          <p:cNvPr id="408" name="Google Shape;408;g24be94f1aac_0_1493"/>
          <p:cNvGrpSpPr/>
          <p:nvPr/>
        </p:nvGrpSpPr>
        <p:grpSpPr>
          <a:xfrm>
            <a:off x="3599140" y="2609468"/>
            <a:ext cx="2278743" cy="2530573"/>
            <a:chOff x="2699423" y="1957150"/>
            <a:chExt cx="1709100" cy="1897977"/>
          </a:xfrm>
        </p:grpSpPr>
        <p:sp>
          <p:nvSpPr>
            <p:cNvPr id="409" name="Google Shape;409;g24be94f1aac_0_1493"/>
            <p:cNvSpPr/>
            <p:nvPr/>
          </p:nvSpPr>
          <p:spPr>
            <a:xfrm>
              <a:off x="3256823" y="1957150"/>
              <a:ext cx="594300" cy="594300"/>
            </a:xfrm>
            <a:prstGeom prst="ellipse">
              <a:avLst/>
            </a:prstGeom>
            <a:noFill/>
            <a:ln w="38100" cap="flat" cmpd="sng">
              <a:solidFill>
                <a:srgbClr val="A72A1E"/>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g24be94f1aac_0_1493"/>
            <p:cNvSpPr txBox="1"/>
            <p:nvPr/>
          </p:nvSpPr>
          <p:spPr>
            <a:xfrm>
              <a:off x="2699423" y="3117727"/>
              <a:ext cx="17091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La cantidad de DMSO que puede recibir un individuo es de 1g/Kg de peso en una ocasión. </a:t>
              </a:r>
              <a:endParaRPr sz="1100" b="0" i="0" u="none" strike="noStrike" cap="none">
                <a:solidFill>
                  <a:srgbClr val="A72A1E"/>
                </a:solidFill>
                <a:latin typeface="Roboto"/>
                <a:ea typeface="Roboto"/>
                <a:cs typeface="Roboto"/>
                <a:sym typeface="Roboto"/>
              </a:endParaRPr>
            </a:p>
          </p:txBody>
        </p:sp>
      </p:grpSp>
      <p:grpSp>
        <p:nvGrpSpPr>
          <p:cNvPr id="411" name="Google Shape;411;g24be94f1aac_0_1493"/>
          <p:cNvGrpSpPr/>
          <p:nvPr/>
        </p:nvGrpSpPr>
        <p:grpSpPr>
          <a:xfrm>
            <a:off x="6375051" y="2609468"/>
            <a:ext cx="2278743" cy="2530570"/>
            <a:chOff x="4781408" y="1957150"/>
            <a:chExt cx="1709100" cy="1897975"/>
          </a:xfrm>
        </p:grpSpPr>
        <p:sp>
          <p:nvSpPr>
            <p:cNvPr id="412" name="Google Shape;412;g24be94f1aac_0_1493"/>
            <p:cNvSpPr/>
            <p:nvPr/>
          </p:nvSpPr>
          <p:spPr>
            <a:xfrm>
              <a:off x="5338808" y="1957150"/>
              <a:ext cx="594300" cy="594300"/>
            </a:xfrm>
            <a:prstGeom prst="ellipse">
              <a:avLst/>
            </a:prstGeom>
            <a:noFill/>
            <a:ln w="38100" cap="flat" cmpd="sng">
              <a:solidFill>
                <a:srgbClr val="85858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g24be94f1aac_0_1493"/>
            <p:cNvSpPr txBox="1"/>
            <p:nvPr/>
          </p:nvSpPr>
          <p:spPr>
            <a:xfrm>
              <a:off x="4781408" y="3117725"/>
              <a:ext cx="17091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Si se infunde grandes volúmenes, se prefiere hacer la infusión en varios días</a:t>
              </a:r>
              <a:endParaRPr sz="1100" b="0" i="0" u="none" strike="noStrike" cap="none">
                <a:solidFill>
                  <a:srgbClr val="858585"/>
                </a:solidFill>
                <a:latin typeface="Roboto"/>
                <a:ea typeface="Roboto"/>
                <a:cs typeface="Roboto"/>
                <a:sym typeface="Roboto"/>
              </a:endParaRPr>
            </a:p>
          </p:txBody>
        </p:sp>
      </p:grpSp>
      <p:grpSp>
        <p:nvGrpSpPr>
          <p:cNvPr id="414" name="Google Shape;414;g24be94f1aac_0_1493"/>
          <p:cNvGrpSpPr/>
          <p:nvPr/>
        </p:nvGrpSpPr>
        <p:grpSpPr>
          <a:xfrm>
            <a:off x="9150952" y="2609468"/>
            <a:ext cx="2278743" cy="2530573"/>
            <a:chOff x="6863386" y="1957150"/>
            <a:chExt cx="1709100" cy="1897977"/>
          </a:xfrm>
        </p:grpSpPr>
        <p:sp>
          <p:nvSpPr>
            <p:cNvPr id="415" name="Google Shape;415;g24be94f1aac_0_1493"/>
            <p:cNvSpPr/>
            <p:nvPr/>
          </p:nvSpPr>
          <p:spPr>
            <a:xfrm>
              <a:off x="7420786" y="1957150"/>
              <a:ext cx="594300" cy="594300"/>
            </a:xfrm>
            <a:prstGeom prst="ellipse">
              <a:avLst/>
            </a:prstGeom>
            <a:noFill/>
            <a:ln w="38100" cap="flat" cmpd="sng">
              <a:solidFill>
                <a:srgbClr val="85858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g24be94f1aac_0_1493"/>
            <p:cNvSpPr txBox="1"/>
            <p:nvPr/>
          </p:nvSpPr>
          <p:spPr>
            <a:xfrm>
              <a:off x="6863386" y="3117727"/>
              <a:ext cx="17091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 El descongelamiento se realiza en una inmersión del producto congelado en baño de maría a 37°-40°C; en un recipiente estéril con agua estéril. </a:t>
              </a:r>
              <a:endParaRPr sz="1100" b="0" i="0" u="none" strike="noStrike" cap="none">
                <a:solidFill>
                  <a:srgbClr val="858585"/>
                </a:solidFill>
                <a:latin typeface="Roboto"/>
                <a:ea typeface="Roboto"/>
                <a:cs typeface="Roboto"/>
                <a:sym typeface="Roboto"/>
              </a:endParaRPr>
            </a:p>
          </p:txBody>
        </p:sp>
      </p:grpSp>
      <p:sp>
        <p:nvSpPr>
          <p:cNvPr id="417" name="Google Shape;417;g24be94f1aac_0_1493"/>
          <p:cNvSpPr/>
          <p:nvPr/>
        </p:nvSpPr>
        <p:spPr>
          <a:xfrm>
            <a:off x="5782900" y="2997483"/>
            <a:ext cx="792300" cy="49200"/>
          </a:xfrm>
          <a:prstGeom prst="roundRect">
            <a:avLst>
              <a:gd name="adj" fmla="val 50000"/>
            </a:avLst>
          </a:prstGeom>
          <a:solidFill>
            <a:srgbClr val="85858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g24be94f1aac_0_1493"/>
          <p:cNvSpPr/>
          <p:nvPr/>
        </p:nvSpPr>
        <p:spPr>
          <a:xfrm>
            <a:off x="8558867" y="2997483"/>
            <a:ext cx="792300" cy="49200"/>
          </a:xfrm>
          <a:prstGeom prst="roundRect">
            <a:avLst>
              <a:gd name="adj" fmla="val 50000"/>
            </a:avLst>
          </a:prstGeom>
          <a:solidFill>
            <a:srgbClr val="85858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g24be94f1aac_0_1493"/>
          <p:cNvSpPr txBox="1"/>
          <p:nvPr/>
        </p:nvSpPr>
        <p:spPr>
          <a:xfrm>
            <a:off x="2080500" y="447075"/>
            <a:ext cx="8811900" cy="1231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s-MX" sz="3400" b="1" i="0" u="none" strike="noStrike" cap="none">
                <a:solidFill>
                  <a:srgbClr val="000000"/>
                </a:solidFill>
                <a:latin typeface="Arial"/>
                <a:ea typeface="Arial"/>
                <a:cs typeface="Arial"/>
                <a:sym typeface="Arial"/>
              </a:rPr>
              <a:t>5. Descongelamiento y Trasplante de células progenitoras Hematopoyéticas</a:t>
            </a:r>
            <a:endParaRPr sz="3400" b="1" i="0" u="none" strike="noStrike" cap="none">
              <a:solidFill>
                <a:srgbClr val="000000"/>
              </a:solidFill>
              <a:latin typeface="Arial"/>
              <a:ea typeface="Arial"/>
              <a:cs typeface="Arial"/>
              <a:sym typeface="Arial"/>
            </a:endParaRPr>
          </a:p>
        </p:txBody>
      </p:sp>
      <p:sp>
        <p:nvSpPr>
          <p:cNvPr id="420" name="Google Shape;420;g24be94f1aac_0_1493"/>
          <p:cNvSpPr txBox="1"/>
          <p:nvPr/>
        </p:nvSpPr>
        <p:spPr>
          <a:xfrm>
            <a:off x="2814550" y="6210975"/>
            <a:ext cx="7506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
        <p:nvSpPr>
          <p:cNvPr id="421" name="Google Shape;421;g24be94f1aac_0_1493"/>
          <p:cNvSpPr txBox="1"/>
          <p:nvPr/>
        </p:nvSpPr>
        <p:spPr>
          <a:xfrm>
            <a:off x="6102275" y="1347375"/>
            <a:ext cx="6089700" cy="1262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457200" marR="0" lvl="0" indent="-317500" algn="l" rtl="0">
              <a:lnSpc>
                <a:spcPct val="100000"/>
              </a:lnSpc>
              <a:spcBef>
                <a:spcPts val="0"/>
              </a:spcBef>
              <a:spcAft>
                <a:spcPts val="0"/>
              </a:spcAft>
              <a:buClr>
                <a:srgbClr val="000000"/>
              </a:buClr>
              <a:buSzPts val="1400"/>
              <a:buFont typeface="Arial"/>
              <a:buChar char="●"/>
            </a:pPr>
            <a:r>
              <a:rPr lang="es-MX" sz="1400" b="0" i="0" u="none" strike="noStrike" cap="none">
                <a:solidFill>
                  <a:srgbClr val="000000"/>
                </a:solidFill>
                <a:latin typeface="Arial"/>
                <a:ea typeface="Arial"/>
                <a:cs typeface="Arial"/>
                <a:sym typeface="Arial"/>
              </a:rPr>
              <a:t> No debe haber retardo en el descongelamiento y la infusión, se debe realizar a través del catéter venoso central, a un ritmo de infusión que no supere los 150 ml/hr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7"/>
          <p:cNvSpPr txBox="1"/>
          <p:nvPr/>
        </p:nvSpPr>
        <p:spPr>
          <a:xfrm>
            <a:off x="2080500" y="447075"/>
            <a:ext cx="88119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s-MX" sz="3400" b="1" i="0" u="none" strike="noStrike" cap="none">
                <a:solidFill>
                  <a:srgbClr val="000000"/>
                </a:solidFill>
                <a:latin typeface="Arial"/>
                <a:ea typeface="Arial"/>
                <a:cs typeface="Arial"/>
                <a:sym typeface="Arial"/>
              </a:rPr>
              <a:t>Reacciones adversas del DMSO</a:t>
            </a:r>
            <a:endParaRPr sz="3400" b="1" i="0" u="none" strike="noStrike" cap="none">
              <a:solidFill>
                <a:srgbClr val="000000"/>
              </a:solidFill>
              <a:latin typeface="Arial"/>
              <a:ea typeface="Arial"/>
              <a:cs typeface="Arial"/>
              <a:sym typeface="Arial"/>
            </a:endParaRPr>
          </a:p>
        </p:txBody>
      </p:sp>
      <p:sp>
        <p:nvSpPr>
          <p:cNvPr id="427" name="Google Shape;427;p7"/>
          <p:cNvSpPr txBox="1"/>
          <p:nvPr/>
        </p:nvSpPr>
        <p:spPr>
          <a:xfrm>
            <a:off x="791950" y="1678575"/>
            <a:ext cx="65682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28" name="Google Shape;428;p7"/>
          <p:cNvPicPr preferRelativeResize="0"/>
          <p:nvPr/>
        </p:nvPicPr>
        <p:blipFill rotWithShape="1">
          <a:blip r:embed="rId3">
            <a:alphaModFix/>
          </a:blip>
          <a:srcRect l="61422" t="43873" r="21647" b="22483"/>
          <a:stretch/>
        </p:blipFill>
        <p:spPr>
          <a:xfrm>
            <a:off x="6132000" y="1348800"/>
            <a:ext cx="5548925" cy="4817526"/>
          </a:xfrm>
          <a:prstGeom prst="rect">
            <a:avLst/>
          </a:prstGeom>
          <a:noFill/>
          <a:ln>
            <a:noFill/>
          </a:ln>
        </p:spPr>
      </p:pic>
      <p:graphicFrame>
        <p:nvGraphicFramePr>
          <p:cNvPr id="429" name="Google Shape;429;p7"/>
          <p:cNvGraphicFramePr/>
          <p:nvPr/>
        </p:nvGraphicFramePr>
        <p:xfrm>
          <a:off x="327725" y="1348800"/>
          <a:ext cx="5477475" cy="3720775"/>
        </p:xfrm>
        <a:graphic>
          <a:graphicData uri="http://schemas.openxmlformats.org/drawingml/2006/table">
            <a:tbl>
              <a:tblPr>
                <a:noFill/>
                <a:tableStyleId>{2559F3DE-B8DA-483E-8EC3-3BD91E374CEF}</a:tableStyleId>
              </a:tblPr>
              <a:tblGrid>
                <a:gridCol w="5477475"/>
              </a:tblGrid>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Bradicardia</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Hipotensión</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496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Encefalopatía y muerte súbita (menos frecuentes)</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Cefalea</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Náuseas </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Hematuria</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r h="528525">
                <a:tc>
                  <a:txBody>
                    <a:bodyPr/>
                    <a:lstStyle/>
                    <a:p>
                      <a:pPr marL="0" marR="0" lvl="0" indent="0" algn="l" rtl="0">
                        <a:lnSpc>
                          <a:spcPct val="100000"/>
                        </a:lnSpc>
                        <a:spcBef>
                          <a:spcPts val="0"/>
                        </a:spcBef>
                        <a:spcAft>
                          <a:spcPts val="0"/>
                        </a:spcAft>
                        <a:buClr>
                          <a:srgbClr val="000000"/>
                        </a:buClr>
                        <a:buSzPts val="1400"/>
                        <a:buFont typeface="Arial"/>
                        <a:buNone/>
                      </a:pPr>
                      <a:r>
                        <a:rPr lang="es-MX" sz="1400" u="none" strike="noStrike" cap="none"/>
                        <a:t>Vómitos</a:t>
                      </a:r>
                      <a:endParaRPr sz="1400" u="none" strike="noStrike" cap="none"/>
                    </a:p>
                  </a:txBody>
                  <a:tcPr marL="91425" marR="91425" marT="91425" marB="91425">
                    <a:lnL w="9525" cap="flat" cmpd="sng">
                      <a:solidFill>
                        <a:srgbClr val="4C1130"/>
                      </a:solidFill>
                      <a:prstDash val="solid"/>
                      <a:round/>
                      <a:headEnd type="none" w="sm" len="sm"/>
                      <a:tailEnd type="none" w="sm" len="sm"/>
                    </a:lnL>
                    <a:lnR w="9525" cap="flat" cmpd="sng">
                      <a:solidFill>
                        <a:srgbClr val="4C1130"/>
                      </a:solidFill>
                      <a:prstDash val="solid"/>
                      <a:round/>
                      <a:headEnd type="none" w="sm" len="sm"/>
                      <a:tailEnd type="none" w="sm" len="sm"/>
                    </a:lnR>
                    <a:lnT w="9525" cap="flat" cmpd="sng">
                      <a:solidFill>
                        <a:srgbClr val="4C1130"/>
                      </a:solidFill>
                      <a:prstDash val="solid"/>
                      <a:round/>
                      <a:headEnd type="none" w="sm" len="sm"/>
                      <a:tailEnd type="none" w="sm" len="sm"/>
                    </a:lnT>
                    <a:lnB w="9525" cap="flat" cmpd="sng">
                      <a:solidFill>
                        <a:srgbClr val="4C1130"/>
                      </a:solidFill>
                      <a:prstDash val="solid"/>
                      <a:round/>
                      <a:headEnd type="none" w="sm" len="sm"/>
                      <a:tailEnd type="none" w="sm" len="sm"/>
                    </a:lnB>
                    <a:solidFill>
                      <a:srgbClr val="B6D7A8"/>
                    </a:solidFill>
                  </a:tcPr>
                </a:tc>
              </a:tr>
            </a:tbl>
          </a:graphicData>
        </a:graphic>
      </p:graphicFrame>
      <p:sp>
        <p:nvSpPr>
          <p:cNvPr id="430" name="Google Shape;430;p7"/>
          <p:cNvSpPr txBox="1"/>
          <p:nvPr/>
        </p:nvSpPr>
        <p:spPr>
          <a:xfrm>
            <a:off x="323050" y="6166325"/>
            <a:ext cx="75060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g24be94f1aac_0_138"/>
          <p:cNvSpPr txBox="1"/>
          <p:nvPr/>
        </p:nvSpPr>
        <p:spPr>
          <a:xfrm>
            <a:off x="1892275" y="511750"/>
            <a:ext cx="73341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MX" sz="3600" b="1" i="0" u="none" strike="noStrike" cap="none">
                <a:solidFill>
                  <a:srgbClr val="000000"/>
                </a:solidFill>
                <a:latin typeface="Arial"/>
                <a:ea typeface="Arial"/>
                <a:cs typeface="Arial"/>
                <a:sym typeface="Arial"/>
              </a:rPr>
              <a:t>6. Fase aplásica y recuperación post- trasplante</a:t>
            </a:r>
            <a:endParaRPr sz="3600" b="1" i="0" u="none" strike="noStrike" cap="none">
              <a:solidFill>
                <a:srgbClr val="000000"/>
              </a:solidFill>
              <a:latin typeface="Arial"/>
              <a:ea typeface="Arial"/>
              <a:cs typeface="Arial"/>
              <a:sym typeface="Arial"/>
            </a:endParaRPr>
          </a:p>
        </p:txBody>
      </p:sp>
      <p:grpSp>
        <p:nvGrpSpPr>
          <p:cNvPr id="436" name="Google Shape;436;g24be94f1aac_0_138"/>
          <p:cNvGrpSpPr/>
          <p:nvPr/>
        </p:nvGrpSpPr>
        <p:grpSpPr>
          <a:xfrm>
            <a:off x="1449997" y="2260505"/>
            <a:ext cx="2446472" cy="3190698"/>
            <a:chOff x="1083025" y="1695421"/>
            <a:chExt cx="1834900" cy="2393083"/>
          </a:xfrm>
        </p:grpSpPr>
        <p:sp>
          <p:nvSpPr>
            <p:cNvPr id="437" name="Google Shape;437;g24be94f1aac_0_138"/>
            <p:cNvSpPr txBox="1"/>
            <p:nvPr/>
          </p:nvSpPr>
          <p:spPr>
            <a:xfrm>
              <a:off x="1124672" y="3040604"/>
              <a:ext cx="1751700" cy="10479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Complicaciones infecciosas </a:t>
              </a:r>
              <a:endParaRPr sz="1100" b="0" i="0" u="none" strike="noStrike" cap="none">
                <a:solidFill>
                  <a:srgbClr val="701C7F"/>
                </a:solidFill>
                <a:latin typeface="Roboto"/>
                <a:ea typeface="Roboto"/>
                <a:cs typeface="Roboto"/>
                <a:sym typeface="Roboto"/>
              </a:endParaRPr>
            </a:p>
          </p:txBody>
        </p:sp>
        <p:cxnSp>
          <p:nvCxnSpPr>
            <p:cNvPr id="438" name="Google Shape;438;g24be94f1aac_0_138"/>
            <p:cNvCxnSpPr/>
            <p:nvPr/>
          </p:nvCxnSpPr>
          <p:spPr>
            <a:xfrm>
              <a:off x="2180202" y="1695421"/>
              <a:ext cx="718500" cy="741900"/>
            </a:xfrm>
            <a:prstGeom prst="straightConnector1">
              <a:avLst/>
            </a:prstGeom>
            <a:noFill/>
            <a:ln w="9525" cap="flat" cmpd="sng">
              <a:solidFill>
                <a:srgbClr val="761E86"/>
              </a:solidFill>
              <a:prstDash val="solid"/>
              <a:round/>
              <a:headEnd type="none" w="sm" len="sm"/>
              <a:tailEnd type="none" w="sm" len="sm"/>
            </a:ln>
          </p:spPr>
        </p:cxnSp>
        <p:sp>
          <p:nvSpPr>
            <p:cNvPr id="439" name="Google Shape;439;g24be94f1aac_0_138"/>
            <p:cNvSpPr/>
            <p:nvPr/>
          </p:nvSpPr>
          <p:spPr>
            <a:xfrm flipH="1">
              <a:off x="1083025" y="2306625"/>
              <a:ext cx="1834800" cy="143400"/>
            </a:xfrm>
            <a:prstGeom prst="parallelogram">
              <a:avLst>
                <a:gd name="adj" fmla="val 96952"/>
              </a:avLst>
            </a:prstGeom>
            <a:solidFill>
              <a:srgbClr val="761E8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p:txBody>
        </p:sp>
        <p:sp>
          <p:nvSpPr>
            <p:cNvPr id="440" name="Google Shape;440;g24be94f1aac_0_138"/>
            <p:cNvSpPr/>
            <p:nvPr/>
          </p:nvSpPr>
          <p:spPr>
            <a:xfrm>
              <a:off x="1083125" y="2460449"/>
              <a:ext cx="1834800" cy="143400"/>
            </a:xfrm>
            <a:prstGeom prst="parallelogram">
              <a:avLst>
                <a:gd name="adj" fmla="val 96952"/>
              </a:avLst>
            </a:prstGeom>
            <a:solidFill>
              <a:srgbClr val="5515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41" name="Google Shape;441;g24be94f1aac_0_138"/>
          <p:cNvGrpSpPr/>
          <p:nvPr/>
        </p:nvGrpSpPr>
        <p:grpSpPr>
          <a:xfrm>
            <a:off x="3519777" y="2260505"/>
            <a:ext cx="2655291" cy="2760420"/>
            <a:chOff x="926407" y="1695421"/>
            <a:chExt cx="1991518" cy="2070367"/>
          </a:xfrm>
        </p:grpSpPr>
        <p:sp>
          <p:nvSpPr>
            <p:cNvPr id="442" name="Google Shape;442;g24be94f1aac_0_138"/>
            <p:cNvSpPr txBox="1"/>
            <p:nvPr/>
          </p:nvSpPr>
          <p:spPr>
            <a:xfrm>
              <a:off x="926407" y="3028388"/>
              <a:ext cx="18348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Medidas profilácticas para evitar su desarrollo</a:t>
              </a:r>
              <a:endParaRPr sz="1100" b="0" i="0" u="none" strike="noStrike" cap="none">
                <a:solidFill>
                  <a:srgbClr val="701C7F"/>
                </a:solidFill>
                <a:latin typeface="Roboto"/>
                <a:ea typeface="Roboto"/>
                <a:cs typeface="Roboto"/>
                <a:sym typeface="Roboto"/>
              </a:endParaRPr>
            </a:p>
          </p:txBody>
        </p:sp>
        <p:cxnSp>
          <p:nvCxnSpPr>
            <p:cNvPr id="443" name="Google Shape;443;g24be94f1aac_0_138"/>
            <p:cNvCxnSpPr/>
            <p:nvPr/>
          </p:nvCxnSpPr>
          <p:spPr>
            <a:xfrm>
              <a:off x="2180202" y="1695421"/>
              <a:ext cx="718500" cy="741900"/>
            </a:xfrm>
            <a:prstGeom prst="straightConnector1">
              <a:avLst/>
            </a:prstGeom>
            <a:noFill/>
            <a:ln w="9525" cap="flat" cmpd="sng">
              <a:solidFill>
                <a:srgbClr val="761E86"/>
              </a:solidFill>
              <a:prstDash val="solid"/>
              <a:round/>
              <a:headEnd type="none" w="sm" len="sm"/>
              <a:tailEnd type="none" w="sm" len="sm"/>
            </a:ln>
          </p:spPr>
        </p:cxnSp>
        <p:sp>
          <p:nvSpPr>
            <p:cNvPr id="444" name="Google Shape;444;g24be94f1aac_0_138"/>
            <p:cNvSpPr/>
            <p:nvPr/>
          </p:nvSpPr>
          <p:spPr>
            <a:xfrm flipH="1">
              <a:off x="1083025" y="2306625"/>
              <a:ext cx="1834800" cy="143400"/>
            </a:xfrm>
            <a:prstGeom prst="parallelogram">
              <a:avLst>
                <a:gd name="adj" fmla="val 96952"/>
              </a:avLst>
            </a:prstGeom>
            <a:solidFill>
              <a:srgbClr val="761E86"/>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p:txBody>
        </p:sp>
        <p:sp>
          <p:nvSpPr>
            <p:cNvPr id="445" name="Google Shape;445;g24be94f1aac_0_138"/>
            <p:cNvSpPr/>
            <p:nvPr/>
          </p:nvSpPr>
          <p:spPr>
            <a:xfrm>
              <a:off x="1083125" y="2460449"/>
              <a:ext cx="1834800" cy="143400"/>
            </a:xfrm>
            <a:prstGeom prst="parallelogram">
              <a:avLst>
                <a:gd name="adj" fmla="val 96952"/>
              </a:avLst>
            </a:prstGeom>
            <a:solidFill>
              <a:srgbClr val="5515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46" name="Google Shape;446;g24be94f1aac_0_138"/>
          <p:cNvGrpSpPr/>
          <p:nvPr/>
        </p:nvGrpSpPr>
        <p:grpSpPr>
          <a:xfrm>
            <a:off x="6011056" y="2259557"/>
            <a:ext cx="2446472" cy="2686974"/>
            <a:chOff x="1083025" y="1695421"/>
            <a:chExt cx="1834900" cy="2015281"/>
          </a:xfrm>
        </p:grpSpPr>
        <p:sp>
          <p:nvSpPr>
            <p:cNvPr id="447" name="Google Shape;447;g24be94f1aac_0_138"/>
            <p:cNvSpPr txBox="1"/>
            <p:nvPr/>
          </p:nvSpPr>
          <p:spPr>
            <a:xfrm>
              <a:off x="1228385" y="2973302"/>
              <a:ext cx="15456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Pega medular:  recuento neutrofílico 500 x mm3, y el recuento plaquetario es mayor de 20000 x mm3, sin requerimientos de transfusiones. </a:t>
              </a:r>
              <a:endParaRPr sz="1100" b="0" i="0" u="none" strike="noStrike" cap="none">
                <a:solidFill>
                  <a:srgbClr val="858585"/>
                </a:solidFill>
                <a:latin typeface="Roboto"/>
                <a:ea typeface="Roboto"/>
                <a:cs typeface="Roboto"/>
                <a:sym typeface="Roboto"/>
              </a:endParaRPr>
            </a:p>
          </p:txBody>
        </p:sp>
        <p:cxnSp>
          <p:nvCxnSpPr>
            <p:cNvPr id="448" name="Google Shape;448;g24be94f1aac_0_138"/>
            <p:cNvCxnSpPr/>
            <p:nvPr/>
          </p:nvCxnSpPr>
          <p:spPr>
            <a:xfrm>
              <a:off x="2180202" y="1695421"/>
              <a:ext cx="718500" cy="741900"/>
            </a:xfrm>
            <a:prstGeom prst="straightConnector1">
              <a:avLst/>
            </a:prstGeom>
            <a:noFill/>
            <a:ln w="9525" cap="flat" cmpd="sng">
              <a:solidFill>
                <a:srgbClr val="C2C2C2"/>
              </a:solidFill>
              <a:prstDash val="solid"/>
              <a:round/>
              <a:headEnd type="none" w="sm" len="sm"/>
              <a:tailEnd type="none" w="sm" len="sm"/>
            </a:ln>
          </p:spPr>
        </p:cxnSp>
        <p:sp>
          <p:nvSpPr>
            <p:cNvPr id="449" name="Google Shape;449;g24be94f1aac_0_138"/>
            <p:cNvSpPr/>
            <p:nvPr/>
          </p:nvSpPr>
          <p:spPr>
            <a:xfrm flipH="1">
              <a:off x="1083025" y="2306625"/>
              <a:ext cx="1834800" cy="143400"/>
            </a:xfrm>
            <a:prstGeom prst="parallelogram">
              <a:avLst>
                <a:gd name="adj" fmla="val 96952"/>
              </a:avLst>
            </a:prstGeom>
            <a:solidFill>
              <a:srgbClr val="C2C2C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p:txBody>
        </p:sp>
        <p:sp>
          <p:nvSpPr>
            <p:cNvPr id="450" name="Google Shape;450;g24be94f1aac_0_138"/>
            <p:cNvSpPr/>
            <p:nvPr/>
          </p:nvSpPr>
          <p:spPr>
            <a:xfrm>
              <a:off x="1083125" y="2460449"/>
              <a:ext cx="1834800" cy="143400"/>
            </a:xfrm>
            <a:prstGeom prst="parallelogram">
              <a:avLst>
                <a:gd name="adj" fmla="val 96952"/>
              </a:avLst>
            </a:prstGeom>
            <a:solidFill>
              <a:srgbClr val="85858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51" name="Google Shape;451;g24be94f1aac_0_138"/>
          <p:cNvGrpSpPr/>
          <p:nvPr/>
        </p:nvGrpSpPr>
        <p:grpSpPr>
          <a:xfrm>
            <a:off x="8295408" y="2259542"/>
            <a:ext cx="2446472" cy="2761374"/>
            <a:chOff x="1083025" y="1695421"/>
            <a:chExt cx="1834900" cy="2071082"/>
          </a:xfrm>
        </p:grpSpPr>
        <p:sp>
          <p:nvSpPr>
            <p:cNvPr id="452" name="Google Shape;452;g24be94f1aac_0_138"/>
            <p:cNvSpPr txBox="1"/>
            <p:nvPr/>
          </p:nvSpPr>
          <p:spPr>
            <a:xfrm>
              <a:off x="1227625" y="3029103"/>
              <a:ext cx="1545600" cy="737400"/>
            </a:xfrm>
            <a:prstGeom prst="rect">
              <a:avLst/>
            </a:prstGeom>
            <a:noFill/>
            <a:ln>
              <a:noFill/>
            </a:ln>
          </p:spPr>
          <p:txBody>
            <a:bodyPr spcFirstLastPara="1" wrap="square" lIns="121900" tIns="121900" rIns="121900" bIns="121900" anchor="t" anchorCtr="0">
              <a:noAutofit/>
            </a:bodyPr>
            <a:lstStyle/>
            <a:p>
              <a:pPr marL="457200" marR="0" lvl="0" indent="-317500" algn="l" rtl="0">
                <a:lnSpc>
                  <a:spcPct val="100000"/>
                </a:lnSpc>
                <a:spcBef>
                  <a:spcPts val="0"/>
                </a:spcBef>
                <a:spcAft>
                  <a:spcPts val="0"/>
                </a:spcAft>
                <a:buClr>
                  <a:schemeClr val="dk1"/>
                </a:buClr>
                <a:buSzPts val="1400"/>
                <a:buFont typeface="Arial"/>
                <a:buChar char="●"/>
              </a:pPr>
              <a:r>
                <a:rPr lang="es-MX" sz="1400" b="0" i="0" u="none" strike="noStrike" cap="none">
                  <a:solidFill>
                    <a:schemeClr val="dk1"/>
                  </a:solidFill>
                  <a:latin typeface="Arial"/>
                  <a:ea typeface="Arial"/>
                  <a:cs typeface="Arial"/>
                  <a:sym typeface="Arial"/>
                </a:rPr>
                <a:t>Habitualmente la pega granulocítico se lo consigue del 9no al 12do día pos infusión, y la pega plaquetario sucede al día 14to </a:t>
              </a:r>
              <a:endParaRPr sz="14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2100"/>
                </a:spcAft>
                <a:buClr>
                  <a:srgbClr val="000000"/>
                </a:buClr>
                <a:buSzPts val="1100"/>
                <a:buFont typeface="Arial"/>
                <a:buNone/>
              </a:pPr>
              <a:endParaRPr sz="1100" b="0" i="0" u="none" strike="noStrike" cap="none">
                <a:solidFill>
                  <a:srgbClr val="858585"/>
                </a:solidFill>
                <a:latin typeface="Roboto"/>
                <a:ea typeface="Roboto"/>
                <a:cs typeface="Roboto"/>
                <a:sym typeface="Roboto"/>
              </a:endParaRPr>
            </a:p>
          </p:txBody>
        </p:sp>
        <p:cxnSp>
          <p:nvCxnSpPr>
            <p:cNvPr id="453" name="Google Shape;453;g24be94f1aac_0_138"/>
            <p:cNvCxnSpPr/>
            <p:nvPr/>
          </p:nvCxnSpPr>
          <p:spPr>
            <a:xfrm>
              <a:off x="2180202" y="1695421"/>
              <a:ext cx="718500" cy="741900"/>
            </a:xfrm>
            <a:prstGeom prst="straightConnector1">
              <a:avLst/>
            </a:prstGeom>
            <a:noFill/>
            <a:ln w="9525" cap="flat" cmpd="sng">
              <a:solidFill>
                <a:srgbClr val="C2C2C2"/>
              </a:solidFill>
              <a:prstDash val="solid"/>
              <a:round/>
              <a:headEnd type="none" w="sm" len="sm"/>
              <a:tailEnd type="none" w="sm" len="sm"/>
            </a:ln>
          </p:spPr>
        </p:cxnSp>
        <p:sp>
          <p:nvSpPr>
            <p:cNvPr id="454" name="Google Shape;454;g24be94f1aac_0_138"/>
            <p:cNvSpPr/>
            <p:nvPr/>
          </p:nvSpPr>
          <p:spPr>
            <a:xfrm flipH="1">
              <a:off x="1083025" y="2306625"/>
              <a:ext cx="1834800" cy="143400"/>
            </a:xfrm>
            <a:prstGeom prst="parallelogram">
              <a:avLst>
                <a:gd name="adj" fmla="val 96952"/>
              </a:avLst>
            </a:prstGeom>
            <a:solidFill>
              <a:srgbClr val="C2C2C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s-MX" sz="1900" b="0" i="0" u="none" strike="noStrike" cap="none">
                  <a:solidFill>
                    <a:srgbClr val="000000"/>
                  </a:solidFill>
                  <a:latin typeface="Arial"/>
                  <a:ea typeface="Arial"/>
                  <a:cs typeface="Arial"/>
                  <a:sym typeface="Arial"/>
                </a:rPr>
                <a:t>  </a:t>
              </a:r>
              <a:endParaRPr sz="1900" b="0" i="0" u="none" strike="noStrike" cap="none">
                <a:solidFill>
                  <a:srgbClr val="000000"/>
                </a:solidFill>
                <a:latin typeface="Arial"/>
                <a:ea typeface="Arial"/>
                <a:cs typeface="Arial"/>
                <a:sym typeface="Arial"/>
              </a:endParaRPr>
            </a:p>
          </p:txBody>
        </p:sp>
        <p:sp>
          <p:nvSpPr>
            <p:cNvPr id="455" name="Google Shape;455;g24be94f1aac_0_138"/>
            <p:cNvSpPr/>
            <p:nvPr/>
          </p:nvSpPr>
          <p:spPr>
            <a:xfrm>
              <a:off x="1083125" y="2460449"/>
              <a:ext cx="1834800" cy="143400"/>
            </a:xfrm>
            <a:prstGeom prst="parallelogram">
              <a:avLst>
                <a:gd name="adj" fmla="val 96952"/>
              </a:avLst>
            </a:prstGeom>
            <a:solidFill>
              <a:srgbClr val="85858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56" name="Google Shape;456;g24be94f1aac_0_138"/>
          <p:cNvSpPr txBox="1"/>
          <p:nvPr/>
        </p:nvSpPr>
        <p:spPr>
          <a:xfrm>
            <a:off x="0" y="6255575"/>
            <a:ext cx="109521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a:t>
            </a:r>
            <a:r>
              <a:rPr lang="es-MX" sz="1100" b="0" i="1" u="none" strike="noStrike" cap="none">
                <a:solidFill>
                  <a:srgbClr val="000000"/>
                </a:solidFill>
                <a:latin typeface="Arial"/>
                <a:ea typeface="Arial"/>
                <a:cs typeface="Arial"/>
                <a:sym typeface="Arial"/>
              </a:rPr>
              <a:t> Trasplante de células hematopoyéticas. </a:t>
            </a:r>
            <a:r>
              <a:rPr lang="es-MX" sz="1100" b="0" i="0" u="none" strike="noStrike" cap="none">
                <a:solidFill>
                  <a:srgbClr val="000000"/>
                </a:solidFill>
                <a:latin typeface="Arial"/>
                <a:ea typeface="Arial"/>
                <a:cs typeface="Arial"/>
                <a:sym typeface="Arial"/>
              </a:rPr>
              <a:t>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g1e384d0ff5a_1_14"/>
          <p:cNvSpPr txBox="1">
            <a:spLocks noGrp="1"/>
          </p:cNvSpPr>
          <p:nvPr>
            <p:ph type="title"/>
          </p:nvPr>
        </p:nvSpPr>
        <p:spPr>
          <a:xfrm>
            <a:off x="396631" y="768350"/>
            <a:ext cx="10515600" cy="2852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s-MX"/>
              <a:t>RIESGOS Y COMPLICACIONES</a:t>
            </a:r>
            <a:endParaRPr/>
          </a:p>
        </p:txBody>
      </p:sp>
      <p:sp>
        <p:nvSpPr>
          <p:cNvPr id="462" name="Google Shape;462;g1e384d0ff5a_1_1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2400"/>
              <a:buNone/>
            </a:pPr>
            <a:endParaRPr sz="1200">
              <a:solidFill>
                <a:srgbClr val="080808"/>
              </a:solidFill>
            </a:endParaRPr>
          </a:p>
          <a:p>
            <a:pPr marL="0" lvl="0" indent="0" algn="l" rtl="0">
              <a:lnSpc>
                <a:spcPct val="90000"/>
              </a:lnSpc>
              <a:spcBef>
                <a:spcPts val="1000"/>
              </a:spcBef>
              <a:spcAft>
                <a:spcPts val="0"/>
              </a:spcAft>
              <a:buSzPts val="2400"/>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6"/>
          <p:cNvSpPr txBox="1">
            <a:spLocks noGrp="1"/>
          </p:cNvSpPr>
          <p:nvPr>
            <p:ph type="title"/>
          </p:nvPr>
        </p:nvSpPr>
        <p:spPr>
          <a:xfrm>
            <a:off x="1970297" y="326676"/>
            <a:ext cx="8334845"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s-MX" sz="4000"/>
              <a:t>PERIODO DE PREPEGA</a:t>
            </a:r>
            <a:endParaRPr sz="4000"/>
          </a:p>
        </p:txBody>
      </p:sp>
      <p:sp>
        <p:nvSpPr>
          <p:cNvPr id="468" name="Google Shape;468;p26"/>
          <p:cNvSpPr txBox="1">
            <a:spLocks noGrp="1"/>
          </p:cNvSpPr>
          <p:nvPr>
            <p:ph type="body" idx="1"/>
          </p:nvPr>
        </p:nvSpPr>
        <p:spPr>
          <a:xfrm>
            <a:off x="3210476" y="1291694"/>
            <a:ext cx="5157787" cy="508077"/>
          </a:xfrm>
          <a:prstGeom prst="rect">
            <a:avLst/>
          </a:prstGeom>
          <a:gradFill>
            <a:gsLst>
              <a:gs pos="0">
                <a:srgbClr val="FFED74"/>
              </a:gs>
              <a:gs pos="35000">
                <a:srgbClr val="FFF09F"/>
              </a:gs>
              <a:gs pos="100000">
                <a:srgbClr val="FFF9D6"/>
              </a:gs>
            </a:gsLst>
            <a:lin ang="16200000" scaled="0"/>
          </a:gradFill>
          <a:ln w="9525" cap="flat" cmpd="sng">
            <a:solidFill>
              <a:srgbClr val="FFBE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b" anchorCtr="0">
            <a:noAutofit/>
          </a:bodyPr>
          <a:lstStyle/>
          <a:p>
            <a:pPr marL="457200" lvl="0" indent="-228600" algn="ctr" rtl="0">
              <a:lnSpc>
                <a:spcPct val="90000"/>
              </a:lnSpc>
              <a:spcBef>
                <a:spcPts val="1000"/>
              </a:spcBef>
              <a:spcAft>
                <a:spcPts val="0"/>
              </a:spcAft>
              <a:buSzPts val="2400"/>
              <a:buNone/>
            </a:pPr>
            <a:r>
              <a:rPr lang="es-MX">
                <a:solidFill>
                  <a:schemeClr val="dk1"/>
                </a:solidFill>
                <a:latin typeface="Arial"/>
                <a:ea typeface="Arial"/>
                <a:cs typeface="Arial"/>
                <a:sym typeface="Arial"/>
              </a:rPr>
              <a:t>(0 A 10 D</a:t>
            </a:r>
            <a:r>
              <a:rPr lang="es-MX"/>
              <a:t>Í</a:t>
            </a:r>
            <a:r>
              <a:rPr lang="es-MX">
                <a:solidFill>
                  <a:schemeClr val="dk1"/>
                </a:solidFill>
                <a:latin typeface="Arial"/>
                <a:ea typeface="Arial"/>
                <a:cs typeface="Arial"/>
                <a:sym typeface="Arial"/>
              </a:rPr>
              <a:t>AS</a:t>
            </a:r>
            <a:r>
              <a:rPr lang="es-MX"/>
              <a:t>)</a:t>
            </a:r>
            <a:r>
              <a:rPr lang="es-MX">
                <a:solidFill>
                  <a:schemeClr val="dk1"/>
                </a:solidFill>
                <a:latin typeface="Arial"/>
                <a:ea typeface="Arial"/>
                <a:cs typeface="Arial"/>
                <a:sym typeface="Arial"/>
              </a:rPr>
              <a:t> Y  (0 A 30 DÍAS)</a:t>
            </a:r>
            <a:endParaRPr/>
          </a:p>
        </p:txBody>
      </p:sp>
      <p:grpSp>
        <p:nvGrpSpPr>
          <p:cNvPr id="469" name="Google Shape;469;p26"/>
          <p:cNvGrpSpPr/>
          <p:nvPr/>
        </p:nvGrpSpPr>
        <p:grpSpPr>
          <a:xfrm>
            <a:off x="353247" y="2347753"/>
            <a:ext cx="11151676" cy="3431284"/>
            <a:chOff x="4904" y="344781"/>
            <a:chExt cx="11151676" cy="3431284"/>
          </a:xfrm>
        </p:grpSpPr>
        <p:sp>
          <p:nvSpPr>
            <p:cNvPr id="470" name="Google Shape;470;p26"/>
            <p:cNvSpPr/>
            <p:nvPr/>
          </p:nvSpPr>
          <p:spPr>
            <a:xfrm>
              <a:off x="4904" y="344781"/>
              <a:ext cx="2144553" cy="1286731"/>
            </a:xfrm>
            <a:prstGeom prst="roundRect">
              <a:avLst>
                <a:gd name="adj" fmla="val 10000"/>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6"/>
            <p:cNvSpPr txBox="1"/>
            <p:nvPr/>
          </p:nvSpPr>
          <p:spPr>
            <a:xfrm>
              <a:off x="42591"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Infección por hongos (Aspergillus y cándida)</a:t>
              </a:r>
              <a:endParaRPr sz="1800" b="0" i="0" u="none" strike="noStrike" cap="none">
                <a:solidFill>
                  <a:srgbClr val="0C0C0C"/>
                </a:solidFill>
                <a:latin typeface="Arial"/>
                <a:ea typeface="Arial"/>
                <a:cs typeface="Arial"/>
                <a:sym typeface="Arial"/>
              </a:endParaRPr>
            </a:p>
          </p:txBody>
        </p:sp>
        <p:sp>
          <p:nvSpPr>
            <p:cNvPr id="472" name="Google Shape;472;p26"/>
            <p:cNvSpPr/>
            <p:nvPr/>
          </p:nvSpPr>
          <p:spPr>
            <a:xfrm>
              <a:off x="2338178" y="722222"/>
              <a:ext cx="454645" cy="531849"/>
            </a:xfrm>
            <a:prstGeom prst="rightArrow">
              <a:avLst>
                <a:gd name="adj1" fmla="val 60000"/>
                <a:gd name="adj2" fmla="val 50000"/>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6"/>
            <p:cNvSpPr txBox="1"/>
            <p:nvPr/>
          </p:nvSpPr>
          <p:spPr>
            <a:xfrm>
              <a:off x="2338178"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74" name="Google Shape;474;p26"/>
            <p:cNvSpPr/>
            <p:nvPr/>
          </p:nvSpPr>
          <p:spPr>
            <a:xfrm>
              <a:off x="3007279" y="344781"/>
              <a:ext cx="2144553" cy="1286731"/>
            </a:xfrm>
            <a:prstGeom prst="roundRect">
              <a:avLst>
                <a:gd name="adj" fmla="val 10000"/>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6"/>
            <p:cNvSpPr txBox="1"/>
            <p:nvPr/>
          </p:nvSpPr>
          <p:spPr>
            <a:xfrm>
              <a:off x="3044966"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dirty="0">
                  <a:solidFill>
                    <a:srgbClr val="0C0C0C"/>
                  </a:solidFill>
                  <a:latin typeface="Arial"/>
                  <a:ea typeface="Arial"/>
                  <a:cs typeface="Arial"/>
                  <a:sym typeface="Arial"/>
                </a:rPr>
                <a:t>Neumonía</a:t>
              </a:r>
              <a:endParaRPr sz="1800" b="0" i="0" u="none" strike="noStrike" cap="none" dirty="0">
                <a:solidFill>
                  <a:srgbClr val="0C0C0C"/>
                </a:solidFill>
                <a:latin typeface="Arial"/>
                <a:ea typeface="Arial"/>
                <a:cs typeface="Arial"/>
                <a:sym typeface="Arial"/>
              </a:endParaRPr>
            </a:p>
          </p:txBody>
        </p:sp>
        <p:sp>
          <p:nvSpPr>
            <p:cNvPr id="476" name="Google Shape;476;p26"/>
            <p:cNvSpPr/>
            <p:nvPr/>
          </p:nvSpPr>
          <p:spPr>
            <a:xfrm>
              <a:off x="5340553" y="722222"/>
              <a:ext cx="454645" cy="531849"/>
            </a:xfrm>
            <a:prstGeom prst="rightArrow">
              <a:avLst>
                <a:gd name="adj1" fmla="val 60000"/>
                <a:gd name="adj2" fmla="val 50000"/>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6"/>
            <p:cNvSpPr txBox="1"/>
            <p:nvPr/>
          </p:nvSpPr>
          <p:spPr>
            <a:xfrm>
              <a:off x="5340553"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78" name="Google Shape;478;p26"/>
            <p:cNvSpPr/>
            <p:nvPr/>
          </p:nvSpPr>
          <p:spPr>
            <a:xfrm>
              <a:off x="6009653" y="344781"/>
              <a:ext cx="2144553" cy="1286731"/>
            </a:xfrm>
            <a:prstGeom prst="roundRect">
              <a:avLst>
                <a:gd name="adj" fmla="val 10000"/>
              </a:avLst>
            </a:prstGeom>
            <a:gradFill>
              <a:gsLst>
                <a:gs pos="0">
                  <a:srgbClr val="FFD300"/>
                </a:gs>
                <a:gs pos="100000">
                  <a:srgbClr val="FFEF6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6"/>
            <p:cNvSpPr txBox="1"/>
            <p:nvPr/>
          </p:nvSpPr>
          <p:spPr>
            <a:xfrm>
              <a:off x="6047340"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dirty="0">
                  <a:solidFill>
                    <a:srgbClr val="0C0C0C"/>
                  </a:solidFill>
                  <a:latin typeface="Arial"/>
                  <a:ea typeface="Arial"/>
                  <a:cs typeface="Arial"/>
                  <a:sym typeface="Arial"/>
                </a:rPr>
                <a:t>Neumonitis </a:t>
              </a:r>
              <a:r>
                <a:rPr lang="es-MX" sz="1800" dirty="0" smtClean="0">
                  <a:solidFill>
                    <a:srgbClr val="0C0C0C"/>
                  </a:solidFill>
                </a:rPr>
                <a:t>tóxica</a:t>
              </a:r>
              <a:endParaRPr sz="1800" b="0" i="0" u="none" strike="noStrike" cap="none" dirty="0">
                <a:solidFill>
                  <a:srgbClr val="0C0C0C"/>
                </a:solidFill>
                <a:latin typeface="Arial"/>
                <a:ea typeface="Arial"/>
                <a:cs typeface="Arial"/>
                <a:sym typeface="Arial"/>
              </a:endParaRPr>
            </a:p>
          </p:txBody>
        </p:sp>
        <p:sp>
          <p:nvSpPr>
            <p:cNvPr id="480" name="Google Shape;480;p26"/>
            <p:cNvSpPr/>
            <p:nvPr/>
          </p:nvSpPr>
          <p:spPr>
            <a:xfrm>
              <a:off x="8342927" y="722222"/>
              <a:ext cx="454645" cy="531849"/>
            </a:xfrm>
            <a:prstGeom prst="rightArrow">
              <a:avLst>
                <a:gd name="adj1" fmla="val 60000"/>
                <a:gd name="adj2" fmla="val 50000"/>
              </a:avLst>
            </a:prstGeom>
            <a:gradFill>
              <a:gsLst>
                <a:gs pos="0">
                  <a:srgbClr val="FFD300"/>
                </a:gs>
                <a:gs pos="100000">
                  <a:srgbClr val="FFEF6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6"/>
            <p:cNvSpPr txBox="1"/>
            <p:nvPr/>
          </p:nvSpPr>
          <p:spPr>
            <a:xfrm>
              <a:off x="8342927"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82" name="Google Shape;482;p26"/>
            <p:cNvSpPr/>
            <p:nvPr/>
          </p:nvSpPr>
          <p:spPr>
            <a:xfrm>
              <a:off x="9012027" y="344781"/>
              <a:ext cx="2144553" cy="1286731"/>
            </a:xfrm>
            <a:prstGeom prst="roundRect">
              <a:avLst>
                <a:gd name="adj" fmla="val 10000"/>
              </a:avLst>
            </a:prstGeom>
            <a:gradFill>
              <a:gsLst>
                <a:gs pos="0">
                  <a:srgbClr val="469CE7"/>
                </a:gs>
                <a:gs pos="100000">
                  <a:srgbClr val="8ECD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6"/>
            <p:cNvSpPr txBox="1"/>
            <p:nvPr/>
          </p:nvSpPr>
          <p:spPr>
            <a:xfrm>
              <a:off x="9049714"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Edema Pulmonar</a:t>
              </a:r>
              <a:endParaRPr sz="1800" b="0" i="0" u="none" strike="noStrike" cap="none">
                <a:solidFill>
                  <a:srgbClr val="0C0C0C"/>
                </a:solidFill>
                <a:latin typeface="Arial"/>
                <a:ea typeface="Arial"/>
                <a:cs typeface="Arial"/>
                <a:sym typeface="Arial"/>
              </a:endParaRPr>
            </a:p>
          </p:txBody>
        </p:sp>
        <p:sp>
          <p:nvSpPr>
            <p:cNvPr id="484" name="Google Shape;484;p26"/>
            <p:cNvSpPr/>
            <p:nvPr/>
          </p:nvSpPr>
          <p:spPr>
            <a:xfrm rot="5400000">
              <a:off x="9856981" y="1781631"/>
              <a:ext cx="454645" cy="531849"/>
            </a:xfrm>
            <a:prstGeom prst="rightArrow">
              <a:avLst>
                <a:gd name="adj1" fmla="val 60000"/>
                <a:gd name="adj2" fmla="val 50000"/>
              </a:avLst>
            </a:prstGeom>
            <a:gradFill>
              <a:gsLst>
                <a:gs pos="0">
                  <a:srgbClr val="469CE7"/>
                </a:gs>
                <a:gs pos="100000">
                  <a:srgbClr val="8ECD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6"/>
            <p:cNvSpPr txBox="1"/>
            <p:nvPr/>
          </p:nvSpPr>
          <p:spPr>
            <a:xfrm>
              <a:off x="9924750" y="1820233"/>
              <a:ext cx="319109" cy="31825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86" name="Google Shape;486;p26"/>
            <p:cNvSpPr/>
            <p:nvPr/>
          </p:nvSpPr>
          <p:spPr>
            <a:xfrm>
              <a:off x="9012027" y="2489334"/>
              <a:ext cx="2144553" cy="1286731"/>
            </a:xfrm>
            <a:prstGeom prst="roundRect">
              <a:avLst>
                <a:gd name="adj" fmla="val 10000"/>
              </a:avLst>
            </a:prstGeom>
            <a:gradFill>
              <a:gsLst>
                <a:gs pos="0">
                  <a:srgbClr val="6DBC37"/>
                </a:gs>
                <a:gs pos="100000">
                  <a:srgbClr val="B8FE9C"/>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6"/>
            <p:cNvSpPr txBox="1"/>
            <p:nvPr/>
          </p:nvSpPr>
          <p:spPr>
            <a:xfrm>
              <a:off x="9049714" y="2527021"/>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Colitis pseudomembranosa</a:t>
              </a:r>
              <a:endParaRPr sz="1800" b="0" i="0" u="none" strike="noStrike" cap="none">
                <a:solidFill>
                  <a:srgbClr val="0C0C0C"/>
                </a:solidFill>
                <a:latin typeface="Arial"/>
                <a:ea typeface="Arial"/>
                <a:cs typeface="Arial"/>
                <a:sym typeface="Arial"/>
              </a:endParaRPr>
            </a:p>
          </p:txBody>
        </p:sp>
        <p:sp>
          <p:nvSpPr>
            <p:cNvPr id="488" name="Google Shape;488;p26"/>
            <p:cNvSpPr/>
            <p:nvPr/>
          </p:nvSpPr>
          <p:spPr>
            <a:xfrm rot="10800000">
              <a:off x="8368662" y="2866775"/>
              <a:ext cx="454645" cy="531849"/>
            </a:xfrm>
            <a:prstGeom prst="rightArrow">
              <a:avLst>
                <a:gd name="adj1" fmla="val 60000"/>
                <a:gd name="adj2" fmla="val 50000"/>
              </a:avLst>
            </a:prstGeom>
            <a:gradFill>
              <a:gsLst>
                <a:gs pos="0">
                  <a:srgbClr val="6DBC37"/>
                </a:gs>
                <a:gs pos="100000">
                  <a:srgbClr val="B8FE9C"/>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6"/>
            <p:cNvSpPr txBox="1"/>
            <p:nvPr/>
          </p:nvSpPr>
          <p:spPr>
            <a:xfrm>
              <a:off x="8505055" y="2973145"/>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90" name="Google Shape;490;p26"/>
            <p:cNvSpPr/>
            <p:nvPr/>
          </p:nvSpPr>
          <p:spPr>
            <a:xfrm>
              <a:off x="6009653" y="2489334"/>
              <a:ext cx="2144553" cy="1286731"/>
            </a:xfrm>
            <a:prstGeom prst="roundRect">
              <a:avLst>
                <a:gd name="adj" fmla="val 10000"/>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6"/>
            <p:cNvSpPr txBox="1"/>
            <p:nvPr/>
          </p:nvSpPr>
          <p:spPr>
            <a:xfrm>
              <a:off x="6047340" y="2527021"/>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Colitis neutropénica</a:t>
              </a:r>
              <a:endParaRPr sz="1800" b="0" i="0" u="none" strike="noStrike" cap="none">
                <a:solidFill>
                  <a:srgbClr val="0C0C0C"/>
                </a:solidFill>
                <a:latin typeface="Arial"/>
                <a:ea typeface="Arial"/>
                <a:cs typeface="Arial"/>
                <a:sym typeface="Arial"/>
              </a:endParaRPr>
            </a:p>
          </p:txBody>
        </p:sp>
        <p:sp>
          <p:nvSpPr>
            <p:cNvPr id="492" name="Google Shape;492;p26"/>
            <p:cNvSpPr/>
            <p:nvPr/>
          </p:nvSpPr>
          <p:spPr>
            <a:xfrm rot="10800000">
              <a:off x="5366287" y="2866775"/>
              <a:ext cx="454645" cy="531849"/>
            </a:xfrm>
            <a:prstGeom prst="rightArrow">
              <a:avLst>
                <a:gd name="adj1" fmla="val 60000"/>
                <a:gd name="adj2" fmla="val 50000"/>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6"/>
            <p:cNvSpPr txBox="1"/>
            <p:nvPr/>
          </p:nvSpPr>
          <p:spPr>
            <a:xfrm>
              <a:off x="5502680" y="2973145"/>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94" name="Google Shape;494;p26"/>
            <p:cNvSpPr/>
            <p:nvPr/>
          </p:nvSpPr>
          <p:spPr>
            <a:xfrm>
              <a:off x="3007279" y="2489334"/>
              <a:ext cx="2144553" cy="1286731"/>
            </a:xfrm>
            <a:prstGeom prst="roundRect">
              <a:avLst>
                <a:gd name="adj" fmla="val 10000"/>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6"/>
            <p:cNvSpPr txBox="1"/>
            <p:nvPr/>
          </p:nvSpPr>
          <p:spPr>
            <a:xfrm>
              <a:off x="3044966" y="2527021"/>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Cistitis Hemorrágica</a:t>
              </a:r>
              <a:endParaRPr sz="1800" b="0" i="0" u="none" strike="noStrike" cap="none">
                <a:solidFill>
                  <a:srgbClr val="0C0C0C"/>
                </a:solidFill>
                <a:latin typeface="Arial"/>
                <a:ea typeface="Arial"/>
                <a:cs typeface="Arial"/>
                <a:sym typeface="Arial"/>
              </a:endParaRPr>
            </a:p>
          </p:txBody>
        </p:sp>
        <p:sp>
          <p:nvSpPr>
            <p:cNvPr id="496" name="Google Shape;496;p26"/>
            <p:cNvSpPr/>
            <p:nvPr/>
          </p:nvSpPr>
          <p:spPr>
            <a:xfrm rot="10800000">
              <a:off x="2363913" y="2866775"/>
              <a:ext cx="454645" cy="531849"/>
            </a:xfrm>
            <a:prstGeom prst="rightArrow">
              <a:avLst>
                <a:gd name="adj1" fmla="val 60000"/>
                <a:gd name="adj2" fmla="val 50000"/>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6"/>
            <p:cNvSpPr txBox="1"/>
            <p:nvPr/>
          </p:nvSpPr>
          <p:spPr>
            <a:xfrm>
              <a:off x="2500306" y="2973145"/>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498" name="Google Shape;498;p26"/>
            <p:cNvSpPr/>
            <p:nvPr/>
          </p:nvSpPr>
          <p:spPr>
            <a:xfrm>
              <a:off x="4904" y="2489334"/>
              <a:ext cx="2144553" cy="1286731"/>
            </a:xfrm>
            <a:prstGeom prst="roundRect">
              <a:avLst>
                <a:gd name="adj" fmla="val 10000"/>
              </a:avLst>
            </a:prstGeom>
            <a:gradFill>
              <a:gsLst>
                <a:gs pos="0">
                  <a:srgbClr val="FFD300"/>
                </a:gs>
                <a:gs pos="100000">
                  <a:srgbClr val="FFEF6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6"/>
            <p:cNvSpPr txBox="1"/>
            <p:nvPr/>
          </p:nvSpPr>
          <p:spPr>
            <a:xfrm>
              <a:off x="42591" y="2527021"/>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Mucositis</a:t>
              </a:r>
              <a:endParaRPr sz="1800" b="0" i="0" u="none" strike="noStrike" cap="none">
                <a:solidFill>
                  <a:srgbClr val="0C0C0C"/>
                </a:solidFill>
                <a:latin typeface="Arial"/>
                <a:ea typeface="Arial"/>
                <a:cs typeface="Arial"/>
                <a:sym typeface="Arial"/>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27"/>
          <p:cNvSpPr txBox="1">
            <a:spLocks noGrp="1"/>
          </p:cNvSpPr>
          <p:nvPr>
            <p:ph type="title"/>
          </p:nvPr>
        </p:nvSpPr>
        <p:spPr>
          <a:xfrm>
            <a:off x="1970297" y="326677"/>
            <a:ext cx="8683189" cy="96501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s-MX" sz="3200"/>
              <a:t>PERIODO POST TRASPLANTE TEMPRANO</a:t>
            </a:r>
            <a:endParaRPr sz="3200"/>
          </a:p>
        </p:txBody>
      </p:sp>
      <p:sp>
        <p:nvSpPr>
          <p:cNvPr id="505" name="Google Shape;505;p27"/>
          <p:cNvSpPr txBox="1">
            <a:spLocks noGrp="1"/>
          </p:cNvSpPr>
          <p:nvPr>
            <p:ph type="body" idx="1"/>
          </p:nvPr>
        </p:nvSpPr>
        <p:spPr>
          <a:xfrm>
            <a:off x="3210476" y="1291694"/>
            <a:ext cx="5157787" cy="508077"/>
          </a:xfrm>
          <a:prstGeom prst="rect">
            <a:avLst/>
          </a:prstGeom>
          <a:gradFill>
            <a:gsLst>
              <a:gs pos="0">
                <a:srgbClr val="FFED74"/>
              </a:gs>
              <a:gs pos="35000">
                <a:srgbClr val="FFF09F"/>
              </a:gs>
              <a:gs pos="100000">
                <a:srgbClr val="FFF9D6"/>
              </a:gs>
            </a:gsLst>
            <a:lin ang="16200000" scaled="0"/>
          </a:gradFill>
          <a:ln w="9525" cap="flat" cmpd="sng">
            <a:solidFill>
              <a:srgbClr val="FFBE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b" anchorCtr="0">
            <a:noAutofit/>
          </a:bodyPr>
          <a:lstStyle/>
          <a:p>
            <a:pPr marL="457200" lvl="0" indent="-228600" algn="ctr" rtl="0">
              <a:lnSpc>
                <a:spcPct val="90000"/>
              </a:lnSpc>
              <a:spcBef>
                <a:spcPts val="1000"/>
              </a:spcBef>
              <a:spcAft>
                <a:spcPts val="0"/>
              </a:spcAft>
              <a:buSzPts val="2400"/>
              <a:buNone/>
            </a:pPr>
            <a:r>
              <a:rPr lang="es-MX">
                <a:solidFill>
                  <a:schemeClr val="dk1"/>
                </a:solidFill>
                <a:latin typeface="Arial"/>
                <a:ea typeface="Arial"/>
                <a:cs typeface="Arial"/>
                <a:sym typeface="Arial"/>
              </a:rPr>
              <a:t>DE 30 A 100 DÍAS</a:t>
            </a:r>
            <a:endParaRPr/>
          </a:p>
        </p:txBody>
      </p:sp>
      <p:grpSp>
        <p:nvGrpSpPr>
          <p:cNvPr id="506" name="Google Shape;506;p27"/>
          <p:cNvGrpSpPr/>
          <p:nvPr/>
        </p:nvGrpSpPr>
        <p:grpSpPr>
          <a:xfrm>
            <a:off x="1036398" y="2003316"/>
            <a:ext cx="9785374" cy="4120158"/>
            <a:chOff x="688055" y="344"/>
            <a:chExt cx="9785374" cy="4120158"/>
          </a:xfrm>
        </p:grpSpPr>
        <p:sp>
          <p:nvSpPr>
            <p:cNvPr id="507" name="Google Shape;507;p27"/>
            <p:cNvSpPr/>
            <p:nvPr/>
          </p:nvSpPr>
          <p:spPr>
            <a:xfrm>
              <a:off x="688055" y="344"/>
              <a:ext cx="2575098" cy="1545059"/>
            </a:xfrm>
            <a:prstGeom prst="roundRect">
              <a:avLst>
                <a:gd name="adj" fmla="val 10000"/>
              </a:avLst>
            </a:prstGeom>
            <a:solidFill>
              <a:srgbClr val="599BD5"/>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txBox="1"/>
            <p:nvPr/>
          </p:nvSpPr>
          <p:spPr>
            <a:xfrm>
              <a:off x="733308" y="45597"/>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Infección por hongos (Aspergillus) y Virus (CMV)</a:t>
              </a:r>
              <a:endParaRPr sz="1800" b="0" i="0" u="none" strike="noStrike" cap="none">
                <a:solidFill>
                  <a:srgbClr val="0C0C0C"/>
                </a:solidFill>
                <a:latin typeface="Arial"/>
                <a:ea typeface="Arial"/>
                <a:cs typeface="Arial"/>
                <a:sym typeface="Arial"/>
              </a:endParaRPr>
            </a:p>
          </p:txBody>
        </p:sp>
        <p:sp>
          <p:nvSpPr>
            <p:cNvPr id="509" name="Google Shape;509;p27"/>
            <p:cNvSpPr/>
            <p:nvPr/>
          </p:nvSpPr>
          <p:spPr>
            <a:xfrm>
              <a:off x="3489762" y="453561"/>
              <a:ext cx="545920" cy="638624"/>
            </a:xfrm>
            <a:prstGeom prst="rightArrow">
              <a:avLst>
                <a:gd name="adj1" fmla="val 60000"/>
                <a:gd name="adj2" fmla="val 50000"/>
              </a:avLst>
            </a:prstGeom>
            <a:solidFill>
              <a:srgbClr val="59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txBox="1"/>
            <p:nvPr/>
          </p:nvSpPr>
          <p:spPr>
            <a:xfrm>
              <a:off x="3489762" y="581286"/>
              <a:ext cx="382144" cy="38317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11" name="Google Shape;511;p27"/>
            <p:cNvSpPr/>
            <p:nvPr/>
          </p:nvSpPr>
          <p:spPr>
            <a:xfrm>
              <a:off x="4293193" y="344"/>
              <a:ext cx="2575098" cy="1545059"/>
            </a:xfrm>
            <a:prstGeom prst="roundRect">
              <a:avLst>
                <a:gd name="adj" fmla="val 10000"/>
              </a:avLst>
            </a:prstGeom>
            <a:solidFill>
              <a:srgbClr val="53C1CE"/>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txBox="1"/>
            <p:nvPr/>
          </p:nvSpPr>
          <p:spPr>
            <a:xfrm>
              <a:off x="4338446" y="45597"/>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Neumonía</a:t>
              </a:r>
              <a:endParaRPr sz="1800" b="0" i="0" u="none" strike="noStrike" cap="none">
                <a:solidFill>
                  <a:srgbClr val="0C0C0C"/>
                </a:solidFill>
                <a:latin typeface="Arial"/>
                <a:ea typeface="Arial"/>
                <a:cs typeface="Arial"/>
                <a:sym typeface="Arial"/>
              </a:endParaRPr>
            </a:p>
          </p:txBody>
        </p:sp>
        <p:sp>
          <p:nvSpPr>
            <p:cNvPr id="513" name="Google Shape;513;p27"/>
            <p:cNvSpPr/>
            <p:nvPr/>
          </p:nvSpPr>
          <p:spPr>
            <a:xfrm>
              <a:off x="7094901" y="453561"/>
              <a:ext cx="545920" cy="638624"/>
            </a:xfrm>
            <a:prstGeom prst="rightArrow">
              <a:avLst>
                <a:gd name="adj1" fmla="val 60000"/>
                <a:gd name="adj2" fmla="val 50000"/>
              </a:avLst>
            </a:prstGeom>
            <a:solidFill>
              <a:srgbClr val="52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txBox="1"/>
            <p:nvPr/>
          </p:nvSpPr>
          <p:spPr>
            <a:xfrm>
              <a:off x="7094901" y="581286"/>
              <a:ext cx="382144" cy="38317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15" name="Google Shape;515;p27"/>
            <p:cNvSpPr/>
            <p:nvPr/>
          </p:nvSpPr>
          <p:spPr>
            <a:xfrm>
              <a:off x="7898331" y="344"/>
              <a:ext cx="2575098" cy="1545059"/>
            </a:xfrm>
            <a:prstGeom prst="roundRect">
              <a:avLst>
                <a:gd name="adj" fmla="val 10000"/>
              </a:avLst>
            </a:prstGeom>
            <a:solidFill>
              <a:srgbClr val="4EC7A5"/>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txBox="1"/>
            <p:nvPr/>
          </p:nvSpPr>
          <p:spPr>
            <a:xfrm>
              <a:off x="7943584" y="45597"/>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Neumonitis Intersticial</a:t>
              </a:r>
              <a:endParaRPr sz="1800" b="0" i="0" u="none" strike="noStrike" cap="none">
                <a:solidFill>
                  <a:srgbClr val="0C0C0C"/>
                </a:solidFill>
                <a:latin typeface="Arial"/>
                <a:ea typeface="Arial"/>
                <a:cs typeface="Arial"/>
                <a:sym typeface="Arial"/>
              </a:endParaRPr>
            </a:p>
          </p:txBody>
        </p:sp>
        <p:sp>
          <p:nvSpPr>
            <p:cNvPr id="517" name="Google Shape;517;p27"/>
            <p:cNvSpPr/>
            <p:nvPr/>
          </p:nvSpPr>
          <p:spPr>
            <a:xfrm rot="5400000">
              <a:off x="8912920" y="1725660"/>
              <a:ext cx="545920" cy="638624"/>
            </a:xfrm>
            <a:prstGeom prst="rightArrow">
              <a:avLst>
                <a:gd name="adj1" fmla="val 60000"/>
                <a:gd name="adj2" fmla="val 50000"/>
              </a:avLst>
            </a:prstGeom>
            <a:solidFill>
              <a:srgbClr val="4CC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txBox="1"/>
            <p:nvPr/>
          </p:nvSpPr>
          <p:spPr>
            <a:xfrm>
              <a:off x="8994293" y="1772012"/>
              <a:ext cx="383174" cy="38214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19" name="Google Shape;519;p27"/>
            <p:cNvSpPr/>
            <p:nvPr/>
          </p:nvSpPr>
          <p:spPr>
            <a:xfrm>
              <a:off x="7898331" y="2575443"/>
              <a:ext cx="2575098" cy="1545059"/>
            </a:xfrm>
            <a:prstGeom prst="roundRect">
              <a:avLst>
                <a:gd name="adj" fmla="val 10000"/>
              </a:avLst>
            </a:prstGeom>
            <a:solidFill>
              <a:srgbClr val="49C073"/>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txBox="1"/>
            <p:nvPr/>
          </p:nvSpPr>
          <p:spPr>
            <a:xfrm>
              <a:off x="7943584" y="2620696"/>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Edema Pulmonar</a:t>
              </a:r>
              <a:endParaRPr sz="1800" b="0" i="0" u="none" strike="noStrike" cap="none">
                <a:solidFill>
                  <a:srgbClr val="0C0C0C"/>
                </a:solidFill>
                <a:latin typeface="Arial"/>
                <a:ea typeface="Arial"/>
                <a:cs typeface="Arial"/>
                <a:sym typeface="Arial"/>
              </a:endParaRPr>
            </a:p>
          </p:txBody>
        </p:sp>
        <p:sp>
          <p:nvSpPr>
            <p:cNvPr id="521" name="Google Shape;521;p27"/>
            <p:cNvSpPr/>
            <p:nvPr/>
          </p:nvSpPr>
          <p:spPr>
            <a:xfrm rot="10800000">
              <a:off x="7125802" y="3028660"/>
              <a:ext cx="545920" cy="638624"/>
            </a:xfrm>
            <a:prstGeom prst="rightArrow">
              <a:avLst>
                <a:gd name="adj1" fmla="val 60000"/>
                <a:gd name="adj2" fmla="val 50000"/>
              </a:avLst>
            </a:prstGeom>
            <a:solidFill>
              <a:srgbClr val="46BA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txBox="1"/>
            <p:nvPr/>
          </p:nvSpPr>
          <p:spPr>
            <a:xfrm>
              <a:off x="7289578" y="3156385"/>
              <a:ext cx="382144" cy="38317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23" name="Google Shape;523;p27"/>
            <p:cNvSpPr/>
            <p:nvPr/>
          </p:nvSpPr>
          <p:spPr>
            <a:xfrm>
              <a:off x="4293193" y="2575443"/>
              <a:ext cx="2575098" cy="1545059"/>
            </a:xfrm>
            <a:prstGeom prst="roundRect">
              <a:avLst>
                <a:gd name="adj" fmla="val 10000"/>
              </a:avLst>
            </a:prstGeom>
            <a:solidFill>
              <a:srgbClr val="49B845"/>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txBox="1"/>
            <p:nvPr/>
          </p:nvSpPr>
          <p:spPr>
            <a:xfrm>
              <a:off x="4338446" y="2620696"/>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EICH AGUDO</a:t>
              </a:r>
              <a:endParaRPr sz="1800" b="0" i="0" u="none" strike="noStrike" cap="none">
                <a:solidFill>
                  <a:srgbClr val="0C0C0C"/>
                </a:solidFill>
                <a:latin typeface="Arial"/>
                <a:ea typeface="Arial"/>
                <a:cs typeface="Arial"/>
                <a:sym typeface="Arial"/>
              </a:endParaRPr>
            </a:p>
          </p:txBody>
        </p:sp>
        <p:sp>
          <p:nvSpPr>
            <p:cNvPr id="525" name="Google Shape;525;p27"/>
            <p:cNvSpPr/>
            <p:nvPr/>
          </p:nvSpPr>
          <p:spPr>
            <a:xfrm rot="10800000">
              <a:off x="3520664" y="3028660"/>
              <a:ext cx="545920" cy="638624"/>
            </a:xfrm>
            <a:prstGeom prst="rightArrow">
              <a:avLst>
                <a:gd name="adj1" fmla="val 60000"/>
                <a:gd name="adj2" fmla="val 50000"/>
              </a:avLst>
            </a:prstGeom>
            <a:solidFill>
              <a:srgbClr val="6FA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7"/>
            <p:cNvSpPr txBox="1"/>
            <p:nvPr/>
          </p:nvSpPr>
          <p:spPr>
            <a:xfrm>
              <a:off x="3684440" y="3156385"/>
              <a:ext cx="382144" cy="38317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27" name="Google Shape;527;p27"/>
            <p:cNvSpPr/>
            <p:nvPr/>
          </p:nvSpPr>
          <p:spPr>
            <a:xfrm>
              <a:off x="688055" y="2575443"/>
              <a:ext cx="2575098" cy="1545059"/>
            </a:xfrm>
            <a:prstGeom prst="roundRect">
              <a:avLst>
                <a:gd name="adj" fmla="val 10000"/>
              </a:avLst>
            </a:prstGeom>
            <a:solidFill>
              <a:srgbClr val="6FAB46"/>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7"/>
            <p:cNvSpPr txBox="1"/>
            <p:nvPr/>
          </p:nvSpPr>
          <p:spPr>
            <a:xfrm>
              <a:off x="733308" y="2620696"/>
              <a:ext cx="2484592" cy="14545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rgbClr val="0C0C0C"/>
                  </a:solidFill>
                  <a:latin typeface="Arial"/>
                  <a:ea typeface="Arial"/>
                  <a:cs typeface="Arial"/>
                  <a:sym typeface="Arial"/>
                </a:rPr>
                <a:t>PRES</a:t>
              </a:r>
              <a:endParaRPr sz="1800" b="0" i="0" u="none" strike="noStrike" cap="none">
                <a:solidFill>
                  <a:srgbClr val="0C0C0C"/>
                </a:solidFill>
                <a:latin typeface="Arial"/>
                <a:ea typeface="Arial"/>
                <a:cs typeface="Arial"/>
                <a:sym typeface="Arial"/>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28"/>
          <p:cNvSpPr txBox="1">
            <a:spLocks noGrp="1"/>
          </p:cNvSpPr>
          <p:nvPr>
            <p:ph type="title"/>
          </p:nvPr>
        </p:nvSpPr>
        <p:spPr>
          <a:xfrm>
            <a:off x="1970297" y="326677"/>
            <a:ext cx="8683189" cy="96501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s-MX" sz="3200"/>
              <a:t>PERIODO POST TRASPLANTE TARDIO</a:t>
            </a:r>
            <a:endParaRPr sz="3200"/>
          </a:p>
        </p:txBody>
      </p:sp>
      <p:sp>
        <p:nvSpPr>
          <p:cNvPr id="534" name="Google Shape;534;p28"/>
          <p:cNvSpPr txBox="1">
            <a:spLocks noGrp="1"/>
          </p:cNvSpPr>
          <p:nvPr>
            <p:ph type="body" idx="1"/>
          </p:nvPr>
        </p:nvSpPr>
        <p:spPr>
          <a:xfrm>
            <a:off x="3210476" y="1291694"/>
            <a:ext cx="5157787" cy="508077"/>
          </a:xfrm>
          <a:prstGeom prst="rect">
            <a:avLst/>
          </a:prstGeom>
          <a:gradFill>
            <a:gsLst>
              <a:gs pos="0">
                <a:srgbClr val="FFED74"/>
              </a:gs>
              <a:gs pos="35000">
                <a:srgbClr val="FFF09F"/>
              </a:gs>
              <a:gs pos="100000">
                <a:srgbClr val="FFF9D6"/>
              </a:gs>
            </a:gsLst>
            <a:lin ang="16200000" scaled="0"/>
          </a:gradFill>
          <a:ln w="9525" cap="flat" cmpd="sng">
            <a:solidFill>
              <a:srgbClr val="FFBE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b" anchorCtr="0">
            <a:noAutofit/>
          </a:bodyPr>
          <a:lstStyle/>
          <a:p>
            <a:pPr marL="457200" lvl="0" indent="-228600" algn="ctr" rtl="0">
              <a:lnSpc>
                <a:spcPct val="90000"/>
              </a:lnSpc>
              <a:spcBef>
                <a:spcPts val="1000"/>
              </a:spcBef>
              <a:spcAft>
                <a:spcPts val="0"/>
              </a:spcAft>
              <a:buSzPts val="2400"/>
              <a:buNone/>
            </a:pPr>
            <a:r>
              <a:rPr lang="es-MX">
                <a:solidFill>
                  <a:schemeClr val="dk1"/>
                </a:solidFill>
                <a:latin typeface="Arial"/>
                <a:ea typeface="Arial"/>
                <a:cs typeface="Arial"/>
                <a:sym typeface="Arial"/>
              </a:rPr>
              <a:t>&gt; 100 DÍAS</a:t>
            </a:r>
            <a:endParaRPr/>
          </a:p>
        </p:txBody>
      </p:sp>
      <p:grpSp>
        <p:nvGrpSpPr>
          <p:cNvPr id="535" name="Google Shape;535;p28"/>
          <p:cNvGrpSpPr/>
          <p:nvPr/>
        </p:nvGrpSpPr>
        <p:grpSpPr>
          <a:xfrm>
            <a:off x="-169267" y="2347753"/>
            <a:ext cx="11151676" cy="3460312"/>
            <a:chOff x="4904" y="344781"/>
            <a:chExt cx="11151676" cy="3460312"/>
          </a:xfrm>
        </p:grpSpPr>
        <p:sp>
          <p:nvSpPr>
            <p:cNvPr id="536" name="Google Shape;536;p28"/>
            <p:cNvSpPr/>
            <p:nvPr/>
          </p:nvSpPr>
          <p:spPr>
            <a:xfrm>
              <a:off x="4904" y="344781"/>
              <a:ext cx="2144553" cy="1286731"/>
            </a:xfrm>
            <a:prstGeom prst="roundRect">
              <a:avLst>
                <a:gd name="adj" fmla="val 10000"/>
              </a:avLst>
            </a:prstGeom>
            <a:solidFill>
              <a:schemeClr val="accent2"/>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8"/>
            <p:cNvSpPr txBox="1"/>
            <p:nvPr/>
          </p:nvSpPr>
          <p:spPr>
            <a:xfrm>
              <a:off x="42591"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chemeClr val="dk1"/>
                  </a:solidFill>
                  <a:latin typeface="Arial"/>
                  <a:ea typeface="Arial"/>
                  <a:cs typeface="Arial"/>
                  <a:sym typeface="Arial"/>
                </a:rPr>
                <a:t>Infección por hongos (Aspergillus)</a:t>
              </a:r>
              <a:endParaRPr sz="1800" b="0" i="0" u="none" strike="noStrike" cap="none">
                <a:solidFill>
                  <a:schemeClr val="dk1"/>
                </a:solidFill>
                <a:latin typeface="Arial"/>
                <a:ea typeface="Arial"/>
                <a:cs typeface="Arial"/>
                <a:sym typeface="Arial"/>
              </a:endParaRPr>
            </a:p>
          </p:txBody>
        </p:sp>
        <p:sp>
          <p:nvSpPr>
            <p:cNvPr id="538" name="Google Shape;538;p28"/>
            <p:cNvSpPr/>
            <p:nvPr/>
          </p:nvSpPr>
          <p:spPr>
            <a:xfrm>
              <a:off x="2338178" y="722222"/>
              <a:ext cx="454645" cy="531849"/>
            </a:xfrm>
            <a:prstGeom prst="rightArrow">
              <a:avLst>
                <a:gd name="adj1" fmla="val 60000"/>
                <a:gd name="adj2" fmla="val 50000"/>
              </a:avLst>
            </a:prstGeom>
            <a:solidFill>
              <a:schemeClr val="accent2"/>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8"/>
            <p:cNvSpPr txBox="1"/>
            <p:nvPr/>
          </p:nvSpPr>
          <p:spPr>
            <a:xfrm>
              <a:off x="2338178"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40" name="Google Shape;540;p28"/>
            <p:cNvSpPr/>
            <p:nvPr/>
          </p:nvSpPr>
          <p:spPr>
            <a:xfrm>
              <a:off x="3007279" y="344781"/>
              <a:ext cx="2144553" cy="1286731"/>
            </a:xfrm>
            <a:prstGeom prst="roundRect">
              <a:avLst>
                <a:gd name="adj" fmla="val 10000"/>
              </a:avLst>
            </a:prstGeom>
            <a:solidFill>
              <a:schemeClr val="accent3"/>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8"/>
            <p:cNvSpPr txBox="1"/>
            <p:nvPr/>
          </p:nvSpPr>
          <p:spPr>
            <a:xfrm>
              <a:off x="3044966"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chemeClr val="dk1"/>
                  </a:solidFill>
                  <a:latin typeface="Arial"/>
                  <a:ea typeface="Arial"/>
                  <a:cs typeface="Arial"/>
                  <a:sym typeface="Arial"/>
                </a:rPr>
                <a:t>Neumonitis Intersticial</a:t>
              </a:r>
              <a:endParaRPr sz="1800" b="0" i="0" u="none" strike="noStrike" cap="none">
                <a:solidFill>
                  <a:schemeClr val="dk1"/>
                </a:solidFill>
                <a:latin typeface="Arial"/>
                <a:ea typeface="Arial"/>
                <a:cs typeface="Arial"/>
                <a:sym typeface="Arial"/>
              </a:endParaRPr>
            </a:p>
          </p:txBody>
        </p:sp>
        <p:sp>
          <p:nvSpPr>
            <p:cNvPr id="542" name="Google Shape;542;p28"/>
            <p:cNvSpPr/>
            <p:nvPr/>
          </p:nvSpPr>
          <p:spPr>
            <a:xfrm>
              <a:off x="5340553" y="722222"/>
              <a:ext cx="454645" cy="531849"/>
            </a:xfrm>
            <a:prstGeom prst="rightArrow">
              <a:avLst>
                <a:gd name="adj1" fmla="val 60000"/>
                <a:gd name="adj2" fmla="val 50000"/>
              </a:avLst>
            </a:prstGeom>
            <a:solidFill>
              <a:schemeClr val="accent3"/>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8"/>
            <p:cNvSpPr txBox="1"/>
            <p:nvPr/>
          </p:nvSpPr>
          <p:spPr>
            <a:xfrm>
              <a:off x="5340553"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44" name="Google Shape;544;p28"/>
            <p:cNvSpPr/>
            <p:nvPr/>
          </p:nvSpPr>
          <p:spPr>
            <a:xfrm>
              <a:off x="6009653" y="344781"/>
              <a:ext cx="2144553" cy="1286731"/>
            </a:xfrm>
            <a:prstGeom prst="roundRect">
              <a:avLst>
                <a:gd name="adj" fmla="val 10000"/>
              </a:avLst>
            </a:prstGeom>
            <a:solidFill>
              <a:schemeClr val="accent4"/>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8"/>
            <p:cNvSpPr txBox="1"/>
            <p:nvPr/>
          </p:nvSpPr>
          <p:spPr>
            <a:xfrm>
              <a:off x="6047340"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chemeClr val="dk1"/>
                  </a:solidFill>
                  <a:latin typeface="Arial"/>
                  <a:ea typeface="Arial"/>
                  <a:cs typeface="Arial"/>
                  <a:sym typeface="Arial"/>
                </a:rPr>
                <a:t>Bronquiolitis obliterante</a:t>
              </a:r>
              <a:endParaRPr sz="1800" b="0" i="0" u="none" strike="noStrike" cap="none">
                <a:solidFill>
                  <a:schemeClr val="dk1"/>
                </a:solidFill>
                <a:latin typeface="Arial"/>
                <a:ea typeface="Arial"/>
                <a:cs typeface="Arial"/>
                <a:sym typeface="Arial"/>
              </a:endParaRPr>
            </a:p>
          </p:txBody>
        </p:sp>
        <p:sp>
          <p:nvSpPr>
            <p:cNvPr id="546" name="Google Shape;546;p28"/>
            <p:cNvSpPr/>
            <p:nvPr/>
          </p:nvSpPr>
          <p:spPr>
            <a:xfrm>
              <a:off x="8342927" y="722222"/>
              <a:ext cx="454645" cy="531849"/>
            </a:xfrm>
            <a:prstGeom prst="rightArrow">
              <a:avLst>
                <a:gd name="adj1" fmla="val 60000"/>
                <a:gd name="adj2" fmla="val 50000"/>
              </a:avLst>
            </a:prstGeom>
            <a:solidFill>
              <a:schemeClr val="accent4"/>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8"/>
            <p:cNvSpPr txBox="1"/>
            <p:nvPr/>
          </p:nvSpPr>
          <p:spPr>
            <a:xfrm>
              <a:off x="8342927" y="828592"/>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48" name="Google Shape;548;p28"/>
            <p:cNvSpPr/>
            <p:nvPr/>
          </p:nvSpPr>
          <p:spPr>
            <a:xfrm>
              <a:off x="9012027" y="344781"/>
              <a:ext cx="2144553" cy="1286731"/>
            </a:xfrm>
            <a:prstGeom prst="roundRect">
              <a:avLst>
                <a:gd name="adj" fmla="val 10000"/>
              </a:avLst>
            </a:prstGeom>
            <a:solidFill>
              <a:srgbClr val="599BD5"/>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8"/>
            <p:cNvSpPr txBox="1"/>
            <p:nvPr/>
          </p:nvSpPr>
          <p:spPr>
            <a:xfrm>
              <a:off x="9049714" y="382468"/>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chemeClr val="dk1"/>
                  </a:solidFill>
                  <a:latin typeface="Arial"/>
                  <a:ea typeface="Arial"/>
                  <a:cs typeface="Arial"/>
                  <a:sym typeface="Arial"/>
                </a:rPr>
                <a:t>Neumatosis intestinal</a:t>
              </a:r>
              <a:endParaRPr sz="1800" b="0" i="0" u="none" strike="noStrike" cap="none">
                <a:solidFill>
                  <a:schemeClr val="dk1"/>
                </a:solidFill>
                <a:latin typeface="Arial"/>
                <a:ea typeface="Arial"/>
                <a:cs typeface="Arial"/>
                <a:sym typeface="Arial"/>
              </a:endParaRPr>
            </a:p>
          </p:txBody>
        </p:sp>
        <p:sp>
          <p:nvSpPr>
            <p:cNvPr id="550" name="Google Shape;550;p28"/>
            <p:cNvSpPr/>
            <p:nvPr/>
          </p:nvSpPr>
          <p:spPr>
            <a:xfrm rot="5400000">
              <a:off x="9856981" y="1781631"/>
              <a:ext cx="454645" cy="531849"/>
            </a:xfrm>
            <a:prstGeom prst="rightArrow">
              <a:avLst>
                <a:gd name="adj1" fmla="val 60000"/>
                <a:gd name="adj2" fmla="val 50000"/>
              </a:avLst>
            </a:prstGeom>
            <a:solidFill>
              <a:srgbClr val="599BD5"/>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8"/>
            <p:cNvSpPr txBox="1"/>
            <p:nvPr/>
          </p:nvSpPr>
          <p:spPr>
            <a:xfrm>
              <a:off x="9924750" y="1820233"/>
              <a:ext cx="319109" cy="31825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600" b="0" i="0" u="none" strike="noStrike" cap="none">
                <a:solidFill>
                  <a:srgbClr val="0C0C0C"/>
                </a:solidFill>
                <a:latin typeface="Arial"/>
                <a:ea typeface="Arial"/>
                <a:cs typeface="Arial"/>
                <a:sym typeface="Arial"/>
              </a:endParaRPr>
            </a:p>
          </p:txBody>
        </p:sp>
        <p:sp>
          <p:nvSpPr>
            <p:cNvPr id="552" name="Google Shape;552;p28"/>
            <p:cNvSpPr/>
            <p:nvPr/>
          </p:nvSpPr>
          <p:spPr>
            <a:xfrm>
              <a:off x="9012027" y="2489334"/>
              <a:ext cx="2144553" cy="1286731"/>
            </a:xfrm>
            <a:prstGeom prst="roundRect">
              <a:avLst>
                <a:gd name="adj" fmla="val 10000"/>
              </a:avLst>
            </a:prstGeom>
            <a:solidFill>
              <a:schemeClr val="accent6"/>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8"/>
            <p:cNvSpPr txBox="1"/>
            <p:nvPr/>
          </p:nvSpPr>
          <p:spPr>
            <a:xfrm>
              <a:off x="9049714" y="2527021"/>
              <a:ext cx="2069179" cy="1211357"/>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None/>
              </a:pPr>
              <a:r>
                <a:rPr lang="es-MX" sz="2000" b="0" i="0" u="none" strike="noStrike" cap="none">
                  <a:solidFill>
                    <a:schemeClr val="dk1"/>
                  </a:solidFill>
                  <a:latin typeface="Arial"/>
                  <a:ea typeface="Arial"/>
                  <a:cs typeface="Arial"/>
                  <a:sym typeface="Arial"/>
                </a:rPr>
                <a:t>EICH Crónico</a:t>
              </a:r>
              <a:endParaRPr sz="2000" b="0" i="0" u="none" strike="noStrike" cap="none">
                <a:solidFill>
                  <a:schemeClr val="dk1"/>
                </a:solidFill>
                <a:latin typeface="Arial"/>
                <a:ea typeface="Arial"/>
                <a:cs typeface="Arial"/>
                <a:sym typeface="Arial"/>
              </a:endParaRPr>
            </a:p>
          </p:txBody>
        </p:sp>
        <p:sp>
          <p:nvSpPr>
            <p:cNvPr id="554" name="Google Shape;554;p28"/>
            <p:cNvSpPr/>
            <p:nvPr/>
          </p:nvSpPr>
          <p:spPr>
            <a:xfrm rot="10800000">
              <a:off x="8368662" y="2866775"/>
              <a:ext cx="454645" cy="531849"/>
            </a:xfrm>
            <a:prstGeom prst="rightArrow">
              <a:avLst>
                <a:gd name="adj1" fmla="val 60000"/>
                <a:gd name="adj2" fmla="val 50000"/>
              </a:avLst>
            </a:prstGeom>
            <a:solidFill>
              <a:schemeClr val="accent6"/>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8"/>
            <p:cNvSpPr txBox="1"/>
            <p:nvPr/>
          </p:nvSpPr>
          <p:spPr>
            <a:xfrm>
              <a:off x="8505055" y="2973145"/>
              <a:ext cx="318252"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2000" b="0" i="0" u="none" strike="noStrike" cap="none">
                <a:solidFill>
                  <a:srgbClr val="000000"/>
                </a:solidFill>
                <a:latin typeface="Arial"/>
                <a:ea typeface="Arial"/>
                <a:cs typeface="Arial"/>
                <a:sym typeface="Arial"/>
              </a:endParaRPr>
            </a:p>
          </p:txBody>
        </p:sp>
        <p:sp>
          <p:nvSpPr>
            <p:cNvPr id="556" name="Google Shape;556;p28"/>
            <p:cNvSpPr/>
            <p:nvPr/>
          </p:nvSpPr>
          <p:spPr>
            <a:xfrm>
              <a:off x="6009653" y="2489334"/>
              <a:ext cx="2144553" cy="1286731"/>
            </a:xfrm>
            <a:prstGeom prst="roundRect">
              <a:avLst>
                <a:gd name="adj" fmla="val 10000"/>
              </a:avLst>
            </a:prstGeom>
            <a:solidFill>
              <a:schemeClr val="accent2"/>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8"/>
            <p:cNvSpPr txBox="1"/>
            <p:nvPr/>
          </p:nvSpPr>
          <p:spPr>
            <a:xfrm>
              <a:off x="6047340" y="2527021"/>
              <a:ext cx="2069179" cy="1211357"/>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r>
                <a:rPr lang="es-MX" sz="2800" b="0" i="0" u="none" strike="noStrike" cap="none">
                  <a:solidFill>
                    <a:schemeClr val="dk1"/>
                  </a:solidFill>
                  <a:latin typeface="Arial"/>
                  <a:ea typeface="Arial"/>
                  <a:cs typeface="Arial"/>
                  <a:sym typeface="Arial"/>
                </a:rPr>
                <a:t>PRES</a:t>
              </a:r>
              <a:endParaRPr sz="2800" b="0" i="0" u="none" strike="noStrike" cap="none">
                <a:solidFill>
                  <a:schemeClr val="dk1"/>
                </a:solidFill>
                <a:latin typeface="Arial"/>
                <a:ea typeface="Arial"/>
                <a:cs typeface="Arial"/>
                <a:sym typeface="Arial"/>
              </a:endParaRPr>
            </a:p>
          </p:txBody>
        </p:sp>
        <p:sp>
          <p:nvSpPr>
            <p:cNvPr id="558" name="Google Shape;558;p28"/>
            <p:cNvSpPr/>
            <p:nvPr/>
          </p:nvSpPr>
          <p:spPr>
            <a:xfrm rot="10768296">
              <a:off x="5257418" y="2881151"/>
              <a:ext cx="531593" cy="531849"/>
            </a:xfrm>
            <a:prstGeom prst="rightArrow">
              <a:avLst>
                <a:gd name="adj1" fmla="val 60000"/>
                <a:gd name="adj2" fmla="val 50000"/>
              </a:avLst>
            </a:prstGeom>
            <a:solidFill>
              <a:schemeClr val="accent2"/>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8"/>
            <p:cNvSpPr txBox="1"/>
            <p:nvPr/>
          </p:nvSpPr>
          <p:spPr>
            <a:xfrm rot="-31704">
              <a:off x="5416893" y="2986786"/>
              <a:ext cx="372115"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2000" b="0" i="0" u="none" strike="noStrike" cap="none">
                <a:solidFill>
                  <a:srgbClr val="000000"/>
                </a:solidFill>
                <a:latin typeface="Arial"/>
                <a:ea typeface="Arial"/>
                <a:cs typeface="Arial"/>
                <a:sym typeface="Arial"/>
              </a:endParaRPr>
            </a:p>
          </p:txBody>
        </p:sp>
        <p:sp>
          <p:nvSpPr>
            <p:cNvPr id="560" name="Google Shape;560;p28"/>
            <p:cNvSpPr/>
            <p:nvPr/>
          </p:nvSpPr>
          <p:spPr>
            <a:xfrm>
              <a:off x="2862135" y="2518362"/>
              <a:ext cx="2144553" cy="1286731"/>
            </a:xfrm>
            <a:prstGeom prst="roundRect">
              <a:avLst>
                <a:gd name="adj" fmla="val 10000"/>
              </a:avLst>
            </a:prstGeom>
            <a:solidFill>
              <a:schemeClr val="accent3"/>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8"/>
            <p:cNvSpPr txBox="1"/>
            <p:nvPr/>
          </p:nvSpPr>
          <p:spPr>
            <a:xfrm>
              <a:off x="2899822" y="2556049"/>
              <a:ext cx="2069179" cy="1211357"/>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s-MX" sz="1800" b="0" i="0" u="none" strike="noStrike" cap="none">
                  <a:solidFill>
                    <a:schemeClr val="dk1"/>
                  </a:solidFill>
                  <a:latin typeface="Arial"/>
                  <a:ea typeface="Arial"/>
                  <a:cs typeface="Arial"/>
                  <a:sym typeface="Arial"/>
                </a:rPr>
                <a:t>Síndrome linfoproliferativo</a:t>
              </a:r>
              <a:endParaRPr sz="1800" b="0" i="0" u="none" strike="noStrike" cap="none">
                <a:solidFill>
                  <a:schemeClr val="dk1"/>
                </a:solidFill>
                <a:latin typeface="Arial"/>
                <a:ea typeface="Arial"/>
                <a:cs typeface="Arial"/>
                <a:sym typeface="Arial"/>
              </a:endParaRPr>
            </a:p>
          </p:txBody>
        </p:sp>
        <p:sp>
          <p:nvSpPr>
            <p:cNvPr id="562" name="Google Shape;562;p28"/>
            <p:cNvSpPr/>
            <p:nvPr/>
          </p:nvSpPr>
          <p:spPr>
            <a:xfrm rot="-10765075">
              <a:off x="2327617" y="2881398"/>
              <a:ext cx="377738" cy="531849"/>
            </a:xfrm>
            <a:prstGeom prst="rightArrow">
              <a:avLst>
                <a:gd name="adj1" fmla="val 60000"/>
                <a:gd name="adj2" fmla="val 50000"/>
              </a:avLst>
            </a:prstGeom>
            <a:solidFill>
              <a:schemeClr val="accent3"/>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8"/>
            <p:cNvSpPr txBox="1"/>
            <p:nvPr/>
          </p:nvSpPr>
          <p:spPr>
            <a:xfrm rot="34925">
              <a:off x="2440935" y="2988344"/>
              <a:ext cx="264417" cy="31910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2000" b="0" i="0" u="none" strike="noStrike" cap="none">
                <a:solidFill>
                  <a:srgbClr val="0C0C0C"/>
                </a:solidFill>
                <a:latin typeface="Arial"/>
                <a:ea typeface="Arial"/>
                <a:cs typeface="Arial"/>
                <a:sym typeface="Arial"/>
              </a:endParaRPr>
            </a:p>
          </p:txBody>
        </p:sp>
        <p:sp>
          <p:nvSpPr>
            <p:cNvPr id="564" name="Google Shape;564;p28"/>
            <p:cNvSpPr/>
            <p:nvPr/>
          </p:nvSpPr>
          <p:spPr>
            <a:xfrm>
              <a:off x="4904" y="2489334"/>
              <a:ext cx="2144553" cy="1286731"/>
            </a:xfrm>
            <a:prstGeom prst="roundRect">
              <a:avLst>
                <a:gd name="adj" fmla="val 10000"/>
              </a:avLst>
            </a:prstGeom>
            <a:solidFill>
              <a:schemeClr val="accent4"/>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8"/>
            <p:cNvSpPr txBox="1"/>
            <p:nvPr/>
          </p:nvSpPr>
          <p:spPr>
            <a:xfrm>
              <a:off x="42591" y="2527021"/>
              <a:ext cx="2069179" cy="1211357"/>
            </a:xfrm>
            <a:prstGeom prst="rect">
              <a:avLst/>
            </a:prstGeom>
            <a:noFill/>
            <a:ln>
              <a:noFill/>
            </a:ln>
          </p:spPr>
          <p:txBody>
            <a:bodyPr spcFirstLastPara="1" wrap="square" lIns="95250" tIns="95250" rIns="95250" bIns="95250" anchor="ctr" anchorCtr="0">
              <a:noAutofit/>
            </a:bodyPr>
            <a:lstStyle/>
            <a:p>
              <a:pPr marL="0" marR="0" lvl="0" indent="0" algn="ctr" rtl="0">
                <a:lnSpc>
                  <a:spcPct val="90000"/>
                </a:lnSpc>
                <a:spcBef>
                  <a:spcPts val="0"/>
                </a:spcBef>
                <a:spcAft>
                  <a:spcPts val="0"/>
                </a:spcAft>
                <a:buNone/>
              </a:pPr>
              <a:r>
                <a:rPr lang="es-MX" sz="2500" b="0" i="0" u="none" strike="noStrike" cap="none">
                  <a:solidFill>
                    <a:schemeClr val="dk1"/>
                  </a:solidFill>
                  <a:latin typeface="Arial"/>
                  <a:ea typeface="Arial"/>
                  <a:cs typeface="Arial"/>
                  <a:sym typeface="Arial"/>
                </a:rPr>
                <a:t>Recidiva del tumor primitivo</a:t>
              </a:r>
              <a:endParaRPr sz="2500" b="0" i="0" u="none" strike="noStrike" cap="none">
                <a:solidFill>
                  <a:schemeClr val="dk1"/>
                </a:solidFill>
                <a:latin typeface="Arial"/>
                <a:ea typeface="Arial"/>
                <a:cs typeface="Arial"/>
                <a:sym typeface="Arial"/>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g1e3806c479c_0_526"/>
          <p:cNvSpPr txBox="1"/>
          <p:nvPr/>
        </p:nvSpPr>
        <p:spPr>
          <a:xfrm>
            <a:off x="1127300" y="1150850"/>
            <a:ext cx="9509400" cy="4578900"/>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0"/>
              </a:spcBef>
              <a:spcAft>
                <a:spcPts val="0"/>
              </a:spcAft>
              <a:buClr>
                <a:schemeClr val="dk1"/>
              </a:buClr>
              <a:buSzPts val="1100"/>
              <a:buFont typeface="Arial"/>
              <a:buNone/>
            </a:pPr>
            <a:r>
              <a:rPr lang="es-MX" sz="1700" b="0" i="0" u="none" strike="noStrike" cap="none">
                <a:solidFill>
                  <a:schemeClr val="dk1"/>
                </a:solidFill>
                <a:latin typeface="Calibri"/>
                <a:ea typeface="Calibri"/>
                <a:cs typeface="Calibri"/>
                <a:sym typeface="Calibri"/>
              </a:rPr>
              <a:t>Paciente masculino de 54 años de edad</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0" i="0" u="none" strike="noStrike" cap="none">
                <a:solidFill>
                  <a:schemeClr val="dk1"/>
                </a:solidFill>
                <a:latin typeface="Calibri"/>
                <a:ea typeface="Calibri"/>
                <a:cs typeface="Calibri"/>
                <a:sym typeface="Calibri"/>
              </a:rPr>
              <a:t>Nacido y residente en  Uyumbicho                                                    </a:t>
            </a:r>
            <a:r>
              <a:rPr lang="es-MX" sz="1700" b="1" i="0" u="none" strike="noStrike" cap="none">
                <a:solidFill>
                  <a:schemeClr val="dk1"/>
                </a:solidFill>
                <a:latin typeface="Calibri"/>
                <a:ea typeface="Calibri"/>
                <a:cs typeface="Calibri"/>
                <a:sym typeface="Calibri"/>
              </a:rPr>
              <a:t>     Estado civil:</a:t>
            </a:r>
            <a:r>
              <a:rPr lang="es-MX" sz="1700" b="0" i="0" u="none" strike="noStrike" cap="none">
                <a:solidFill>
                  <a:schemeClr val="dk1"/>
                </a:solidFill>
                <a:latin typeface="Calibri"/>
                <a:ea typeface="Calibri"/>
                <a:cs typeface="Calibri"/>
                <a:sym typeface="Calibri"/>
              </a:rPr>
              <a:t> casado</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 Instrucción:</a:t>
            </a:r>
            <a:r>
              <a:rPr lang="es-MX" sz="1700" b="0" i="0" u="none" strike="noStrike" cap="none">
                <a:solidFill>
                  <a:schemeClr val="dk1"/>
                </a:solidFill>
                <a:latin typeface="Calibri"/>
                <a:ea typeface="Calibri"/>
                <a:cs typeface="Calibri"/>
                <a:sym typeface="Calibri"/>
              </a:rPr>
              <a:t> Superior                                                                             </a:t>
            </a:r>
            <a:r>
              <a:rPr lang="es-MX" sz="1700" b="1" i="0" u="none" strike="noStrike" cap="none">
                <a:solidFill>
                  <a:schemeClr val="dk1"/>
                </a:solidFill>
                <a:latin typeface="Calibri"/>
                <a:ea typeface="Calibri"/>
                <a:cs typeface="Calibri"/>
                <a:sym typeface="Calibri"/>
              </a:rPr>
              <a:t>    Ocupación: </a:t>
            </a:r>
            <a:r>
              <a:rPr lang="es-MX" sz="1700" b="0" i="0" u="none" strike="noStrike" cap="none">
                <a:solidFill>
                  <a:schemeClr val="dk1"/>
                </a:solidFill>
                <a:latin typeface="Calibri"/>
                <a:ea typeface="Calibri"/>
                <a:cs typeface="Calibri"/>
                <a:sym typeface="Calibri"/>
              </a:rPr>
              <a:t>médico veterinario</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Religión:  </a:t>
            </a:r>
            <a:r>
              <a:rPr lang="es-MX" sz="1700" b="0" i="0" u="none" strike="noStrike" cap="none">
                <a:solidFill>
                  <a:schemeClr val="dk1"/>
                </a:solidFill>
                <a:latin typeface="Calibri"/>
                <a:ea typeface="Calibri"/>
                <a:cs typeface="Calibri"/>
                <a:sym typeface="Calibri"/>
              </a:rPr>
              <a:t>Católico                                                                                       </a:t>
            </a:r>
            <a:r>
              <a:rPr lang="es-MX" sz="1700" b="1" i="0" u="none" strike="noStrike" cap="none">
                <a:solidFill>
                  <a:schemeClr val="dk1"/>
                </a:solidFill>
                <a:latin typeface="Calibri"/>
                <a:ea typeface="Calibri"/>
                <a:cs typeface="Calibri"/>
                <a:sym typeface="Calibri"/>
              </a:rPr>
              <a:t> Grupo sanguíneo: </a:t>
            </a:r>
            <a:r>
              <a:rPr lang="es-MX" sz="1700" b="0" i="0" u="none" strike="noStrike" cap="none">
                <a:solidFill>
                  <a:schemeClr val="dk1"/>
                </a:solidFill>
                <a:latin typeface="Calibri"/>
                <a:ea typeface="Calibri"/>
                <a:cs typeface="Calibri"/>
                <a:sym typeface="Calibri"/>
              </a:rPr>
              <a:t>ORH Positivo  </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Alergias:</a:t>
            </a:r>
            <a:r>
              <a:rPr lang="es-MX" sz="1700" b="0" i="0" u="none" strike="noStrike" cap="none">
                <a:solidFill>
                  <a:schemeClr val="dk1"/>
                </a:solidFill>
                <a:latin typeface="Calibri"/>
                <a:ea typeface="Calibri"/>
                <a:cs typeface="Calibri"/>
                <a:sym typeface="Calibri"/>
              </a:rPr>
              <a:t> no refiere</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APP: </a:t>
            </a:r>
            <a:r>
              <a:rPr lang="es-MX" sz="1700" b="0" i="0" u="none" strike="noStrike" cap="none">
                <a:solidFill>
                  <a:schemeClr val="dk1"/>
                </a:solidFill>
                <a:latin typeface="Calibri"/>
                <a:ea typeface="Calibri"/>
                <a:cs typeface="Calibri"/>
                <a:sym typeface="Calibri"/>
              </a:rPr>
              <a:t>  No refiere</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AQX:</a:t>
            </a:r>
            <a:r>
              <a:rPr lang="es-MX" sz="1700" b="0" i="0" u="none" strike="noStrike" cap="none">
                <a:solidFill>
                  <a:schemeClr val="dk1"/>
                </a:solidFill>
                <a:latin typeface="Calibri"/>
                <a:ea typeface="Calibri"/>
                <a:cs typeface="Calibri"/>
                <a:sym typeface="Calibri"/>
              </a:rPr>
              <a:t> No refiere</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APF: </a:t>
            </a:r>
            <a:r>
              <a:rPr lang="es-MX" sz="1700" b="0" i="0" u="none" strike="noStrike" cap="none">
                <a:solidFill>
                  <a:schemeClr val="dk1"/>
                </a:solidFill>
                <a:latin typeface="Calibri"/>
                <a:ea typeface="Calibri"/>
                <a:cs typeface="Calibri"/>
                <a:sym typeface="Calibri"/>
              </a:rPr>
              <a:t>No refiere</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1" i="0" u="none" strike="noStrike" cap="none">
                <a:solidFill>
                  <a:schemeClr val="dk1"/>
                </a:solidFill>
                <a:latin typeface="Calibri"/>
                <a:ea typeface="Calibri"/>
                <a:cs typeface="Calibri"/>
                <a:sym typeface="Calibri"/>
              </a:rPr>
              <a:t>Hábitos: </a:t>
            </a:r>
            <a:endParaRPr sz="1700" b="1"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0"/>
              </a:spcAft>
              <a:buClr>
                <a:schemeClr val="dk1"/>
              </a:buClr>
              <a:buSzPts val="1100"/>
              <a:buFont typeface="Arial"/>
              <a:buNone/>
            </a:pPr>
            <a:r>
              <a:rPr lang="es-MX" sz="1700" b="0" i="0" u="none" strike="noStrike" cap="none">
                <a:solidFill>
                  <a:schemeClr val="dk1"/>
                </a:solidFill>
                <a:latin typeface="Calibri"/>
                <a:ea typeface="Calibri"/>
                <a:cs typeface="Calibri"/>
                <a:sym typeface="Calibri"/>
              </a:rPr>
              <a:t>-Alimentario: 3 veces al día                                                                   -Defecatorio: 2 veces al dìa                                                                                     -Miccional:  5 veces al día                                                                      -Alcohol/tabaco: No refiere</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800"/>
              </a:spcAft>
              <a:buClr>
                <a:schemeClr val="dk1"/>
              </a:buClr>
              <a:buSzPts val="1100"/>
              <a:buFont typeface="Arial"/>
              <a:buNone/>
            </a:pPr>
            <a:r>
              <a:rPr lang="es-MX" sz="1700" b="0" i="0" u="none" strike="noStrike" cap="none">
                <a:solidFill>
                  <a:schemeClr val="dk1"/>
                </a:solidFill>
                <a:latin typeface="Calibri"/>
                <a:ea typeface="Calibri"/>
                <a:cs typeface="Calibri"/>
                <a:sym typeface="Calibri"/>
              </a:rPr>
              <a:t>-Exposición a leña                                                                                    -Medicamentos: no refiere</a:t>
            </a:r>
            <a:endParaRPr sz="2000" b="0" i="0" u="none" strike="noStrike" cap="none">
              <a:solidFill>
                <a:srgbClr val="000000"/>
              </a:solidFill>
              <a:latin typeface="Arial"/>
              <a:ea typeface="Arial"/>
              <a:cs typeface="Arial"/>
              <a:sym typeface="Arial"/>
            </a:endParaRPr>
          </a:p>
        </p:txBody>
      </p:sp>
      <p:sp>
        <p:nvSpPr>
          <p:cNvPr id="571" name="Google Shape;571;g1e3806c479c_0_526"/>
          <p:cNvSpPr txBox="1"/>
          <p:nvPr/>
        </p:nvSpPr>
        <p:spPr>
          <a:xfrm>
            <a:off x="2457575" y="407600"/>
            <a:ext cx="7780200" cy="785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900"/>
              <a:buFont typeface="Arial"/>
              <a:buNone/>
            </a:pPr>
            <a:r>
              <a:rPr lang="es-MX" sz="3900" b="1" i="0" u="none" strike="noStrike" cap="none">
                <a:solidFill>
                  <a:srgbClr val="000000"/>
                </a:solidFill>
                <a:latin typeface="Arial"/>
                <a:ea typeface="Arial"/>
                <a:cs typeface="Arial"/>
                <a:sym typeface="Arial"/>
              </a:rPr>
              <a:t>Caso Clínico</a:t>
            </a:r>
            <a:endParaRPr sz="3900" b="1" i="0" u="none" strike="noStrike" cap="non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grpSp>
        <p:nvGrpSpPr>
          <p:cNvPr id="576" name="Google Shape;576;g24be94f1aac_0_2107"/>
          <p:cNvGrpSpPr/>
          <p:nvPr/>
        </p:nvGrpSpPr>
        <p:grpSpPr>
          <a:xfrm>
            <a:off x="3658746" y="2129866"/>
            <a:ext cx="2437139" cy="4621102"/>
            <a:chOff x="2744109" y="1597469"/>
            <a:chExt cx="1827900" cy="2399700"/>
          </a:xfrm>
        </p:grpSpPr>
        <p:sp>
          <p:nvSpPr>
            <p:cNvPr id="577" name="Google Shape;577;g24be94f1aac_0_2107"/>
            <p:cNvSpPr/>
            <p:nvPr/>
          </p:nvSpPr>
          <p:spPr>
            <a:xfrm rot="5400000">
              <a:off x="2458209" y="1883369"/>
              <a:ext cx="2399700" cy="1827900"/>
            </a:xfrm>
            <a:prstGeom prst="rightArrowCallout">
              <a:avLst>
                <a:gd name="adj1" fmla="val 9283"/>
                <a:gd name="adj2" fmla="val 13570"/>
                <a:gd name="adj3" fmla="val 16082"/>
                <a:gd name="adj4" fmla="val 81236"/>
              </a:avLst>
            </a:prstGeom>
            <a:solidFill>
              <a:srgbClr val="0944A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Google Shape;578;g24be94f1aac_0_2107"/>
            <p:cNvSpPr/>
            <p:nvPr/>
          </p:nvSpPr>
          <p:spPr>
            <a:xfrm rot="10800000" flipH="1">
              <a:off x="2834043" y="1687411"/>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g24be94f1aac_0_2107"/>
            <p:cNvSpPr txBox="1"/>
            <p:nvPr/>
          </p:nvSpPr>
          <p:spPr>
            <a:xfrm>
              <a:off x="2966454" y="1795518"/>
              <a:ext cx="1383000" cy="15573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l" rtl="0">
                <a:lnSpc>
                  <a:spcPct val="107916"/>
                </a:lnSpc>
                <a:spcBef>
                  <a:spcPts val="0"/>
                </a:spcBef>
                <a:spcAft>
                  <a:spcPts val="0"/>
                </a:spcAft>
                <a:buClr>
                  <a:srgbClr val="000000"/>
                </a:buClr>
                <a:buSzPts val="1700"/>
                <a:buFont typeface="Arial"/>
                <a:buNone/>
              </a:pPr>
              <a:r>
                <a:rPr lang="es-MX" sz="1700" b="0" i="0" u="none" strike="noStrike" cap="none">
                  <a:solidFill>
                    <a:schemeClr val="dk1"/>
                  </a:solidFill>
                  <a:latin typeface="Calibri"/>
                  <a:ea typeface="Calibri"/>
                  <a:cs typeface="Calibri"/>
                  <a:sym typeface="Calibri"/>
                </a:rPr>
                <a:t>El 05/08/2022 se realiza evaluación medular: medulograma: médula ósea infiltrada con células plasmáticas de 50%</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800"/>
                </a:spcAft>
                <a:buClr>
                  <a:srgbClr val="000000"/>
                </a:buClr>
                <a:buSzPts val="1500"/>
                <a:buFont typeface="Arial"/>
                <a:buNone/>
              </a:pPr>
              <a:endParaRPr sz="1500" b="1" i="0" u="none" strike="noStrike" cap="none">
                <a:solidFill>
                  <a:srgbClr val="FFFFFF"/>
                </a:solidFill>
                <a:latin typeface="Roboto"/>
                <a:ea typeface="Roboto"/>
                <a:cs typeface="Roboto"/>
                <a:sym typeface="Roboto"/>
              </a:endParaRPr>
            </a:p>
          </p:txBody>
        </p:sp>
      </p:grpSp>
      <p:grpSp>
        <p:nvGrpSpPr>
          <p:cNvPr id="580" name="Google Shape;580;g24be94f1aac_0_2107"/>
          <p:cNvGrpSpPr/>
          <p:nvPr/>
        </p:nvGrpSpPr>
        <p:grpSpPr>
          <a:xfrm>
            <a:off x="6095907" y="1026518"/>
            <a:ext cx="2690303" cy="5831511"/>
            <a:chOff x="4572009" y="1146343"/>
            <a:chExt cx="1827900" cy="2399700"/>
          </a:xfrm>
        </p:grpSpPr>
        <p:sp>
          <p:nvSpPr>
            <p:cNvPr id="581" name="Google Shape;581;g24be94f1aac_0_2107"/>
            <p:cNvSpPr/>
            <p:nvPr/>
          </p:nvSpPr>
          <p:spPr>
            <a:xfrm rot="-5400000">
              <a:off x="4286109"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g24be94f1aac_0_2107"/>
            <p:cNvSpPr/>
            <p:nvPr/>
          </p:nvSpPr>
          <p:spPr>
            <a:xfrm flipH="1">
              <a:off x="4660575"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g24be94f1aac_0_2107"/>
            <p:cNvSpPr txBox="1"/>
            <p:nvPr/>
          </p:nvSpPr>
          <p:spPr>
            <a:xfrm>
              <a:off x="4793780" y="1736450"/>
              <a:ext cx="1383000" cy="16344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l" rtl="0">
                <a:lnSpc>
                  <a:spcPct val="107916"/>
                </a:lnSpc>
                <a:spcBef>
                  <a:spcPts val="0"/>
                </a:spcBef>
                <a:spcAft>
                  <a:spcPts val="800"/>
                </a:spcAft>
                <a:buClr>
                  <a:srgbClr val="000000"/>
                </a:buClr>
                <a:buSzPts val="1700"/>
                <a:buFont typeface="Arial"/>
                <a:buNone/>
              </a:pPr>
              <a:r>
                <a:rPr lang="es-MX" sz="1700" b="0" i="0" u="none" strike="noStrike" cap="none">
                  <a:solidFill>
                    <a:schemeClr val="dk1"/>
                  </a:solidFill>
                  <a:latin typeface="Calibri"/>
                  <a:ea typeface="Calibri"/>
                  <a:cs typeface="Calibri"/>
                  <a:sym typeface="Calibri"/>
                </a:rPr>
                <a:t>Perfil de mieloma múltiple por prestador externo: IGA: 65,  B2 Microglobulina: 15569, Electroforesis de proteínas: Hiperproteinemia con hipoalbuminemia, LAMBDA: 875.29 MG/L. </a:t>
              </a:r>
              <a:endParaRPr sz="1100" b="0" i="0" u="none" strike="noStrike" cap="none">
                <a:solidFill>
                  <a:srgbClr val="FFFFFF"/>
                </a:solidFill>
                <a:latin typeface="Arial"/>
                <a:ea typeface="Arial"/>
                <a:cs typeface="Arial"/>
                <a:sym typeface="Arial"/>
              </a:endParaRPr>
            </a:p>
          </p:txBody>
        </p:sp>
      </p:grpSp>
      <p:grpSp>
        <p:nvGrpSpPr>
          <p:cNvPr id="584" name="Google Shape;584;g24be94f1aac_0_2107"/>
          <p:cNvGrpSpPr/>
          <p:nvPr/>
        </p:nvGrpSpPr>
        <p:grpSpPr>
          <a:xfrm>
            <a:off x="8854542" y="1776264"/>
            <a:ext cx="3127537" cy="4974818"/>
            <a:chOff x="6400059" y="1597469"/>
            <a:chExt cx="1827900" cy="2399700"/>
          </a:xfrm>
        </p:grpSpPr>
        <p:sp>
          <p:nvSpPr>
            <p:cNvPr id="585" name="Google Shape;585;g24be94f1aac_0_2107"/>
            <p:cNvSpPr/>
            <p:nvPr/>
          </p:nvSpPr>
          <p:spPr>
            <a:xfrm rot="5400000">
              <a:off x="6114159" y="1883369"/>
              <a:ext cx="2399700" cy="1827900"/>
            </a:xfrm>
            <a:prstGeom prst="rightArrowCallout">
              <a:avLst>
                <a:gd name="adj1" fmla="val 9283"/>
                <a:gd name="adj2" fmla="val 13570"/>
                <a:gd name="adj3" fmla="val 16082"/>
                <a:gd name="adj4" fmla="val 81236"/>
              </a:avLst>
            </a:prstGeom>
            <a:solidFill>
              <a:srgbClr val="0944A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g24be94f1aac_0_2107"/>
            <p:cNvSpPr/>
            <p:nvPr/>
          </p:nvSpPr>
          <p:spPr>
            <a:xfrm rot="10800000" flipH="1">
              <a:off x="6489993" y="1687411"/>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g24be94f1aac_0_2107"/>
            <p:cNvSpPr txBox="1"/>
            <p:nvPr/>
          </p:nvSpPr>
          <p:spPr>
            <a:xfrm>
              <a:off x="6622404" y="1795523"/>
              <a:ext cx="1383000" cy="15312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2100"/>
                </a:spcAft>
                <a:buClr>
                  <a:srgbClr val="000000"/>
                </a:buClr>
                <a:buSzPts val="1700"/>
                <a:buFont typeface="Arial"/>
                <a:buNone/>
              </a:pPr>
              <a:r>
                <a:rPr lang="es-MX" sz="1700" b="0" i="0" u="none" strike="noStrike" cap="none">
                  <a:solidFill>
                    <a:schemeClr val="dk1"/>
                  </a:solidFill>
                  <a:latin typeface="Calibri"/>
                  <a:ea typeface="Calibri"/>
                  <a:cs typeface="Calibri"/>
                  <a:sym typeface="Calibri"/>
                </a:rPr>
                <a:t>El 04/08/2022 se inician bloques de dexametasona por cuatro días.  Posterior, se autoriza esquema de quimioterapia VTD, desde el ciclo 1 el  </a:t>
              </a:r>
              <a:r>
                <a:rPr lang="es-MX" sz="1700">
                  <a:solidFill>
                    <a:schemeClr val="dk1"/>
                  </a:solidFill>
                  <a:latin typeface="Calibri"/>
                  <a:ea typeface="Calibri"/>
                  <a:cs typeface="Calibri"/>
                  <a:sym typeface="Calibri"/>
                </a:rPr>
                <a:t>12</a:t>
              </a:r>
              <a:r>
                <a:rPr lang="es-MX" sz="1700" b="0" i="0" u="none" strike="noStrike" cap="none">
                  <a:solidFill>
                    <a:schemeClr val="dk1"/>
                  </a:solidFill>
                  <a:latin typeface="Calibri"/>
                  <a:ea typeface="Calibri"/>
                  <a:cs typeface="Calibri"/>
                  <a:sym typeface="Calibri"/>
                </a:rPr>
                <a:t>/08/22 por 6 CICLOS hasta el  27/01/2023.</a:t>
              </a:r>
              <a:r>
                <a:rPr lang="es-MX" sz="1100" b="0" i="0" u="none" strike="noStrike" cap="none">
                  <a:solidFill>
                    <a:srgbClr val="FFFFFF"/>
                  </a:solidFill>
                  <a:latin typeface="Roboto"/>
                  <a:ea typeface="Roboto"/>
                  <a:cs typeface="Roboto"/>
                  <a:sym typeface="Roboto"/>
                </a:rPr>
                <a:t>.</a:t>
              </a:r>
              <a:endParaRPr sz="1100" b="0" i="0" u="none" strike="noStrike" cap="none">
                <a:solidFill>
                  <a:srgbClr val="FFFFFF"/>
                </a:solidFill>
                <a:latin typeface="Arial"/>
                <a:ea typeface="Arial"/>
                <a:cs typeface="Arial"/>
                <a:sym typeface="Arial"/>
              </a:endParaRPr>
            </a:p>
          </p:txBody>
        </p:sp>
      </p:grpSp>
      <p:grpSp>
        <p:nvGrpSpPr>
          <p:cNvPr id="588" name="Google Shape;588;g24be94f1aac_0_2107"/>
          <p:cNvGrpSpPr/>
          <p:nvPr/>
        </p:nvGrpSpPr>
        <p:grpSpPr>
          <a:xfrm>
            <a:off x="62514" y="788505"/>
            <a:ext cx="3596028" cy="5962535"/>
            <a:chOff x="916059" y="1146343"/>
            <a:chExt cx="1827900" cy="2399700"/>
          </a:xfrm>
        </p:grpSpPr>
        <p:sp>
          <p:nvSpPr>
            <p:cNvPr id="589" name="Google Shape;589;g24be94f1aac_0_2107"/>
            <p:cNvSpPr/>
            <p:nvPr/>
          </p:nvSpPr>
          <p:spPr>
            <a:xfrm rot="-5400000">
              <a:off x="630159"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0" name="Google Shape;590;g24be94f1aac_0_2107"/>
            <p:cNvSpPr/>
            <p:nvPr/>
          </p:nvSpPr>
          <p:spPr>
            <a:xfrm flipH="1">
              <a:off x="1004625"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g24be94f1aac_0_2107"/>
            <p:cNvSpPr txBox="1"/>
            <p:nvPr/>
          </p:nvSpPr>
          <p:spPr>
            <a:xfrm>
              <a:off x="1138476" y="1795524"/>
              <a:ext cx="1383000" cy="15732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ctr" rtl="0">
                <a:lnSpc>
                  <a:spcPct val="115000"/>
                </a:lnSpc>
                <a:spcBef>
                  <a:spcPts val="0"/>
                </a:spcBef>
                <a:spcAft>
                  <a:spcPts val="0"/>
                </a:spcAft>
                <a:buClr>
                  <a:srgbClr val="000000"/>
                </a:buClr>
                <a:buSzPts val="1700"/>
                <a:buFont typeface="Arial"/>
                <a:buNone/>
              </a:pPr>
              <a:r>
                <a:rPr lang="es-MX" sz="1700" b="0" i="0" u="none" strike="noStrike" cap="none">
                  <a:solidFill>
                    <a:schemeClr val="dk1"/>
                  </a:solidFill>
                  <a:latin typeface="Calibri"/>
                  <a:ea typeface="Calibri"/>
                  <a:cs typeface="Calibri"/>
                  <a:sym typeface="Calibri"/>
                </a:rPr>
                <a:t>El 05/07/2022 en hospital de base le realizan una core biopsia de masa pulmonar derecha. El HP reportó neoplasia de células plasmáticas, subtipo plasmocitoma extraóseo, CD138 positivo, CD68 negativo. (A su ingreso debuta con criterios CRAB)</a:t>
              </a:r>
              <a:endParaRPr sz="17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rgbClr val="000000"/>
                </a:buClr>
                <a:buSzPts val="1100"/>
                <a:buFont typeface="Arial"/>
                <a:buNone/>
              </a:pPr>
              <a:r>
                <a:rPr lang="es-MX" sz="1100" b="0" i="0" u="none" strike="noStrike" cap="none">
                  <a:solidFill>
                    <a:srgbClr val="FFFFFF"/>
                  </a:solidFill>
                  <a:latin typeface="Roboto"/>
                  <a:ea typeface="Roboto"/>
                  <a:cs typeface="Roboto"/>
                  <a:sym typeface="Roboto"/>
                </a:rPr>
                <a:t>.</a:t>
              </a:r>
              <a:endParaRPr sz="1100" b="0" i="0" u="none" strike="noStrike" cap="none">
                <a:solidFill>
                  <a:srgbClr val="FFFFFF"/>
                </a:solidFill>
                <a:latin typeface="Arial"/>
                <a:ea typeface="Arial"/>
                <a:cs typeface="Arial"/>
                <a:sym typeface="Arial"/>
              </a:endParaRPr>
            </a:p>
          </p:txBody>
        </p:sp>
      </p:grpSp>
      <p:sp>
        <p:nvSpPr>
          <p:cNvPr id="592" name="Google Shape;592;g24be94f1aac_0_2107"/>
          <p:cNvSpPr txBox="1"/>
          <p:nvPr/>
        </p:nvSpPr>
        <p:spPr>
          <a:xfrm>
            <a:off x="3855925" y="201825"/>
            <a:ext cx="58761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0"/>
              </a:spcBef>
              <a:spcAft>
                <a:spcPts val="800"/>
              </a:spcAft>
              <a:buClr>
                <a:schemeClr val="dk1"/>
              </a:buClr>
              <a:buSzPts val="1100"/>
              <a:buFont typeface="Arial"/>
              <a:buNone/>
            </a:pPr>
            <a:r>
              <a:rPr lang="es-MX" sz="2000" b="1" i="0" u="none" strike="noStrike" cap="none">
                <a:solidFill>
                  <a:schemeClr val="dk1"/>
                </a:solidFill>
                <a:latin typeface="Calibri"/>
                <a:ea typeface="Calibri"/>
                <a:cs typeface="Calibri"/>
                <a:sym typeface="Calibri"/>
              </a:rPr>
              <a:t>Diagnóstico:</a:t>
            </a:r>
            <a:r>
              <a:rPr lang="es-MX" sz="2000" b="0" i="0" u="none" strike="noStrike" cap="none">
                <a:solidFill>
                  <a:schemeClr val="dk1"/>
                </a:solidFill>
                <a:latin typeface="Calibri"/>
                <a:ea typeface="Calibri"/>
                <a:cs typeface="Calibri"/>
                <a:sym typeface="Calibri"/>
              </a:rPr>
              <a:t> Mieloma múltiple IGA LAMBDA EC III B </a:t>
            </a:r>
            <a:endParaRPr sz="1700" b="0" i="0" u="none" strike="noStrike" cap="none">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grpSp>
        <p:nvGrpSpPr>
          <p:cNvPr id="597" name="Google Shape;597;g24be94f1aac_0_2145"/>
          <p:cNvGrpSpPr/>
          <p:nvPr/>
        </p:nvGrpSpPr>
        <p:grpSpPr>
          <a:xfrm>
            <a:off x="4006641" y="2129927"/>
            <a:ext cx="2788461" cy="4621102"/>
            <a:chOff x="2744109" y="1597469"/>
            <a:chExt cx="1827900" cy="2399700"/>
          </a:xfrm>
        </p:grpSpPr>
        <p:sp>
          <p:nvSpPr>
            <p:cNvPr id="598" name="Google Shape;598;g24be94f1aac_0_2145"/>
            <p:cNvSpPr/>
            <p:nvPr/>
          </p:nvSpPr>
          <p:spPr>
            <a:xfrm rot="5400000">
              <a:off x="2458209" y="1883369"/>
              <a:ext cx="2399700" cy="1827900"/>
            </a:xfrm>
            <a:prstGeom prst="rightArrowCallout">
              <a:avLst>
                <a:gd name="adj1" fmla="val 9283"/>
                <a:gd name="adj2" fmla="val 13570"/>
                <a:gd name="adj3" fmla="val 16082"/>
                <a:gd name="adj4" fmla="val 81236"/>
              </a:avLst>
            </a:prstGeom>
            <a:solidFill>
              <a:srgbClr val="0944A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9" name="Google Shape;599;g24be94f1aac_0_2145"/>
            <p:cNvSpPr/>
            <p:nvPr/>
          </p:nvSpPr>
          <p:spPr>
            <a:xfrm rot="10800000" flipH="1">
              <a:off x="2834043" y="1687411"/>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g24be94f1aac_0_2145"/>
            <p:cNvSpPr txBox="1"/>
            <p:nvPr/>
          </p:nvSpPr>
          <p:spPr>
            <a:xfrm>
              <a:off x="2966454" y="1795518"/>
              <a:ext cx="1383000" cy="15573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just" rtl="0">
                <a:lnSpc>
                  <a:spcPct val="107916"/>
                </a:lnSpc>
                <a:spcBef>
                  <a:spcPts val="0"/>
                </a:spcBef>
                <a:spcAft>
                  <a:spcPts val="0"/>
                </a:spcAft>
                <a:buClr>
                  <a:srgbClr val="000000"/>
                </a:buClr>
                <a:buSzPts val="1600"/>
                <a:buFont typeface="Arial"/>
                <a:buNone/>
              </a:pPr>
              <a:r>
                <a:rPr lang="es-MX" sz="1600" b="0" i="0" u="none" strike="noStrike" cap="none">
                  <a:solidFill>
                    <a:schemeClr val="dk1"/>
                  </a:solidFill>
                  <a:latin typeface="Calibri"/>
                  <a:ea typeface="Calibri"/>
                  <a:cs typeface="Calibri"/>
                  <a:sym typeface="Calibri"/>
                </a:rPr>
                <a:t>TAC de Tórax del 14/02/2023: persiste lesión tumoral en octavo arco costal derecho con componente de tejidos blandos que han disminuido en un 18%.</a:t>
              </a:r>
              <a:endParaRPr sz="1700" b="0" i="0" u="none" strike="noStrike" cap="none">
                <a:solidFill>
                  <a:schemeClr val="dk1"/>
                </a:solidFill>
                <a:latin typeface="Calibri"/>
                <a:ea typeface="Calibri"/>
                <a:cs typeface="Calibri"/>
                <a:sym typeface="Calibri"/>
              </a:endParaRPr>
            </a:p>
            <a:p>
              <a:pPr marL="0" marR="0" lvl="0" indent="0" algn="l" rtl="0">
                <a:lnSpc>
                  <a:spcPct val="107916"/>
                </a:lnSpc>
                <a:spcBef>
                  <a:spcPts val="800"/>
                </a:spcBef>
                <a:spcAft>
                  <a:spcPts val="800"/>
                </a:spcAft>
                <a:buClr>
                  <a:srgbClr val="000000"/>
                </a:buClr>
                <a:buSzPts val="1500"/>
                <a:buFont typeface="Arial"/>
                <a:buNone/>
              </a:pPr>
              <a:endParaRPr sz="1500" b="1" i="0" u="none" strike="noStrike" cap="none">
                <a:solidFill>
                  <a:srgbClr val="FFFFFF"/>
                </a:solidFill>
                <a:latin typeface="Roboto"/>
                <a:ea typeface="Roboto"/>
                <a:cs typeface="Roboto"/>
                <a:sym typeface="Roboto"/>
              </a:endParaRPr>
            </a:p>
          </p:txBody>
        </p:sp>
      </p:grpSp>
      <p:grpSp>
        <p:nvGrpSpPr>
          <p:cNvPr id="601" name="Google Shape;601;g24be94f1aac_0_2145"/>
          <p:cNvGrpSpPr/>
          <p:nvPr/>
        </p:nvGrpSpPr>
        <p:grpSpPr>
          <a:xfrm>
            <a:off x="7322304" y="1026493"/>
            <a:ext cx="3764012" cy="5831511"/>
            <a:chOff x="4572009" y="1146343"/>
            <a:chExt cx="1827900" cy="2399700"/>
          </a:xfrm>
        </p:grpSpPr>
        <p:sp>
          <p:nvSpPr>
            <p:cNvPr id="602" name="Google Shape;602;g24be94f1aac_0_2145"/>
            <p:cNvSpPr/>
            <p:nvPr/>
          </p:nvSpPr>
          <p:spPr>
            <a:xfrm rot="-5400000">
              <a:off x="4286109"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3" name="Google Shape;603;g24be94f1aac_0_2145"/>
            <p:cNvSpPr/>
            <p:nvPr/>
          </p:nvSpPr>
          <p:spPr>
            <a:xfrm flipH="1">
              <a:off x="4660575"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g24be94f1aac_0_2145"/>
            <p:cNvSpPr txBox="1"/>
            <p:nvPr/>
          </p:nvSpPr>
          <p:spPr>
            <a:xfrm>
              <a:off x="4793780" y="1736450"/>
              <a:ext cx="1383000" cy="1634400"/>
            </a:xfrm>
            <a:prstGeom prst="rect">
              <a:avLst/>
            </a:prstGeom>
            <a:solidFill>
              <a:srgbClr val="D0E0E3"/>
            </a:solidFill>
            <a:ln>
              <a:noFill/>
            </a:ln>
          </p:spPr>
          <p:txBody>
            <a:bodyPr spcFirstLastPara="1" wrap="square" lIns="121900" tIns="121900" rIns="121900" bIns="121900" anchor="t" anchorCtr="0">
              <a:noAutofit/>
            </a:bodyPr>
            <a:lstStyle/>
            <a:p>
              <a:pPr marL="0" marR="0" lvl="0" indent="0" algn="just" rtl="0">
                <a:lnSpc>
                  <a:spcPct val="107916"/>
                </a:lnSpc>
                <a:spcBef>
                  <a:spcPts val="0"/>
                </a:spcBef>
                <a:spcAft>
                  <a:spcPts val="800"/>
                </a:spcAft>
                <a:buClr>
                  <a:srgbClr val="000000"/>
                </a:buClr>
                <a:buSzPts val="1600"/>
                <a:buFont typeface="Arial"/>
                <a:buNone/>
              </a:pPr>
              <a:r>
                <a:rPr lang="es-MX" sz="1600" b="0" i="0" u="none" strike="noStrike" cap="none">
                  <a:solidFill>
                    <a:schemeClr val="dk1"/>
                  </a:solidFill>
                  <a:latin typeface="Calibri"/>
                  <a:ea typeface="Calibri"/>
                  <a:cs typeface="Calibri"/>
                  <a:sym typeface="Calibri"/>
                </a:rPr>
                <a:t>El 08/03/2023 se presenta el caso al Comité Multidisciplinario de Trasplante debido que se ha iniciado un esquema altamente efectivo para la enfermedad. Se aprueba consolidación con trasplante autólogo</a:t>
              </a:r>
              <a:endParaRPr sz="1100" b="0" i="0" u="none" strike="noStrike" cap="none">
                <a:solidFill>
                  <a:srgbClr val="FFFFFF"/>
                </a:solidFill>
                <a:latin typeface="Arial"/>
                <a:ea typeface="Arial"/>
                <a:cs typeface="Arial"/>
                <a:sym typeface="Arial"/>
              </a:endParaRPr>
            </a:p>
          </p:txBody>
        </p:sp>
      </p:grpSp>
      <p:grpSp>
        <p:nvGrpSpPr>
          <p:cNvPr id="605" name="Google Shape;605;g24be94f1aac_0_2145"/>
          <p:cNvGrpSpPr/>
          <p:nvPr/>
        </p:nvGrpSpPr>
        <p:grpSpPr>
          <a:xfrm>
            <a:off x="62530" y="788493"/>
            <a:ext cx="3244888" cy="5962535"/>
            <a:chOff x="916059" y="1146343"/>
            <a:chExt cx="1827900" cy="2399700"/>
          </a:xfrm>
        </p:grpSpPr>
        <p:sp>
          <p:nvSpPr>
            <p:cNvPr id="606" name="Google Shape;606;g24be94f1aac_0_2145"/>
            <p:cNvSpPr/>
            <p:nvPr/>
          </p:nvSpPr>
          <p:spPr>
            <a:xfrm rot="-5400000">
              <a:off x="630159"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g24be94f1aac_0_2145"/>
            <p:cNvSpPr/>
            <p:nvPr/>
          </p:nvSpPr>
          <p:spPr>
            <a:xfrm flipH="1">
              <a:off x="1004625"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g24be94f1aac_0_2145"/>
            <p:cNvSpPr txBox="1"/>
            <p:nvPr/>
          </p:nvSpPr>
          <p:spPr>
            <a:xfrm>
              <a:off x="1137834" y="2191150"/>
              <a:ext cx="1383000" cy="813600"/>
            </a:xfrm>
            <a:prstGeom prst="rect">
              <a:avLst/>
            </a:prstGeom>
            <a:solidFill>
              <a:srgbClr val="CFE2F3"/>
            </a:solidFill>
            <a:ln>
              <a:noFill/>
            </a:ln>
          </p:spPr>
          <p:txBody>
            <a:bodyPr spcFirstLastPara="1" wrap="square" lIns="121900" tIns="121900" rIns="121900" bIns="121900" anchor="t" anchorCtr="0">
              <a:noAutofit/>
            </a:bodyPr>
            <a:lstStyle/>
            <a:p>
              <a:pPr marL="0" marR="0" lvl="0" indent="0" algn="l" rtl="0">
                <a:lnSpc>
                  <a:spcPct val="107916"/>
                </a:lnSpc>
                <a:spcBef>
                  <a:spcPts val="0"/>
                </a:spcBef>
                <a:spcAft>
                  <a:spcPts val="0"/>
                </a:spcAft>
                <a:buClr>
                  <a:srgbClr val="000000"/>
                </a:buClr>
                <a:buSzPts val="1600"/>
                <a:buFont typeface="Arial"/>
                <a:buNone/>
              </a:pPr>
              <a:r>
                <a:rPr lang="es-MX" sz="1600" b="0" i="0" u="none" strike="noStrike" cap="none">
                  <a:solidFill>
                    <a:schemeClr val="dk1"/>
                  </a:solidFill>
                  <a:latin typeface="Calibri"/>
                  <a:ea typeface="Calibri"/>
                  <a:cs typeface="Calibri"/>
                  <a:sym typeface="Calibri"/>
                </a:rPr>
                <a:t>En evaluación medular el 3/2/23: biopsia de médula ósea se evidencia presencia de células plasmáticas en un 16%, con enfermedad mínima residual positiva. </a:t>
              </a:r>
              <a:endParaRPr sz="1700" b="0" i="0" u="none" strike="noStrike" cap="none">
                <a:solidFill>
                  <a:schemeClr val="dk1"/>
                </a:solidFill>
                <a:latin typeface="Calibri"/>
                <a:ea typeface="Calibri"/>
                <a:cs typeface="Calibri"/>
                <a:sym typeface="Calibri"/>
              </a:endParaRPr>
            </a:p>
            <a:p>
              <a:pPr marL="0" marR="0" lvl="0" indent="0" algn="ctr" rtl="0">
                <a:lnSpc>
                  <a:spcPct val="115000"/>
                </a:lnSpc>
                <a:spcBef>
                  <a:spcPts val="800"/>
                </a:spcBef>
                <a:spcAft>
                  <a:spcPts val="0"/>
                </a:spcAft>
                <a:buClr>
                  <a:srgbClr val="000000"/>
                </a:buClr>
                <a:buSzPts val="1100"/>
                <a:buFont typeface="Arial"/>
                <a:buNone/>
              </a:pPr>
              <a:r>
                <a:rPr lang="es-MX" sz="1100" b="0" i="0" u="none" strike="noStrike" cap="none">
                  <a:solidFill>
                    <a:srgbClr val="FFFFFF"/>
                  </a:solidFill>
                  <a:latin typeface="Roboto"/>
                  <a:ea typeface="Roboto"/>
                  <a:cs typeface="Roboto"/>
                  <a:sym typeface="Roboto"/>
                </a:rPr>
                <a:t>.</a:t>
              </a:r>
              <a:endParaRPr sz="1100" b="0" i="0" u="none" strike="noStrike" cap="none">
                <a:solidFill>
                  <a:srgbClr val="FFFFFF"/>
                </a:solidFill>
                <a:latin typeface="Arial"/>
                <a:ea typeface="Arial"/>
                <a:cs typeface="Arial"/>
                <a:sym typeface="Arial"/>
              </a:endParaRPr>
            </a:p>
          </p:txBody>
        </p:sp>
      </p:grpSp>
      <p:sp>
        <p:nvSpPr>
          <p:cNvPr id="609" name="Google Shape;609;g24be94f1aac_0_2145"/>
          <p:cNvSpPr txBox="1"/>
          <p:nvPr/>
        </p:nvSpPr>
        <p:spPr>
          <a:xfrm>
            <a:off x="3855925" y="201825"/>
            <a:ext cx="58761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0"/>
              </a:spcBef>
              <a:spcAft>
                <a:spcPts val="800"/>
              </a:spcAft>
              <a:buClr>
                <a:srgbClr val="000000"/>
              </a:buClr>
              <a:buSzPts val="2000"/>
              <a:buFont typeface="Arial"/>
              <a:buNone/>
            </a:pPr>
            <a:r>
              <a:rPr lang="es-MX" sz="2000" b="1" i="0" u="none" strike="noStrike" cap="none">
                <a:solidFill>
                  <a:schemeClr val="dk1"/>
                </a:solidFill>
                <a:latin typeface="Calibri"/>
                <a:ea typeface="Calibri"/>
                <a:cs typeface="Calibri"/>
                <a:sym typeface="Calibri"/>
              </a:rPr>
              <a:t>Diagnóstico:</a:t>
            </a:r>
            <a:r>
              <a:rPr lang="es-MX" sz="2000" b="0" i="0" u="none" strike="noStrike" cap="none">
                <a:solidFill>
                  <a:schemeClr val="dk1"/>
                </a:solidFill>
                <a:latin typeface="Calibri"/>
                <a:ea typeface="Calibri"/>
                <a:cs typeface="Calibri"/>
                <a:sym typeface="Calibri"/>
              </a:rPr>
              <a:t> Mieloma múltiple IGA LAMBDA EC III B </a:t>
            </a:r>
            <a:endParaRPr sz="17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24be94f1aac_0_0"/>
          <p:cNvSpPr txBox="1">
            <a:spLocks noGrp="1"/>
          </p:cNvSpPr>
          <p:nvPr>
            <p:ph type="title" idx="4294967295"/>
          </p:nvPr>
        </p:nvSpPr>
        <p:spPr>
          <a:xfrm>
            <a:off x="251300" y="773020"/>
            <a:ext cx="7885800" cy="750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Verdana"/>
              <a:buNone/>
            </a:pPr>
            <a:endParaRPr b="1"/>
          </a:p>
        </p:txBody>
      </p:sp>
      <p:pic>
        <p:nvPicPr>
          <p:cNvPr id="124" name="Google Shape;124;g24be94f1aac_0_0"/>
          <p:cNvPicPr preferRelativeResize="0"/>
          <p:nvPr/>
        </p:nvPicPr>
        <p:blipFill rotWithShape="1">
          <a:blip r:embed="rId3">
            <a:alphaModFix/>
          </a:blip>
          <a:srcRect l="33708" t="25176" r="35014" b="10102"/>
          <a:stretch/>
        </p:blipFill>
        <p:spPr>
          <a:xfrm>
            <a:off x="106750" y="1523325"/>
            <a:ext cx="5767723" cy="4780274"/>
          </a:xfrm>
          <a:prstGeom prst="rect">
            <a:avLst/>
          </a:prstGeom>
          <a:noFill/>
          <a:ln>
            <a:noFill/>
          </a:ln>
        </p:spPr>
      </p:pic>
      <p:sp>
        <p:nvSpPr>
          <p:cNvPr id="125" name="Google Shape;125;g24be94f1aac_0_0"/>
          <p:cNvSpPr txBox="1"/>
          <p:nvPr/>
        </p:nvSpPr>
        <p:spPr>
          <a:xfrm>
            <a:off x="493900" y="6373025"/>
            <a:ext cx="92085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s-MX" sz="1100" b="0" i="0" u="none" strike="noStrike" cap="none">
                <a:solidFill>
                  <a:srgbClr val="000000"/>
                </a:solidFill>
                <a:latin typeface="Arial"/>
                <a:ea typeface="Arial"/>
                <a:cs typeface="Arial"/>
                <a:sym typeface="Arial"/>
              </a:rPr>
              <a:t>Aerts, E; Babic, A; Devine, H; Kerache, F; Mank A &amp; Schouten, H.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s-MX" sz="1100" b="0" i="1" u="none" strike="noStrike" cap="none">
                <a:solidFill>
                  <a:srgbClr val="000000"/>
                </a:solidFill>
                <a:latin typeface="Arial"/>
                <a:ea typeface="Arial"/>
                <a:cs typeface="Arial"/>
                <a:sym typeface="Arial"/>
              </a:rPr>
              <a:t>Movilización y aféresis de las células madre hematopoyéticas</a:t>
            </a:r>
            <a:r>
              <a:rPr lang="es-MX" sz="1100" b="0" i="0" u="none" strike="noStrike" cap="none">
                <a:solidFill>
                  <a:srgbClr val="000000"/>
                </a:solidFill>
                <a:latin typeface="Arial"/>
                <a:ea typeface="Arial"/>
                <a:cs typeface="Arial"/>
                <a:sym typeface="Arial"/>
              </a:rPr>
              <a:t>. </a:t>
            </a:r>
            <a:r>
              <a:rPr lang="es-MX" sz="1100" b="0" i="0" u="none" strike="noStrike" cap="none">
                <a:solidFill>
                  <a:schemeClr val="dk1"/>
                </a:solidFill>
                <a:latin typeface="Arial"/>
                <a:ea typeface="Arial"/>
                <a:cs typeface="Arial"/>
                <a:sym typeface="Arial"/>
              </a:rPr>
              <a:t>EBMT. </a:t>
            </a:r>
            <a:r>
              <a:rPr lang="es-MX" sz="1100" b="0" i="0" u="none" strike="noStrike" cap="none">
                <a:solidFill>
                  <a:srgbClr val="000000"/>
                </a:solidFill>
                <a:latin typeface="Arial"/>
                <a:ea typeface="Arial"/>
                <a:cs typeface="Arial"/>
                <a:sym typeface="Arial"/>
              </a:rPr>
              <a:t>https://www.ammtac.org/docs/articulos/MOVILIZACION%20TMO.pdf</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6" name="Google Shape;126;g24be94f1aac_0_0" descr="Recorte de pantalla"/>
          <p:cNvPicPr preferRelativeResize="0"/>
          <p:nvPr/>
        </p:nvPicPr>
        <p:blipFill rotWithShape="1">
          <a:blip r:embed="rId4">
            <a:alphaModFix/>
          </a:blip>
          <a:srcRect l="3205" t="6272" r="4150" b="4369"/>
          <a:stretch/>
        </p:blipFill>
        <p:spPr>
          <a:xfrm>
            <a:off x="6072550" y="1591400"/>
            <a:ext cx="5345501" cy="4683412"/>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grpSp>
        <p:nvGrpSpPr>
          <p:cNvPr id="614" name="Google Shape;614;g1e39c5fd840_0_205"/>
          <p:cNvGrpSpPr/>
          <p:nvPr/>
        </p:nvGrpSpPr>
        <p:grpSpPr>
          <a:xfrm>
            <a:off x="3760206" y="1188570"/>
            <a:ext cx="4233494" cy="4233494"/>
            <a:chOff x="2820225" y="891450"/>
            <a:chExt cx="3175200" cy="3175200"/>
          </a:xfrm>
        </p:grpSpPr>
        <p:sp>
          <p:nvSpPr>
            <p:cNvPr id="615" name="Google Shape;615;g1e39c5fd840_0_205"/>
            <p:cNvSpPr/>
            <p:nvPr/>
          </p:nvSpPr>
          <p:spPr>
            <a:xfrm rot="10800000">
              <a:off x="2820225" y="891450"/>
              <a:ext cx="3175200" cy="3175200"/>
            </a:xfrm>
            <a:prstGeom prst="blockArc">
              <a:avLst>
                <a:gd name="adj1" fmla="val 5399801"/>
                <a:gd name="adj2" fmla="val 3012680"/>
                <a:gd name="adj3" fmla="val 6939"/>
              </a:avLst>
            </a:prstGeom>
            <a:solidFill>
              <a:srgbClr val="83E3D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16" name="Google Shape;616;g1e39c5fd840_0_205"/>
            <p:cNvSpPr/>
            <p:nvPr/>
          </p:nvSpPr>
          <p:spPr>
            <a:xfrm rot="10800000">
              <a:off x="3175023" y="1179900"/>
              <a:ext cx="450600" cy="450600"/>
            </a:xfrm>
            <a:prstGeom prst="rtTriangle">
              <a:avLst/>
            </a:prstGeom>
            <a:solidFill>
              <a:srgbClr val="83E3D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grpSp>
        <p:nvGrpSpPr>
          <p:cNvPr id="617" name="Google Shape;617;g1e39c5fd840_0_205"/>
          <p:cNvGrpSpPr/>
          <p:nvPr/>
        </p:nvGrpSpPr>
        <p:grpSpPr>
          <a:xfrm>
            <a:off x="5063973" y="945643"/>
            <a:ext cx="1776356" cy="1219570"/>
            <a:chOff x="3798075" y="709250"/>
            <a:chExt cx="1332300" cy="914700"/>
          </a:xfrm>
        </p:grpSpPr>
        <p:sp>
          <p:nvSpPr>
            <p:cNvPr id="618" name="Google Shape;618;g1e39c5fd840_0_205"/>
            <p:cNvSpPr/>
            <p:nvPr/>
          </p:nvSpPr>
          <p:spPr>
            <a:xfrm>
              <a:off x="3798075" y="994250"/>
              <a:ext cx="1332300" cy="629700"/>
            </a:xfrm>
            <a:prstGeom prst="rect">
              <a:avLst/>
            </a:prstGeom>
            <a:solidFill>
              <a:srgbClr val="1B786E"/>
            </a:solidFill>
            <a:ln>
              <a:noFill/>
            </a:ln>
          </p:spPr>
          <p:txBody>
            <a:bodyPr spcFirstLastPara="1" wrap="square" lIns="121900" tIns="121900" rIns="121900" bIns="121900" anchor="t" anchorCtr="0">
              <a:noAutofit/>
            </a:bodyPr>
            <a:lstStyle/>
            <a:p>
              <a:pPr marL="0" lvl="0" indent="0" algn="l" rtl="0">
                <a:spcBef>
                  <a:spcPts val="0"/>
                </a:spcBef>
                <a:spcAft>
                  <a:spcPts val="0"/>
                </a:spcAft>
                <a:buNone/>
              </a:pPr>
              <a:r>
                <a:rPr lang="es-MX" sz="1100">
                  <a:solidFill>
                    <a:srgbClr val="FFFFFF"/>
                  </a:solidFill>
                  <a:latin typeface="Roboto"/>
                  <a:ea typeface="Roboto"/>
                  <a:cs typeface="Roboto"/>
                  <a:sym typeface="Roboto"/>
                </a:rPr>
                <a:t>Vestibulum congue tempus</a:t>
              </a:r>
              <a:endParaRPr sz="1900">
                <a:solidFill>
                  <a:srgbClr val="FFFFFF"/>
                </a:solidFill>
              </a:endParaRPr>
            </a:p>
          </p:txBody>
        </p:sp>
        <p:sp>
          <p:nvSpPr>
            <p:cNvPr id="619" name="Google Shape;619;g1e39c5fd840_0_205"/>
            <p:cNvSpPr/>
            <p:nvPr/>
          </p:nvSpPr>
          <p:spPr>
            <a:xfrm>
              <a:off x="3798075" y="709250"/>
              <a:ext cx="1332300" cy="285000"/>
            </a:xfrm>
            <a:prstGeom prst="round1Rect">
              <a:avLst>
                <a:gd name="adj" fmla="val 50000"/>
              </a:avLst>
            </a:prstGeom>
            <a:solidFill>
              <a:srgbClr val="155B5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s-MX" sz="1100">
                  <a:solidFill>
                    <a:srgbClr val="FFFFFF"/>
                  </a:solidFill>
                  <a:latin typeface="Roboto"/>
                  <a:ea typeface="Roboto"/>
                  <a:cs typeface="Roboto"/>
                  <a:sym typeface="Roboto"/>
                </a:rPr>
                <a:t>Lorem ipsum</a:t>
              </a:r>
              <a:endParaRPr sz="1100">
                <a:solidFill>
                  <a:srgbClr val="FFFFFF"/>
                </a:solidFill>
              </a:endParaRPr>
            </a:p>
          </p:txBody>
        </p:sp>
      </p:grpSp>
      <p:grpSp>
        <p:nvGrpSpPr>
          <p:cNvPr id="620" name="Google Shape;620;g1e39c5fd840_0_205"/>
          <p:cNvGrpSpPr/>
          <p:nvPr/>
        </p:nvGrpSpPr>
        <p:grpSpPr>
          <a:xfrm>
            <a:off x="3760206" y="1188570"/>
            <a:ext cx="4233494" cy="4233494"/>
            <a:chOff x="2820225" y="891450"/>
            <a:chExt cx="3175200" cy="3175200"/>
          </a:xfrm>
        </p:grpSpPr>
        <p:sp>
          <p:nvSpPr>
            <p:cNvPr id="621" name="Google Shape;621;g1e39c5fd840_0_205"/>
            <p:cNvSpPr/>
            <p:nvPr/>
          </p:nvSpPr>
          <p:spPr>
            <a:xfrm rot="10800000">
              <a:off x="2820225" y="891450"/>
              <a:ext cx="3175200" cy="3175200"/>
            </a:xfrm>
            <a:prstGeom prst="blockArc">
              <a:avLst>
                <a:gd name="adj1" fmla="val 5399801"/>
                <a:gd name="adj2" fmla="val 3012680"/>
                <a:gd name="adj3" fmla="val 6939"/>
              </a:avLst>
            </a:prstGeom>
            <a:solidFill>
              <a:srgbClr val="65F0A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22" name="Google Shape;622;g1e39c5fd840_0_205"/>
            <p:cNvSpPr/>
            <p:nvPr/>
          </p:nvSpPr>
          <p:spPr>
            <a:xfrm rot="10800000">
              <a:off x="3175023" y="1179900"/>
              <a:ext cx="450600" cy="450600"/>
            </a:xfrm>
            <a:prstGeom prst="rtTriangle">
              <a:avLst/>
            </a:prstGeom>
            <a:solidFill>
              <a:srgbClr val="65F0A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grpSp>
        <p:nvGrpSpPr>
          <p:cNvPr id="623" name="Google Shape;623;g1e39c5fd840_0_205"/>
          <p:cNvGrpSpPr/>
          <p:nvPr/>
        </p:nvGrpSpPr>
        <p:grpSpPr>
          <a:xfrm>
            <a:off x="7876275" y="2235600"/>
            <a:ext cx="3161921" cy="1584750"/>
            <a:chOff x="4687186" y="2265713"/>
            <a:chExt cx="2371500" cy="1188592"/>
          </a:xfrm>
        </p:grpSpPr>
        <p:sp>
          <p:nvSpPr>
            <p:cNvPr id="624" name="Google Shape;624;g1e39c5fd840_0_205"/>
            <p:cNvSpPr/>
            <p:nvPr/>
          </p:nvSpPr>
          <p:spPr>
            <a:xfrm>
              <a:off x="4687186" y="2707605"/>
              <a:ext cx="2371500" cy="746700"/>
            </a:xfrm>
            <a:prstGeom prst="rect">
              <a:avLst/>
            </a:prstGeom>
            <a:solidFill>
              <a:srgbClr val="0B7140"/>
            </a:solidFill>
            <a:ln>
              <a:noFill/>
            </a:ln>
          </p:spPr>
          <p:txBody>
            <a:bodyPr spcFirstLastPara="1" wrap="square" lIns="121900" tIns="121900" rIns="121900" bIns="121900" anchor="t" anchorCtr="0">
              <a:noAutofit/>
            </a:bodyPr>
            <a:lstStyle/>
            <a:p>
              <a:pPr marL="0" lvl="0" indent="0" algn="l" rtl="0">
                <a:lnSpc>
                  <a:spcPct val="107916"/>
                </a:lnSpc>
                <a:spcBef>
                  <a:spcPts val="0"/>
                </a:spcBef>
                <a:spcAft>
                  <a:spcPts val="0"/>
                </a:spcAft>
                <a:buNone/>
              </a:pPr>
              <a:r>
                <a:rPr lang="es-MX">
                  <a:solidFill>
                    <a:schemeClr val="lt1"/>
                  </a:solidFill>
                </a:rPr>
                <a:t>Filgastrim 300mcg subcutáneo 6am y 600 Mcg subcutáneo 6pm</a:t>
              </a:r>
              <a:endParaRPr sz="1900">
                <a:solidFill>
                  <a:schemeClr val="lt1"/>
                </a:solidFill>
              </a:endParaRPr>
            </a:p>
          </p:txBody>
        </p:sp>
        <p:sp>
          <p:nvSpPr>
            <p:cNvPr id="625" name="Google Shape;625;g1e39c5fd840_0_205"/>
            <p:cNvSpPr/>
            <p:nvPr/>
          </p:nvSpPr>
          <p:spPr>
            <a:xfrm>
              <a:off x="4687186" y="2265713"/>
              <a:ext cx="1530000" cy="441900"/>
            </a:xfrm>
            <a:prstGeom prst="round1Rect">
              <a:avLst>
                <a:gd name="adj" fmla="val 50000"/>
              </a:avLst>
            </a:prstGeom>
            <a:solidFill>
              <a:srgbClr val="085631"/>
            </a:solidFill>
            <a:ln>
              <a:noFill/>
            </a:ln>
          </p:spPr>
          <p:txBody>
            <a:bodyPr spcFirstLastPara="1" wrap="square" lIns="121900" tIns="121900" rIns="121900" bIns="121900" anchor="ctr" anchorCtr="0">
              <a:noAutofit/>
            </a:bodyPr>
            <a:lstStyle/>
            <a:p>
              <a:pPr marL="0" lvl="0" indent="0" algn="l" rtl="0">
                <a:lnSpc>
                  <a:spcPct val="107916"/>
                </a:lnSpc>
                <a:spcBef>
                  <a:spcPts val="0"/>
                </a:spcBef>
                <a:spcAft>
                  <a:spcPts val="0"/>
                </a:spcAft>
                <a:buNone/>
              </a:pPr>
              <a:r>
                <a:rPr lang="es-MX">
                  <a:solidFill>
                    <a:schemeClr val="lt1"/>
                  </a:solidFill>
                </a:rPr>
                <a:t>28/03/2023 (DIA+5)</a:t>
              </a:r>
              <a:endParaRPr sz="1100">
                <a:solidFill>
                  <a:schemeClr val="lt1"/>
                </a:solidFill>
              </a:endParaRPr>
            </a:p>
          </p:txBody>
        </p:sp>
      </p:grpSp>
      <p:grpSp>
        <p:nvGrpSpPr>
          <p:cNvPr id="626" name="Google Shape;626;g1e39c5fd840_0_205"/>
          <p:cNvGrpSpPr/>
          <p:nvPr/>
        </p:nvGrpSpPr>
        <p:grpSpPr>
          <a:xfrm>
            <a:off x="5063850" y="945659"/>
            <a:ext cx="2736531" cy="1289943"/>
            <a:chOff x="3798072" y="709250"/>
            <a:chExt cx="1882200" cy="967481"/>
          </a:xfrm>
        </p:grpSpPr>
        <p:sp>
          <p:nvSpPr>
            <p:cNvPr id="627" name="Google Shape;627;g1e39c5fd840_0_205"/>
            <p:cNvSpPr/>
            <p:nvPr/>
          </p:nvSpPr>
          <p:spPr>
            <a:xfrm>
              <a:off x="3798072" y="994231"/>
              <a:ext cx="1882200" cy="682500"/>
            </a:xfrm>
            <a:prstGeom prst="rect">
              <a:avLst/>
            </a:prstGeom>
            <a:solidFill>
              <a:srgbClr val="0B7140"/>
            </a:solidFill>
            <a:ln>
              <a:noFill/>
            </a:ln>
          </p:spPr>
          <p:txBody>
            <a:bodyPr spcFirstLastPara="1" wrap="square" lIns="121900" tIns="121900" rIns="121900" bIns="121900" anchor="t" anchorCtr="0">
              <a:noAutofit/>
            </a:bodyPr>
            <a:lstStyle/>
            <a:p>
              <a:pPr marL="0" lvl="0" indent="0" algn="l" rtl="0">
                <a:lnSpc>
                  <a:spcPct val="107916"/>
                </a:lnSpc>
                <a:spcBef>
                  <a:spcPts val="0"/>
                </a:spcBef>
                <a:spcAft>
                  <a:spcPts val="0"/>
                </a:spcAft>
                <a:buNone/>
              </a:pPr>
              <a:r>
                <a:rPr lang="es-MX" sz="1500">
                  <a:solidFill>
                    <a:schemeClr val="lt1"/>
                  </a:solidFill>
                  <a:latin typeface="Calibri"/>
                  <a:ea typeface="Calibri"/>
                  <a:cs typeface="Calibri"/>
                  <a:sym typeface="Calibri"/>
                </a:rPr>
                <a:t>Quimio-movilización a base de ciclofosfamida </a:t>
              </a:r>
              <a:endParaRPr sz="1900">
                <a:solidFill>
                  <a:schemeClr val="lt1"/>
                </a:solidFill>
              </a:endParaRPr>
            </a:p>
          </p:txBody>
        </p:sp>
        <p:sp>
          <p:nvSpPr>
            <p:cNvPr id="628" name="Google Shape;628;g1e39c5fd840_0_205"/>
            <p:cNvSpPr/>
            <p:nvPr/>
          </p:nvSpPr>
          <p:spPr>
            <a:xfrm>
              <a:off x="3798075" y="709250"/>
              <a:ext cx="1332300" cy="285000"/>
            </a:xfrm>
            <a:prstGeom prst="round1Rect">
              <a:avLst>
                <a:gd name="adj" fmla="val 50000"/>
              </a:avLst>
            </a:prstGeom>
            <a:solidFill>
              <a:srgbClr val="085631"/>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lnSpc>
                  <a:spcPct val="107916"/>
                </a:lnSpc>
                <a:spcBef>
                  <a:spcPts val="0"/>
                </a:spcBef>
                <a:spcAft>
                  <a:spcPts val="0"/>
                </a:spcAft>
                <a:buNone/>
              </a:pPr>
              <a:r>
                <a:rPr lang="es-MX" sz="1500">
                  <a:solidFill>
                    <a:schemeClr val="lt1"/>
                  </a:solidFill>
                  <a:latin typeface="Calibri"/>
                  <a:ea typeface="Calibri"/>
                  <a:cs typeface="Calibri"/>
                  <a:sym typeface="Calibri"/>
                </a:rPr>
                <a:t>24/3/23</a:t>
              </a:r>
              <a:endParaRPr sz="1100">
                <a:solidFill>
                  <a:schemeClr val="lt1"/>
                </a:solidFill>
              </a:endParaRPr>
            </a:p>
          </p:txBody>
        </p:sp>
      </p:grpSp>
      <p:grpSp>
        <p:nvGrpSpPr>
          <p:cNvPr id="629" name="Google Shape;629;g1e39c5fd840_0_205"/>
          <p:cNvGrpSpPr/>
          <p:nvPr/>
        </p:nvGrpSpPr>
        <p:grpSpPr>
          <a:xfrm>
            <a:off x="7071100" y="4693353"/>
            <a:ext cx="2312342" cy="1219576"/>
            <a:chOff x="2063771" y="2422675"/>
            <a:chExt cx="1734300" cy="914705"/>
          </a:xfrm>
        </p:grpSpPr>
        <p:sp>
          <p:nvSpPr>
            <p:cNvPr id="630" name="Google Shape;630;g1e39c5fd840_0_205"/>
            <p:cNvSpPr/>
            <p:nvPr/>
          </p:nvSpPr>
          <p:spPr>
            <a:xfrm>
              <a:off x="2063771" y="2707680"/>
              <a:ext cx="1734300" cy="629700"/>
            </a:xfrm>
            <a:prstGeom prst="rect">
              <a:avLst/>
            </a:prstGeom>
            <a:solidFill>
              <a:srgbClr val="0B7140"/>
            </a:solidFill>
            <a:ln>
              <a:noFill/>
            </a:ln>
          </p:spPr>
          <p:txBody>
            <a:bodyPr spcFirstLastPara="1" wrap="square" lIns="121900" tIns="121900" rIns="121900" bIns="121900" anchor="t" anchorCtr="0">
              <a:noAutofit/>
            </a:bodyPr>
            <a:lstStyle/>
            <a:p>
              <a:pPr marL="0" lvl="0" indent="0" algn="l" rtl="0">
                <a:lnSpc>
                  <a:spcPct val="107916"/>
                </a:lnSpc>
                <a:spcBef>
                  <a:spcPts val="0"/>
                </a:spcBef>
                <a:spcAft>
                  <a:spcPts val="0"/>
                </a:spcAft>
                <a:buNone/>
              </a:pPr>
              <a:r>
                <a:rPr lang="es-MX">
                  <a:solidFill>
                    <a:schemeClr val="lt1"/>
                  </a:solidFill>
                </a:rPr>
                <a:t>Ingresa a hospitalización para aféresis</a:t>
              </a:r>
              <a:endParaRPr sz="1900">
                <a:solidFill>
                  <a:schemeClr val="lt1"/>
                </a:solidFill>
              </a:endParaRPr>
            </a:p>
          </p:txBody>
        </p:sp>
        <p:sp>
          <p:nvSpPr>
            <p:cNvPr id="631" name="Google Shape;631;g1e39c5fd840_0_205"/>
            <p:cNvSpPr/>
            <p:nvPr/>
          </p:nvSpPr>
          <p:spPr>
            <a:xfrm>
              <a:off x="2446350" y="2422675"/>
              <a:ext cx="1332300" cy="285000"/>
            </a:xfrm>
            <a:prstGeom prst="round1Rect">
              <a:avLst>
                <a:gd name="adj" fmla="val 50000"/>
              </a:avLst>
            </a:prstGeom>
            <a:solidFill>
              <a:srgbClr val="085631"/>
            </a:solidFill>
            <a:ln>
              <a:noFill/>
            </a:ln>
          </p:spPr>
          <p:txBody>
            <a:bodyPr spcFirstLastPara="1" wrap="square" lIns="121900" tIns="121900" rIns="121900" bIns="121900" anchor="ctr" anchorCtr="0">
              <a:noAutofit/>
            </a:bodyPr>
            <a:lstStyle/>
            <a:p>
              <a:pPr marL="0" lvl="0" indent="0" algn="l" rtl="0">
                <a:lnSpc>
                  <a:spcPct val="107916"/>
                </a:lnSpc>
                <a:spcBef>
                  <a:spcPts val="0"/>
                </a:spcBef>
                <a:spcAft>
                  <a:spcPts val="0"/>
                </a:spcAft>
                <a:buNone/>
              </a:pPr>
              <a:r>
                <a:rPr lang="es-MX">
                  <a:solidFill>
                    <a:schemeClr val="lt1"/>
                  </a:solidFill>
                </a:rPr>
                <a:t>30/03/2023</a:t>
              </a:r>
              <a:endParaRPr sz="1100">
                <a:solidFill>
                  <a:schemeClr val="lt1"/>
                </a:solidFill>
              </a:endParaRPr>
            </a:p>
          </p:txBody>
        </p:sp>
      </p:grpSp>
      <p:grpSp>
        <p:nvGrpSpPr>
          <p:cNvPr id="632" name="Google Shape;632;g1e39c5fd840_0_205"/>
          <p:cNvGrpSpPr/>
          <p:nvPr/>
        </p:nvGrpSpPr>
        <p:grpSpPr>
          <a:xfrm>
            <a:off x="2687223" y="4902518"/>
            <a:ext cx="2312348" cy="1666453"/>
            <a:chOff x="2063770" y="2422675"/>
            <a:chExt cx="1734305" cy="1371905"/>
          </a:xfrm>
        </p:grpSpPr>
        <p:sp>
          <p:nvSpPr>
            <p:cNvPr id="633" name="Google Shape;633;g1e39c5fd840_0_205"/>
            <p:cNvSpPr/>
            <p:nvPr/>
          </p:nvSpPr>
          <p:spPr>
            <a:xfrm>
              <a:off x="2063770" y="2707680"/>
              <a:ext cx="1734300" cy="1086900"/>
            </a:xfrm>
            <a:prstGeom prst="rect">
              <a:avLst/>
            </a:prstGeom>
            <a:solidFill>
              <a:srgbClr val="0B7140"/>
            </a:solidFill>
            <a:ln>
              <a:noFill/>
            </a:ln>
          </p:spPr>
          <p:txBody>
            <a:bodyPr spcFirstLastPara="1" wrap="square" lIns="121900" tIns="121900" rIns="121900" bIns="121900" anchor="t" anchorCtr="0">
              <a:noAutofit/>
            </a:bodyPr>
            <a:lstStyle/>
            <a:p>
              <a:pPr marL="0" lvl="0" indent="0" algn="l" rtl="0">
                <a:lnSpc>
                  <a:spcPct val="107916"/>
                </a:lnSpc>
                <a:spcBef>
                  <a:spcPts val="0"/>
                </a:spcBef>
                <a:spcAft>
                  <a:spcPts val="0"/>
                </a:spcAft>
                <a:buNone/>
              </a:pPr>
              <a:r>
                <a:rPr lang="es-MX">
                  <a:solidFill>
                    <a:schemeClr val="lt1"/>
                  </a:solidFill>
                </a:rPr>
                <a:t>Neupogen 600mcg subcutáneo am y 300 mcg subcutáneo 6pm completando en total 7 días </a:t>
              </a:r>
              <a:endParaRPr>
                <a:solidFill>
                  <a:schemeClr val="lt1"/>
                </a:solidFill>
              </a:endParaRPr>
            </a:p>
            <a:p>
              <a:pPr marL="0" lvl="0" indent="0" algn="l" rtl="0">
                <a:lnSpc>
                  <a:spcPct val="107916"/>
                </a:lnSpc>
                <a:spcBef>
                  <a:spcPts val="0"/>
                </a:spcBef>
                <a:spcAft>
                  <a:spcPts val="0"/>
                </a:spcAft>
                <a:buNone/>
              </a:pPr>
              <a:endParaRPr>
                <a:solidFill>
                  <a:schemeClr val="lt1"/>
                </a:solidFill>
              </a:endParaRPr>
            </a:p>
          </p:txBody>
        </p:sp>
        <p:sp>
          <p:nvSpPr>
            <p:cNvPr id="634" name="Google Shape;634;g1e39c5fd840_0_205"/>
            <p:cNvSpPr/>
            <p:nvPr/>
          </p:nvSpPr>
          <p:spPr>
            <a:xfrm>
              <a:off x="2465775" y="2422675"/>
              <a:ext cx="1332300" cy="285000"/>
            </a:xfrm>
            <a:prstGeom prst="round1Rect">
              <a:avLst>
                <a:gd name="adj" fmla="val 50000"/>
              </a:avLst>
            </a:prstGeom>
            <a:solidFill>
              <a:srgbClr val="085631"/>
            </a:solidFill>
            <a:ln>
              <a:noFill/>
            </a:ln>
          </p:spPr>
          <p:txBody>
            <a:bodyPr spcFirstLastPara="1" wrap="square" lIns="121900" tIns="121900" rIns="121900" bIns="121900" anchor="ctr" anchorCtr="0">
              <a:noAutofit/>
            </a:bodyPr>
            <a:lstStyle/>
            <a:p>
              <a:pPr marL="0" lvl="0" indent="0" algn="l" rtl="0">
                <a:lnSpc>
                  <a:spcPct val="107916"/>
                </a:lnSpc>
                <a:spcBef>
                  <a:spcPts val="0"/>
                </a:spcBef>
                <a:spcAft>
                  <a:spcPts val="0"/>
                </a:spcAft>
                <a:buNone/>
              </a:pPr>
              <a:r>
                <a:rPr lang="es-MX">
                  <a:solidFill>
                    <a:schemeClr val="lt1"/>
                  </a:solidFill>
                </a:rPr>
                <a:t>03/04/2023</a:t>
              </a:r>
              <a:endParaRPr sz="1100">
                <a:solidFill>
                  <a:schemeClr val="lt1"/>
                </a:solidFill>
              </a:endParaRPr>
            </a:p>
          </p:txBody>
        </p:sp>
      </p:grpSp>
      <p:grpSp>
        <p:nvGrpSpPr>
          <p:cNvPr id="635" name="Google Shape;635;g1e39c5fd840_0_205"/>
          <p:cNvGrpSpPr/>
          <p:nvPr/>
        </p:nvGrpSpPr>
        <p:grpSpPr>
          <a:xfrm>
            <a:off x="2010275" y="2390740"/>
            <a:ext cx="2312348" cy="1829161"/>
            <a:chOff x="2063770" y="2422675"/>
            <a:chExt cx="1734305" cy="1371905"/>
          </a:xfrm>
        </p:grpSpPr>
        <p:sp>
          <p:nvSpPr>
            <p:cNvPr id="636" name="Google Shape;636;g1e39c5fd840_0_205"/>
            <p:cNvSpPr/>
            <p:nvPr/>
          </p:nvSpPr>
          <p:spPr>
            <a:xfrm>
              <a:off x="2063770" y="2707680"/>
              <a:ext cx="1734300" cy="1086900"/>
            </a:xfrm>
            <a:prstGeom prst="rect">
              <a:avLst/>
            </a:prstGeom>
            <a:solidFill>
              <a:srgbClr val="0B7140"/>
            </a:solidFill>
            <a:ln>
              <a:noFill/>
            </a:ln>
          </p:spPr>
          <p:txBody>
            <a:bodyPr spcFirstLastPara="1" wrap="square" lIns="121900" tIns="121900" rIns="121900" bIns="121900" anchor="t" anchorCtr="0">
              <a:noAutofit/>
            </a:bodyPr>
            <a:lstStyle/>
            <a:p>
              <a:pPr marL="0" lvl="0" indent="0" algn="l" rtl="0">
                <a:lnSpc>
                  <a:spcPct val="107916"/>
                </a:lnSpc>
                <a:spcBef>
                  <a:spcPts val="0"/>
                </a:spcBef>
                <a:spcAft>
                  <a:spcPts val="0"/>
                </a:spcAft>
                <a:buNone/>
              </a:pPr>
              <a:r>
                <a:rPr lang="es-MX" sz="1500">
                  <a:solidFill>
                    <a:schemeClr val="lt1"/>
                  </a:solidFill>
                  <a:latin typeface="Calibri"/>
                  <a:ea typeface="Calibri"/>
                  <a:cs typeface="Calibri"/>
                  <a:sym typeface="Calibri"/>
                </a:rPr>
                <a:t>Contaje de CD34+ en sangre venosa periférica reporta: 30.88( cel/ul) </a:t>
              </a:r>
              <a:endParaRPr>
                <a:solidFill>
                  <a:schemeClr val="lt1"/>
                </a:solidFill>
              </a:endParaRPr>
            </a:p>
            <a:p>
              <a:pPr marL="0" lvl="0" indent="0" algn="l" rtl="0">
                <a:lnSpc>
                  <a:spcPct val="107916"/>
                </a:lnSpc>
                <a:spcBef>
                  <a:spcPts val="0"/>
                </a:spcBef>
                <a:spcAft>
                  <a:spcPts val="0"/>
                </a:spcAft>
                <a:buNone/>
              </a:pPr>
              <a:endParaRPr>
                <a:solidFill>
                  <a:schemeClr val="lt1"/>
                </a:solidFill>
              </a:endParaRPr>
            </a:p>
            <a:p>
              <a:pPr marL="0" lvl="0" indent="0" algn="l" rtl="0">
                <a:lnSpc>
                  <a:spcPct val="107916"/>
                </a:lnSpc>
                <a:spcBef>
                  <a:spcPts val="0"/>
                </a:spcBef>
                <a:spcAft>
                  <a:spcPts val="0"/>
                </a:spcAft>
                <a:buNone/>
              </a:pPr>
              <a:endParaRPr>
                <a:solidFill>
                  <a:schemeClr val="lt1"/>
                </a:solidFill>
              </a:endParaRPr>
            </a:p>
          </p:txBody>
        </p:sp>
        <p:sp>
          <p:nvSpPr>
            <p:cNvPr id="637" name="Google Shape;637;g1e39c5fd840_0_205"/>
            <p:cNvSpPr/>
            <p:nvPr/>
          </p:nvSpPr>
          <p:spPr>
            <a:xfrm>
              <a:off x="2465775" y="2422675"/>
              <a:ext cx="1332300" cy="285000"/>
            </a:xfrm>
            <a:prstGeom prst="round1Rect">
              <a:avLst>
                <a:gd name="adj" fmla="val 50000"/>
              </a:avLst>
            </a:prstGeom>
            <a:solidFill>
              <a:srgbClr val="085631"/>
            </a:solidFill>
            <a:ln>
              <a:noFill/>
            </a:ln>
          </p:spPr>
          <p:txBody>
            <a:bodyPr spcFirstLastPara="1" wrap="square" lIns="121900" tIns="121900" rIns="121900" bIns="121900" anchor="ctr" anchorCtr="0">
              <a:noAutofit/>
            </a:bodyPr>
            <a:lstStyle/>
            <a:p>
              <a:pPr marL="0" lvl="0" indent="0" algn="l" rtl="0">
                <a:lnSpc>
                  <a:spcPct val="107916"/>
                </a:lnSpc>
                <a:spcBef>
                  <a:spcPts val="0"/>
                </a:spcBef>
                <a:spcAft>
                  <a:spcPts val="0"/>
                </a:spcAft>
                <a:buNone/>
              </a:pPr>
              <a:r>
                <a:rPr lang="es-MX">
                  <a:solidFill>
                    <a:schemeClr val="lt1"/>
                  </a:solidFill>
                </a:rPr>
                <a:t>03/04/2023</a:t>
              </a:r>
              <a:endParaRPr sz="1100">
                <a:solidFill>
                  <a:schemeClr val="lt1"/>
                </a:solidFill>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graphicFrame>
        <p:nvGraphicFramePr>
          <p:cNvPr id="642" name="Google Shape;642;g24be94f1aac_0_2127"/>
          <p:cNvGraphicFramePr/>
          <p:nvPr/>
        </p:nvGraphicFramePr>
        <p:xfrm>
          <a:off x="1768244" y="2089703"/>
          <a:ext cx="3000000" cy="3000000"/>
        </p:xfrm>
        <a:graphic>
          <a:graphicData uri="http://schemas.openxmlformats.org/drawingml/2006/table">
            <a:tbl>
              <a:tblPr>
                <a:noFill/>
                <a:tableStyleId>{2559F3DE-B8DA-483E-8EC3-3BD91E374CEF}</a:tableStyleId>
              </a:tblPr>
              <a:tblGrid>
                <a:gridCol w="9401100"/>
              </a:tblGrid>
              <a:tr h="2213625">
                <a:tc>
                  <a:txBody>
                    <a:bodyPr/>
                    <a:lstStyle/>
                    <a:p>
                      <a:pPr marL="457200" marR="0" lvl="0" indent="-323850" algn="l" rtl="0">
                        <a:lnSpc>
                          <a:spcPct val="107916"/>
                        </a:lnSpc>
                        <a:spcBef>
                          <a:spcPts val="0"/>
                        </a:spcBef>
                        <a:spcAft>
                          <a:spcPts val="0"/>
                        </a:spcAft>
                        <a:buClr>
                          <a:schemeClr val="dk1"/>
                        </a:buClr>
                        <a:buSzPts val="1500"/>
                        <a:buFont typeface="Calibri"/>
                        <a:buChar char="●"/>
                      </a:pPr>
                      <a:r>
                        <a:rPr lang="es-MX" sz="1500" u="none" strike="noStrike" cap="none">
                          <a:solidFill>
                            <a:schemeClr val="dk1"/>
                          </a:solidFill>
                          <a:latin typeface="Calibri"/>
                          <a:ea typeface="Calibri"/>
                          <a:cs typeface="Calibri"/>
                          <a:sym typeface="Calibri"/>
                        </a:rPr>
                        <a:t>Se envían 2 bolsas de células progenitoras hematopoyéticas  a citometría de flujo el cual el contaje fue el siguiente: </a:t>
                      </a:r>
                      <a:endParaRPr sz="1500" u="none" strike="noStrike" cap="none">
                        <a:solidFill>
                          <a:schemeClr val="dk1"/>
                        </a:solidFill>
                        <a:latin typeface="Calibri"/>
                        <a:ea typeface="Calibri"/>
                        <a:cs typeface="Calibri"/>
                        <a:sym typeface="Calibri"/>
                      </a:endParaRPr>
                    </a:p>
                    <a:p>
                      <a:pPr marL="457200" marR="0" lvl="0" indent="0" algn="l" rtl="0">
                        <a:lnSpc>
                          <a:spcPct val="107916"/>
                        </a:lnSpc>
                        <a:spcBef>
                          <a:spcPts val="800"/>
                        </a:spcBef>
                        <a:spcAft>
                          <a:spcPts val="0"/>
                        </a:spcAft>
                        <a:buClr>
                          <a:schemeClr val="dk1"/>
                        </a:buClr>
                        <a:buSzPts val="1100"/>
                        <a:buFont typeface="Arial"/>
                        <a:buNone/>
                      </a:pPr>
                      <a:r>
                        <a:rPr lang="es-MX" sz="1500" u="none" strike="noStrike" cap="none">
                          <a:solidFill>
                            <a:schemeClr val="dk1"/>
                          </a:solidFill>
                          <a:latin typeface="Calibri"/>
                          <a:ea typeface="Calibri"/>
                          <a:cs typeface="Calibri"/>
                          <a:sym typeface="Calibri"/>
                        </a:rPr>
                        <a:t>-1er muestra de CD34+: 3.07 X 10^6. </a:t>
                      </a:r>
                      <a:endParaRPr sz="1500" u="none" strike="noStrike" cap="none">
                        <a:solidFill>
                          <a:schemeClr val="dk1"/>
                        </a:solidFill>
                        <a:latin typeface="Calibri"/>
                        <a:ea typeface="Calibri"/>
                        <a:cs typeface="Calibri"/>
                        <a:sym typeface="Calibri"/>
                      </a:endParaRPr>
                    </a:p>
                    <a:p>
                      <a:pPr marL="457200" marR="0" lvl="0" indent="0" algn="l" rtl="0">
                        <a:lnSpc>
                          <a:spcPct val="107916"/>
                        </a:lnSpc>
                        <a:spcBef>
                          <a:spcPts val="800"/>
                        </a:spcBef>
                        <a:spcAft>
                          <a:spcPts val="0"/>
                        </a:spcAft>
                        <a:buClr>
                          <a:schemeClr val="dk1"/>
                        </a:buClr>
                        <a:buSzPts val="1100"/>
                        <a:buFont typeface="Arial"/>
                        <a:buNone/>
                      </a:pPr>
                      <a:r>
                        <a:rPr lang="es-MX" sz="1500" u="none" strike="noStrike" cap="none">
                          <a:solidFill>
                            <a:schemeClr val="dk1"/>
                          </a:solidFill>
                          <a:latin typeface="Calibri"/>
                          <a:ea typeface="Calibri"/>
                          <a:cs typeface="Calibri"/>
                          <a:sym typeface="Calibri"/>
                        </a:rPr>
                        <a:t>-2da muestra de CD34+: 2.37 X 10^6.</a:t>
                      </a:r>
                      <a:endParaRPr sz="1400" u="none" strike="noStrike" cap="none"/>
                    </a:p>
                  </a:txBody>
                  <a:tcPr marL="91425" marR="91425" marT="91425" marB="91425">
                    <a:lnL w="114300" cap="flat" cmpd="sng">
                      <a:solidFill>
                        <a:srgbClr val="FF9900"/>
                      </a:solidFill>
                      <a:prstDash val="solid"/>
                      <a:round/>
                      <a:headEnd type="none" w="sm" len="sm"/>
                      <a:tailEnd type="none" w="sm" len="sm"/>
                    </a:lnL>
                    <a:lnR w="114300" cap="flat" cmpd="sng">
                      <a:solidFill>
                        <a:srgbClr val="FF9900"/>
                      </a:solidFill>
                      <a:prstDash val="solid"/>
                      <a:round/>
                      <a:headEnd type="none" w="sm" len="sm"/>
                      <a:tailEnd type="none" w="sm" len="sm"/>
                    </a:lnR>
                    <a:lnT w="114300" cap="flat" cmpd="sng">
                      <a:solidFill>
                        <a:srgbClr val="FF9900"/>
                      </a:solidFill>
                      <a:prstDash val="solid"/>
                      <a:round/>
                      <a:headEnd type="none" w="sm" len="sm"/>
                      <a:tailEnd type="none" w="sm" len="sm"/>
                    </a:lnT>
                    <a:lnB w="114300" cap="flat" cmpd="sng">
                      <a:solidFill>
                        <a:srgbClr val="FF9900"/>
                      </a:solidFill>
                      <a:prstDash val="solid"/>
                      <a:round/>
                      <a:headEnd type="none" w="sm" len="sm"/>
                      <a:tailEnd type="none" w="sm" len="sm"/>
                    </a:lnB>
                    <a:solidFill>
                      <a:srgbClr val="FFF2CC"/>
                    </a:solid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g1e39c5fd840_0_0"/>
          <p:cNvSpPr/>
          <p:nvPr/>
        </p:nvSpPr>
        <p:spPr>
          <a:xfrm>
            <a:off x="3925446" y="1082770"/>
            <a:ext cx="4668300" cy="4668300"/>
          </a:xfrm>
          <a:prstGeom prst="ellipse">
            <a:avLst/>
          </a:prstGeom>
          <a:solidFill>
            <a:srgbClr val="EDA29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nvGrpSpPr>
          <p:cNvPr id="648" name="Google Shape;648;g1e39c5fd840_0_0"/>
          <p:cNvGrpSpPr/>
          <p:nvPr/>
        </p:nvGrpSpPr>
        <p:grpSpPr>
          <a:xfrm>
            <a:off x="4815580" y="552456"/>
            <a:ext cx="2887928" cy="2887928"/>
            <a:chOff x="3611776" y="414352"/>
            <a:chExt cx="2166000" cy="2166000"/>
          </a:xfrm>
        </p:grpSpPr>
        <p:sp>
          <p:nvSpPr>
            <p:cNvPr id="649" name="Google Shape;649;g1e39c5fd840_0_0"/>
            <p:cNvSpPr/>
            <p:nvPr/>
          </p:nvSpPr>
          <p:spPr>
            <a:xfrm>
              <a:off x="3611776" y="414352"/>
              <a:ext cx="2166000" cy="2166000"/>
            </a:xfrm>
            <a:prstGeom prst="ellipse">
              <a:avLst/>
            </a:prstGeom>
            <a:solidFill>
              <a:srgbClr val="D8382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50" name="Google Shape;650;g1e39c5fd840_0_0"/>
            <p:cNvSpPr txBox="1"/>
            <p:nvPr/>
          </p:nvSpPr>
          <p:spPr>
            <a:xfrm>
              <a:off x="3967543" y="504577"/>
              <a:ext cx="1496100" cy="1225800"/>
            </a:xfrm>
            <a:prstGeom prst="rect">
              <a:avLst/>
            </a:prstGeom>
            <a:noFill/>
            <a:ln>
              <a:noFill/>
            </a:ln>
          </p:spPr>
          <p:txBody>
            <a:bodyPr spcFirstLastPara="1" wrap="square" lIns="121900" tIns="121900" rIns="121900" bIns="121900" anchor="ctr" anchorCtr="0">
              <a:noAutofit/>
            </a:bodyPr>
            <a:lstStyle/>
            <a:p>
              <a:pPr marL="457200" lvl="0" indent="-323850" algn="l" rtl="0">
                <a:lnSpc>
                  <a:spcPct val="107916"/>
                </a:lnSpc>
                <a:spcBef>
                  <a:spcPts val="0"/>
                </a:spcBef>
                <a:spcAft>
                  <a:spcPts val="0"/>
                </a:spcAft>
                <a:buClr>
                  <a:schemeClr val="lt1"/>
                </a:buClr>
                <a:buSzPts val="1500"/>
                <a:buFont typeface="Calibri"/>
                <a:buChar char="●"/>
              </a:pPr>
              <a:r>
                <a:rPr lang="es-MX" sz="1500">
                  <a:solidFill>
                    <a:schemeClr val="lt1"/>
                  </a:solidFill>
                  <a:latin typeface="Calibri"/>
                  <a:ea typeface="Calibri"/>
                  <a:cs typeface="Calibri"/>
                  <a:sym typeface="Calibri"/>
                </a:rPr>
                <a:t>02/05/23 se realiza infusión de CPH.   </a:t>
              </a:r>
              <a:endParaRPr sz="1500">
                <a:solidFill>
                  <a:schemeClr val="lt1"/>
                </a:solidFill>
                <a:latin typeface="Calibri"/>
                <a:ea typeface="Calibri"/>
                <a:cs typeface="Calibri"/>
                <a:sym typeface="Calibri"/>
              </a:endParaRPr>
            </a:p>
            <a:p>
              <a:pPr marL="457200" lvl="0" indent="0" algn="l" rtl="0">
                <a:lnSpc>
                  <a:spcPct val="107916"/>
                </a:lnSpc>
                <a:spcBef>
                  <a:spcPts val="0"/>
                </a:spcBef>
                <a:spcAft>
                  <a:spcPts val="0"/>
                </a:spcAft>
                <a:buNone/>
              </a:pPr>
              <a:r>
                <a:rPr lang="es-MX" sz="1500">
                  <a:solidFill>
                    <a:schemeClr val="lt1"/>
                  </a:solidFill>
                  <a:latin typeface="Calibri"/>
                  <a:ea typeface="Calibri"/>
                  <a:cs typeface="Calibri"/>
                  <a:sym typeface="Calibri"/>
                </a:rPr>
                <a:t>12:40 PM-13:10 PM. </a:t>
              </a:r>
              <a:endParaRPr>
                <a:solidFill>
                  <a:schemeClr val="lt1"/>
                </a:solidFill>
              </a:endParaRPr>
            </a:p>
            <a:p>
              <a:pPr marL="0" lvl="0" indent="0" algn="ctr" rtl="0">
                <a:spcBef>
                  <a:spcPts val="0"/>
                </a:spcBef>
                <a:spcAft>
                  <a:spcPts val="0"/>
                </a:spcAft>
                <a:buNone/>
              </a:pPr>
              <a:r>
                <a:rPr lang="es-MX" sz="1300">
                  <a:solidFill>
                    <a:schemeClr val="lt1"/>
                  </a:solidFill>
                  <a:latin typeface="Roboto"/>
                  <a:ea typeface="Roboto"/>
                  <a:cs typeface="Roboto"/>
                  <a:sym typeface="Roboto"/>
                </a:rPr>
                <a:t> </a:t>
              </a:r>
              <a:endParaRPr sz="1300">
                <a:solidFill>
                  <a:schemeClr val="lt1"/>
                </a:solidFill>
                <a:latin typeface="Roboto"/>
                <a:ea typeface="Roboto"/>
                <a:cs typeface="Roboto"/>
                <a:sym typeface="Roboto"/>
              </a:endParaRPr>
            </a:p>
          </p:txBody>
        </p:sp>
      </p:grpSp>
      <p:grpSp>
        <p:nvGrpSpPr>
          <p:cNvPr id="651" name="Google Shape;651;g1e39c5fd840_0_0"/>
          <p:cNvGrpSpPr/>
          <p:nvPr/>
        </p:nvGrpSpPr>
        <p:grpSpPr>
          <a:xfrm>
            <a:off x="6082859" y="2710418"/>
            <a:ext cx="2887928" cy="2887928"/>
            <a:chOff x="4562258" y="2032864"/>
            <a:chExt cx="2166000" cy="2166000"/>
          </a:xfrm>
        </p:grpSpPr>
        <p:sp>
          <p:nvSpPr>
            <p:cNvPr id="652" name="Google Shape;652;g1e39c5fd840_0_0"/>
            <p:cNvSpPr/>
            <p:nvPr/>
          </p:nvSpPr>
          <p:spPr>
            <a:xfrm>
              <a:off x="4562258" y="2032864"/>
              <a:ext cx="2166000" cy="2166000"/>
            </a:xfrm>
            <a:prstGeom prst="ellipse">
              <a:avLst/>
            </a:prstGeom>
            <a:solidFill>
              <a:srgbClr val="B02C20"/>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53" name="Google Shape;653;g1e39c5fd840_0_0"/>
            <p:cNvSpPr txBox="1"/>
            <p:nvPr/>
          </p:nvSpPr>
          <p:spPr>
            <a:xfrm>
              <a:off x="5079846" y="2834728"/>
              <a:ext cx="1496100" cy="702900"/>
            </a:xfrm>
            <a:prstGeom prst="rect">
              <a:avLst/>
            </a:prstGeom>
            <a:noFill/>
            <a:ln>
              <a:noFill/>
            </a:ln>
          </p:spPr>
          <p:txBody>
            <a:bodyPr spcFirstLastPara="1" wrap="square" lIns="121900" tIns="121900" rIns="121900" bIns="121900" anchor="ctr" anchorCtr="0">
              <a:noAutofit/>
            </a:bodyPr>
            <a:lstStyle/>
            <a:p>
              <a:pPr marL="457200" lvl="0" indent="-323850" algn="l" rtl="0">
                <a:lnSpc>
                  <a:spcPct val="107916"/>
                </a:lnSpc>
                <a:spcBef>
                  <a:spcPts val="0"/>
                </a:spcBef>
                <a:spcAft>
                  <a:spcPts val="0"/>
                </a:spcAft>
                <a:buClr>
                  <a:schemeClr val="lt1"/>
                </a:buClr>
                <a:buSzPts val="1500"/>
                <a:buFont typeface="Calibri"/>
                <a:buChar char="●"/>
              </a:pPr>
              <a:r>
                <a:rPr lang="es-MX" sz="1500">
                  <a:solidFill>
                    <a:schemeClr val="lt1"/>
                  </a:solidFill>
                  <a:latin typeface="Calibri"/>
                  <a:ea typeface="Calibri"/>
                  <a:cs typeface="Calibri"/>
                  <a:sym typeface="Calibri"/>
                </a:rPr>
                <a:t> vómito y bradicardia</a:t>
              </a:r>
              <a:endParaRPr sz="1300">
                <a:solidFill>
                  <a:schemeClr val="lt1"/>
                </a:solidFill>
                <a:latin typeface="Roboto"/>
                <a:ea typeface="Roboto"/>
                <a:cs typeface="Roboto"/>
                <a:sym typeface="Roboto"/>
              </a:endParaRPr>
            </a:p>
          </p:txBody>
        </p:sp>
      </p:grpSp>
      <p:grpSp>
        <p:nvGrpSpPr>
          <p:cNvPr id="654" name="Google Shape;654;g1e39c5fd840_0_0"/>
          <p:cNvGrpSpPr/>
          <p:nvPr/>
        </p:nvGrpSpPr>
        <p:grpSpPr>
          <a:xfrm>
            <a:off x="3603744" y="2710418"/>
            <a:ext cx="2887928" cy="2887928"/>
            <a:chOff x="2702876" y="2032864"/>
            <a:chExt cx="2166000" cy="2166000"/>
          </a:xfrm>
        </p:grpSpPr>
        <p:sp>
          <p:nvSpPr>
            <p:cNvPr id="655" name="Google Shape;655;g1e39c5fd840_0_0"/>
            <p:cNvSpPr/>
            <p:nvPr/>
          </p:nvSpPr>
          <p:spPr>
            <a:xfrm>
              <a:off x="2702876" y="2032864"/>
              <a:ext cx="2166000" cy="2166000"/>
            </a:xfrm>
            <a:prstGeom prst="ellipse">
              <a:avLst/>
            </a:prstGeom>
            <a:solidFill>
              <a:srgbClr val="80201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56" name="Google Shape;656;g1e39c5fd840_0_0"/>
            <p:cNvSpPr txBox="1"/>
            <p:nvPr/>
          </p:nvSpPr>
          <p:spPr>
            <a:xfrm>
              <a:off x="2855285" y="2834733"/>
              <a:ext cx="1817100" cy="702900"/>
            </a:xfrm>
            <a:prstGeom prst="rect">
              <a:avLst/>
            </a:prstGeom>
            <a:noFill/>
            <a:ln>
              <a:noFill/>
            </a:ln>
          </p:spPr>
          <p:txBody>
            <a:bodyPr spcFirstLastPara="1" wrap="square" lIns="121900" tIns="121900" rIns="121900" bIns="121900" anchor="ctr" anchorCtr="0">
              <a:noAutofit/>
            </a:bodyPr>
            <a:lstStyle/>
            <a:p>
              <a:pPr marL="457200" lvl="0" indent="-323850" algn="l" rtl="0">
                <a:lnSpc>
                  <a:spcPct val="107916"/>
                </a:lnSpc>
                <a:spcBef>
                  <a:spcPts val="0"/>
                </a:spcBef>
                <a:spcAft>
                  <a:spcPts val="0"/>
                </a:spcAft>
                <a:buClr>
                  <a:schemeClr val="lt1"/>
                </a:buClr>
                <a:buSzPts val="1500"/>
                <a:buFont typeface="Calibri"/>
                <a:buChar char="●"/>
              </a:pPr>
              <a:r>
                <a:rPr lang="es-MX" sz="1500">
                  <a:solidFill>
                    <a:schemeClr val="lt1"/>
                  </a:solidFill>
                  <a:latin typeface="Calibri"/>
                  <a:ea typeface="Calibri"/>
                  <a:cs typeface="Calibri"/>
                  <a:sym typeface="Calibri"/>
                </a:rPr>
                <a:t>1/5/23: CVC y a las </a:t>
              </a:r>
              <a:r>
                <a:rPr lang="es-MX">
                  <a:solidFill>
                    <a:schemeClr val="lt1"/>
                  </a:solidFill>
                  <a:latin typeface="Calibri"/>
                  <a:ea typeface="Calibri"/>
                  <a:cs typeface="Calibri"/>
                  <a:sym typeface="Calibri"/>
                </a:rPr>
                <a:t>12H00 PM: M</a:t>
              </a:r>
              <a:r>
                <a:rPr lang="es-MX">
                  <a:solidFill>
                    <a:schemeClr val="lt1"/>
                  </a:solidFill>
                </a:rPr>
                <a:t>elfalan 400mg intravenoso</a:t>
              </a:r>
              <a:endParaRPr>
                <a:solidFill>
                  <a:schemeClr val="lt1"/>
                </a:solidFill>
                <a:latin typeface="Calibri"/>
                <a:ea typeface="Calibri"/>
                <a:cs typeface="Calibri"/>
                <a:sym typeface="Calibri"/>
              </a:endParaRPr>
            </a:p>
            <a:p>
              <a:pPr marL="0" lvl="0" indent="0" algn="ctr" rtl="0">
                <a:spcBef>
                  <a:spcPts val="0"/>
                </a:spcBef>
                <a:spcAft>
                  <a:spcPts val="0"/>
                </a:spcAft>
                <a:buNone/>
              </a:pPr>
              <a:r>
                <a:rPr lang="es-MX" sz="1300">
                  <a:solidFill>
                    <a:srgbClr val="FFFFFF"/>
                  </a:solidFill>
                  <a:latin typeface="Roboto"/>
                  <a:ea typeface="Roboto"/>
                  <a:cs typeface="Roboto"/>
                  <a:sym typeface="Roboto"/>
                </a:rPr>
                <a:t> </a:t>
              </a:r>
              <a:endParaRPr sz="1300">
                <a:solidFill>
                  <a:srgbClr val="FFFFFF"/>
                </a:solidFill>
                <a:latin typeface="Roboto"/>
                <a:ea typeface="Roboto"/>
                <a:cs typeface="Roboto"/>
                <a:sym typeface="Roboto"/>
              </a:endParaRPr>
            </a:p>
          </p:txBody>
        </p:sp>
      </p:grpSp>
      <p:sp>
        <p:nvSpPr>
          <p:cNvPr id="657" name="Google Shape;657;g1e39c5fd840_0_0"/>
          <p:cNvSpPr/>
          <p:nvPr/>
        </p:nvSpPr>
        <p:spPr>
          <a:xfrm>
            <a:off x="1056553" y="1179200"/>
            <a:ext cx="2073600" cy="1634400"/>
          </a:xfrm>
          <a:prstGeom prst="ellipse">
            <a:avLst/>
          </a:prstGeom>
          <a:solidFill>
            <a:srgbClr val="EDA29B"/>
          </a:solidFill>
          <a:ln>
            <a:noFill/>
          </a:ln>
        </p:spPr>
        <p:txBody>
          <a:bodyPr spcFirstLastPara="1" wrap="square" lIns="121900" tIns="121900" rIns="121900" bIns="121900" anchor="ctr" anchorCtr="0">
            <a:noAutofit/>
          </a:bodyPr>
          <a:lstStyle/>
          <a:p>
            <a:pPr marL="457200" lvl="0" indent="-323850" algn="l" rtl="0">
              <a:lnSpc>
                <a:spcPct val="107916"/>
              </a:lnSpc>
              <a:spcBef>
                <a:spcPts val="0"/>
              </a:spcBef>
              <a:spcAft>
                <a:spcPts val="0"/>
              </a:spcAft>
              <a:buClr>
                <a:schemeClr val="lt1"/>
              </a:buClr>
              <a:buSzPts val="1500"/>
              <a:buFont typeface="Calibri"/>
              <a:buChar char="●"/>
            </a:pPr>
            <a:r>
              <a:rPr lang="es-MX" sz="1500">
                <a:solidFill>
                  <a:schemeClr val="lt1"/>
                </a:solidFill>
                <a:latin typeface="Calibri"/>
                <a:ea typeface="Calibri"/>
                <a:cs typeface="Calibri"/>
                <a:sym typeface="Calibri"/>
              </a:rPr>
              <a:t>30 de abril del 2023 ingresa UTPH </a:t>
            </a:r>
            <a:endParaRPr>
              <a:solidFill>
                <a:schemeClr val="l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61"/>
        <p:cNvGrpSpPr/>
        <p:nvPr/>
      </p:nvGrpSpPr>
      <p:grpSpPr>
        <a:xfrm>
          <a:off x="0" y="0"/>
          <a:ext cx="0" cy="0"/>
          <a:chOff x="0" y="0"/>
          <a:chExt cx="0" cy="0"/>
        </a:xfrm>
      </p:grpSpPr>
      <p:grpSp>
        <p:nvGrpSpPr>
          <p:cNvPr id="662" name="Google Shape;662;p29"/>
          <p:cNvGrpSpPr/>
          <p:nvPr/>
        </p:nvGrpSpPr>
        <p:grpSpPr>
          <a:xfrm>
            <a:off x="539743" y="719665"/>
            <a:ext cx="9615086" cy="5418667"/>
            <a:chOff x="5171" y="-1"/>
            <a:chExt cx="9615086" cy="5418667"/>
          </a:xfrm>
        </p:grpSpPr>
        <p:sp>
          <p:nvSpPr>
            <p:cNvPr id="663" name="Google Shape;663;p29"/>
            <p:cNvSpPr/>
            <p:nvPr/>
          </p:nvSpPr>
          <p:spPr>
            <a:xfrm rot="-5400000">
              <a:off x="-1797079" y="1802249"/>
              <a:ext cx="5418667" cy="1814167"/>
            </a:xfrm>
            <a:prstGeom prst="flowChartManualOperation">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9"/>
            <p:cNvSpPr txBox="1"/>
            <p:nvPr/>
          </p:nvSpPr>
          <p:spPr>
            <a:xfrm>
              <a:off x="5171" y="1083732"/>
              <a:ext cx="1814167" cy="3251201"/>
            </a:xfrm>
            <a:prstGeom prst="rect">
              <a:avLst/>
            </a:prstGeom>
            <a:noFill/>
            <a:ln>
              <a:noFill/>
            </a:ln>
          </p:spPr>
          <p:txBody>
            <a:bodyPr spcFirstLastPara="1" wrap="square" lIns="82550" tIns="0" rIns="83650" bIns="0" anchor="ctr" anchorCtr="0">
              <a:noAutofit/>
            </a:bodyPr>
            <a:lstStyle/>
            <a:p>
              <a:pPr marL="0" marR="0" lvl="0" indent="0" algn="l" rtl="0">
                <a:lnSpc>
                  <a:spcPct val="90000"/>
                </a:lnSpc>
                <a:spcBef>
                  <a:spcPts val="0"/>
                </a:spcBef>
                <a:spcAft>
                  <a:spcPts val="0"/>
                </a:spcAft>
                <a:buNone/>
              </a:pPr>
              <a:r>
                <a:rPr lang="es-MX" sz="1300" b="1" i="0" u="none" strike="noStrike" cap="none">
                  <a:solidFill>
                    <a:srgbClr val="0C0C0C"/>
                  </a:solidFill>
                  <a:latin typeface="Arial"/>
                  <a:ea typeface="Arial"/>
                  <a:cs typeface="Arial"/>
                  <a:sym typeface="Arial"/>
                </a:rPr>
                <a:t>24/03/2023 HISOPADO RECTAL: </a:t>
              </a:r>
              <a:r>
                <a:rPr lang="es-MX" sz="1300" b="0" i="0" u="none" strike="noStrike" cap="none">
                  <a:solidFill>
                    <a:srgbClr val="0C0C0C"/>
                  </a:solidFill>
                  <a:latin typeface="Arial"/>
                  <a:ea typeface="Arial"/>
                  <a:cs typeface="Arial"/>
                  <a:sym typeface="Arial"/>
                </a:rPr>
                <a:t>E. COLI BLEE</a:t>
              </a:r>
              <a:endParaRPr sz="1300" b="0" i="0" u="none" strike="noStrike" cap="none">
                <a:solidFill>
                  <a:srgbClr val="0C0C0C"/>
                </a:solidFill>
                <a:latin typeface="Arial"/>
                <a:ea typeface="Arial"/>
                <a:cs typeface="Arial"/>
                <a:sym typeface="Arial"/>
              </a:endParaRPr>
            </a:p>
            <a:p>
              <a:pPr marL="0" marR="0" lvl="0" indent="0" algn="l" rtl="0">
                <a:lnSpc>
                  <a:spcPct val="90000"/>
                </a:lnSpc>
                <a:spcBef>
                  <a:spcPts val="455"/>
                </a:spcBef>
                <a:spcAft>
                  <a:spcPts val="0"/>
                </a:spcAft>
                <a:buNone/>
              </a:pPr>
              <a:r>
                <a:rPr lang="es-MX" sz="1300" b="1" i="0" u="none" strike="noStrike" cap="none">
                  <a:solidFill>
                    <a:srgbClr val="0C0C0C"/>
                  </a:solidFill>
                  <a:latin typeface="Arial"/>
                  <a:ea typeface="Arial"/>
                  <a:cs typeface="Arial"/>
                  <a:sym typeface="Arial"/>
                </a:rPr>
                <a:t>30/04/2023 HISOPADO NASAL: </a:t>
              </a:r>
              <a:r>
                <a:rPr lang="es-MX" sz="1300" b="0" i="0" u="none" strike="noStrike" cap="none">
                  <a:solidFill>
                    <a:srgbClr val="0C0C0C"/>
                  </a:solidFill>
                  <a:latin typeface="Arial"/>
                  <a:ea typeface="Arial"/>
                  <a:cs typeface="Arial"/>
                  <a:sym typeface="Arial"/>
                </a:rPr>
                <a:t>MICROBIOTA NORMAL</a:t>
              </a:r>
              <a:endParaRPr sz="1300" b="0" i="0" u="none" strike="noStrike" cap="none">
                <a:solidFill>
                  <a:srgbClr val="0C0C0C"/>
                </a:solidFill>
                <a:latin typeface="Arial"/>
                <a:ea typeface="Arial"/>
                <a:cs typeface="Arial"/>
                <a:sym typeface="Arial"/>
              </a:endParaRPr>
            </a:p>
            <a:p>
              <a:pPr marL="0" marR="0" lvl="0" indent="0" algn="l" rtl="0">
                <a:lnSpc>
                  <a:spcPct val="90000"/>
                </a:lnSpc>
                <a:spcBef>
                  <a:spcPts val="455"/>
                </a:spcBef>
                <a:spcAft>
                  <a:spcPts val="0"/>
                </a:spcAft>
                <a:buNone/>
              </a:pPr>
              <a:r>
                <a:rPr lang="es-MX" sz="1300" b="1" i="0" u="none" strike="noStrike" cap="none">
                  <a:solidFill>
                    <a:srgbClr val="0C0C0C"/>
                  </a:solidFill>
                  <a:latin typeface="Arial"/>
                  <a:ea typeface="Arial"/>
                  <a:cs typeface="Arial"/>
                  <a:sym typeface="Arial"/>
                </a:rPr>
                <a:t>PCR COVID 19 26/04/23: </a:t>
              </a:r>
              <a:r>
                <a:rPr lang="es-MX" sz="1300" b="0" i="0" u="none" strike="noStrike" cap="none">
                  <a:solidFill>
                    <a:srgbClr val="0C0C0C"/>
                  </a:solidFill>
                  <a:latin typeface="Arial"/>
                  <a:ea typeface="Arial"/>
                  <a:cs typeface="Arial"/>
                  <a:sym typeface="Arial"/>
                </a:rPr>
                <a:t>NO REACTIVO</a:t>
              </a:r>
              <a:endParaRPr/>
            </a:p>
            <a:p>
              <a:pPr marL="0" marR="0" lvl="0" indent="0" algn="l" rtl="0">
                <a:lnSpc>
                  <a:spcPct val="90000"/>
                </a:lnSpc>
                <a:spcBef>
                  <a:spcPts val="455"/>
                </a:spcBef>
                <a:spcAft>
                  <a:spcPts val="0"/>
                </a:spcAft>
                <a:buNone/>
              </a:pPr>
              <a:r>
                <a:rPr lang="es-MX" sz="1300" b="1" i="0" u="none" strike="noStrike" cap="none">
                  <a:solidFill>
                    <a:srgbClr val="0C0C0C"/>
                  </a:solidFill>
                  <a:latin typeface="Arial"/>
                  <a:ea typeface="Arial"/>
                  <a:cs typeface="Arial"/>
                  <a:sym typeface="Arial"/>
                </a:rPr>
                <a:t>GALACTOMANANO 2/05/23: </a:t>
              </a:r>
              <a:r>
                <a:rPr lang="es-MX" sz="1300" b="0" i="0" u="none" strike="noStrike" cap="none">
                  <a:solidFill>
                    <a:srgbClr val="0C0C0C"/>
                  </a:solidFill>
                  <a:latin typeface="Arial"/>
                  <a:ea typeface="Arial"/>
                  <a:cs typeface="Arial"/>
                  <a:sym typeface="Arial"/>
                </a:rPr>
                <a:t>NEGATIVO</a:t>
              </a:r>
              <a:endParaRPr sz="1300" b="0" i="0" u="none" strike="noStrike" cap="none">
                <a:solidFill>
                  <a:srgbClr val="0C0C0C"/>
                </a:solidFill>
                <a:latin typeface="Arial"/>
                <a:ea typeface="Arial"/>
                <a:cs typeface="Arial"/>
                <a:sym typeface="Arial"/>
              </a:endParaRPr>
            </a:p>
          </p:txBody>
        </p:sp>
        <p:sp>
          <p:nvSpPr>
            <p:cNvPr id="665" name="Google Shape;665;p29"/>
            <p:cNvSpPr/>
            <p:nvPr/>
          </p:nvSpPr>
          <p:spPr>
            <a:xfrm rot="-5400000">
              <a:off x="153150" y="1802249"/>
              <a:ext cx="5418667" cy="1814167"/>
            </a:xfrm>
            <a:prstGeom prst="flowChartManualOperation">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9"/>
            <p:cNvSpPr txBox="1"/>
            <p:nvPr/>
          </p:nvSpPr>
          <p:spPr>
            <a:xfrm>
              <a:off x="1955400" y="1083732"/>
              <a:ext cx="1814167" cy="3251201"/>
            </a:xfrm>
            <a:prstGeom prst="rect">
              <a:avLst/>
            </a:prstGeom>
            <a:noFill/>
            <a:ln>
              <a:noFill/>
            </a:ln>
          </p:spPr>
          <p:txBody>
            <a:bodyPr spcFirstLastPara="1" wrap="square" lIns="152400" tIns="0" rIns="152400" bIns="0" anchor="t" anchorCtr="0">
              <a:noAutofit/>
            </a:bodyPr>
            <a:lstStyle/>
            <a:p>
              <a:pPr marL="0" marR="0" lvl="0" indent="0" algn="l" rtl="0">
                <a:lnSpc>
                  <a:spcPct val="90000"/>
                </a:lnSpc>
                <a:spcBef>
                  <a:spcPts val="0"/>
                </a:spcBef>
                <a:spcAft>
                  <a:spcPts val="0"/>
                </a:spcAft>
                <a:buNone/>
              </a:pPr>
              <a:r>
                <a:rPr lang="es-MX" sz="2400" b="1" i="0" u="none" strike="noStrike" cap="none">
                  <a:solidFill>
                    <a:srgbClr val="0C0C0C"/>
                  </a:solidFill>
                  <a:latin typeface="Arial"/>
                  <a:ea typeface="Arial"/>
                  <a:cs typeface="Arial"/>
                  <a:sym typeface="Arial"/>
                </a:rPr>
                <a:t>01/05/23</a:t>
              </a:r>
              <a:endParaRPr/>
            </a:p>
            <a:p>
              <a:pPr marL="0" marR="0" lvl="0" indent="0" algn="ctr" rtl="0">
                <a:lnSpc>
                  <a:spcPct val="90000"/>
                </a:lnSpc>
                <a:spcBef>
                  <a:spcPts val="840"/>
                </a:spcBef>
                <a:spcAft>
                  <a:spcPts val="0"/>
                </a:spcAft>
                <a:buNone/>
              </a:pPr>
              <a:r>
                <a:rPr lang="es-MX" sz="2400" b="1" i="0" u="none" strike="noStrike" cap="none">
                  <a:solidFill>
                    <a:srgbClr val="0C0C0C"/>
                  </a:solidFill>
                  <a:latin typeface="Arial"/>
                  <a:ea typeface="Arial"/>
                  <a:cs typeface="Arial"/>
                  <a:sym typeface="Arial"/>
                </a:rPr>
                <a:t>DÍA -1</a:t>
              </a:r>
              <a:endParaRPr sz="2400" b="1" i="0" u="none" strike="noStrike" cap="none">
                <a:solidFill>
                  <a:srgbClr val="0C0C0C"/>
                </a:solidFill>
                <a:latin typeface="Arial"/>
                <a:ea typeface="Arial"/>
                <a:cs typeface="Arial"/>
                <a:sym typeface="Arial"/>
              </a:endParaRPr>
            </a:p>
            <a:p>
              <a:pPr marL="171450" marR="0" lvl="1" indent="-171450" algn="l" rtl="0">
                <a:lnSpc>
                  <a:spcPct val="90000"/>
                </a:lnSpc>
                <a:spcBef>
                  <a:spcPts val="840"/>
                </a:spcBef>
                <a:spcAft>
                  <a:spcPts val="0"/>
                </a:spcAft>
                <a:buClr>
                  <a:srgbClr val="000000"/>
                </a:buClr>
                <a:buSzPts val="1800"/>
                <a:buFont typeface="Arial"/>
                <a:buChar char="••"/>
              </a:pPr>
              <a:r>
                <a:rPr lang="es-MX" sz="1800" b="0" i="0" u="none" strike="noStrike" cap="none">
                  <a:solidFill>
                    <a:srgbClr val="0C0C0C"/>
                  </a:solidFill>
                  <a:latin typeface="Calibri"/>
                  <a:ea typeface="Calibri"/>
                  <a:cs typeface="Calibri"/>
                  <a:sym typeface="Calibri"/>
                </a:rPr>
                <a:t>Recibe melfalan 400 mg diluido en 100cc de cloruro de sodio 0,9% intravenoso en perfusión de 30 minutos. </a:t>
              </a:r>
              <a:endParaRPr sz="1800" b="0" i="0" u="none" strike="noStrike" cap="none">
                <a:solidFill>
                  <a:srgbClr val="0C0C0C"/>
                </a:solidFill>
                <a:latin typeface="Arial"/>
                <a:ea typeface="Arial"/>
                <a:cs typeface="Arial"/>
                <a:sym typeface="Arial"/>
              </a:endParaRPr>
            </a:p>
          </p:txBody>
        </p:sp>
        <p:sp>
          <p:nvSpPr>
            <p:cNvPr id="667" name="Google Shape;667;p29"/>
            <p:cNvSpPr/>
            <p:nvPr/>
          </p:nvSpPr>
          <p:spPr>
            <a:xfrm rot="-5400000">
              <a:off x="2103380" y="1802249"/>
              <a:ext cx="5418667" cy="1814167"/>
            </a:xfrm>
            <a:prstGeom prst="flowChartManualOperation">
              <a:avLst/>
            </a:prstGeom>
            <a:gradFill>
              <a:gsLst>
                <a:gs pos="0">
                  <a:srgbClr val="FFD300"/>
                </a:gs>
                <a:gs pos="100000">
                  <a:srgbClr val="FFEF6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9"/>
            <p:cNvSpPr txBox="1"/>
            <p:nvPr/>
          </p:nvSpPr>
          <p:spPr>
            <a:xfrm>
              <a:off x="3905630" y="1083732"/>
              <a:ext cx="1814167" cy="3251201"/>
            </a:xfrm>
            <a:prstGeom prst="rect">
              <a:avLst/>
            </a:prstGeom>
            <a:noFill/>
            <a:ln>
              <a:noFill/>
            </a:ln>
          </p:spPr>
          <p:txBody>
            <a:bodyPr spcFirstLastPara="1" wrap="square" lIns="152400" tIns="0" rIns="152400" bIns="0" anchor="t" anchorCtr="0">
              <a:noAutofit/>
            </a:bodyPr>
            <a:lstStyle/>
            <a:p>
              <a:pPr marL="0" marR="0" lvl="0" indent="0" algn="l" rtl="0">
                <a:lnSpc>
                  <a:spcPct val="90000"/>
                </a:lnSpc>
                <a:spcBef>
                  <a:spcPts val="0"/>
                </a:spcBef>
                <a:spcAft>
                  <a:spcPts val="0"/>
                </a:spcAft>
                <a:buNone/>
              </a:pPr>
              <a:r>
                <a:rPr lang="es-MX" sz="2400" b="1" i="0" u="none" strike="noStrike" cap="none">
                  <a:solidFill>
                    <a:srgbClr val="0C0C0C"/>
                  </a:solidFill>
                  <a:latin typeface="Arial"/>
                  <a:ea typeface="Arial"/>
                  <a:cs typeface="Arial"/>
                  <a:sym typeface="Arial"/>
                </a:rPr>
                <a:t>02/05/23</a:t>
              </a:r>
              <a:endParaRPr/>
            </a:p>
            <a:p>
              <a:pPr marL="0" marR="0" lvl="0" indent="0" algn="ctr" rtl="0">
                <a:lnSpc>
                  <a:spcPct val="90000"/>
                </a:lnSpc>
                <a:spcBef>
                  <a:spcPts val="840"/>
                </a:spcBef>
                <a:spcAft>
                  <a:spcPts val="0"/>
                </a:spcAft>
                <a:buNone/>
              </a:pPr>
              <a:r>
                <a:rPr lang="es-MX" sz="2400" b="1" i="0" u="none" strike="noStrike" cap="none">
                  <a:solidFill>
                    <a:srgbClr val="0C0C0C"/>
                  </a:solidFill>
                  <a:latin typeface="Arial"/>
                  <a:ea typeface="Arial"/>
                  <a:cs typeface="Arial"/>
                  <a:sym typeface="Arial"/>
                </a:rPr>
                <a:t>DÍA 0</a:t>
              </a:r>
              <a:endParaRPr sz="2400" b="1" i="0" u="none" strike="noStrike" cap="none">
                <a:solidFill>
                  <a:srgbClr val="0C0C0C"/>
                </a:solidFill>
                <a:latin typeface="Arial"/>
                <a:ea typeface="Arial"/>
                <a:cs typeface="Arial"/>
                <a:sym typeface="Arial"/>
              </a:endParaRPr>
            </a:p>
            <a:p>
              <a:pPr marL="171450" marR="0" lvl="1" indent="-171450" algn="l" rtl="0">
                <a:lnSpc>
                  <a:spcPct val="90000"/>
                </a:lnSpc>
                <a:spcBef>
                  <a:spcPts val="840"/>
                </a:spcBef>
                <a:spcAft>
                  <a:spcPts val="0"/>
                </a:spcAft>
                <a:buClr>
                  <a:srgbClr val="000000"/>
                </a:buClr>
                <a:buSzPts val="1800"/>
                <a:buFont typeface="Arial"/>
                <a:buChar char="••"/>
              </a:pPr>
              <a:r>
                <a:rPr lang="es-MX" sz="1800" b="0" i="0" u="none" strike="noStrike" cap="none">
                  <a:solidFill>
                    <a:srgbClr val="0C0C0C"/>
                  </a:solidFill>
                  <a:latin typeface="Arial"/>
                  <a:ea typeface="Arial"/>
                  <a:cs typeface="Arial"/>
                  <a:sym typeface="Arial"/>
                </a:rPr>
                <a:t>Se recibe células progenitoras hematopoyeticas (criopreservadas). </a:t>
              </a:r>
              <a:endParaRPr sz="1800" b="0" i="0" u="none" strike="noStrike" cap="none">
                <a:solidFill>
                  <a:srgbClr val="0C0C0C"/>
                </a:solidFill>
                <a:latin typeface="Arial"/>
                <a:ea typeface="Arial"/>
                <a:cs typeface="Arial"/>
                <a:sym typeface="Arial"/>
              </a:endParaRPr>
            </a:p>
          </p:txBody>
        </p:sp>
        <p:sp>
          <p:nvSpPr>
            <p:cNvPr id="669" name="Google Shape;669;p29"/>
            <p:cNvSpPr/>
            <p:nvPr/>
          </p:nvSpPr>
          <p:spPr>
            <a:xfrm rot="-5400000">
              <a:off x="4053610" y="1802249"/>
              <a:ext cx="5418667" cy="1814167"/>
            </a:xfrm>
            <a:prstGeom prst="flowChartManualOperation">
              <a:avLst/>
            </a:prstGeom>
            <a:gradFill>
              <a:gsLst>
                <a:gs pos="0">
                  <a:srgbClr val="469CE7"/>
                </a:gs>
                <a:gs pos="100000">
                  <a:srgbClr val="8ECD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9"/>
            <p:cNvSpPr txBox="1"/>
            <p:nvPr/>
          </p:nvSpPr>
          <p:spPr>
            <a:xfrm>
              <a:off x="5855860" y="1083732"/>
              <a:ext cx="1814167" cy="3251201"/>
            </a:xfrm>
            <a:prstGeom prst="rect">
              <a:avLst/>
            </a:prstGeom>
            <a:noFill/>
            <a:ln>
              <a:noFill/>
            </a:ln>
          </p:spPr>
          <p:txBody>
            <a:bodyPr spcFirstLastPara="1" wrap="square" lIns="127000" tIns="0" rIns="127000" bIns="0" anchor="t" anchorCtr="0">
              <a:noAutofit/>
            </a:bodyPr>
            <a:lstStyle/>
            <a:p>
              <a:pPr marL="0" marR="0" lvl="0" indent="0" algn="l" rtl="0">
                <a:lnSpc>
                  <a:spcPct val="90000"/>
                </a:lnSpc>
                <a:spcBef>
                  <a:spcPts val="0"/>
                </a:spcBef>
                <a:spcAft>
                  <a:spcPts val="0"/>
                </a:spcAft>
                <a:buNone/>
              </a:pPr>
              <a:r>
                <a:rPr lang="es-MX" sz="2000" b="1" i="0" u="none" strike="noStrike" cap="none">
                  <a:solidFill>
                    <a:srgbClr val="0C0C0C"/>
                  </a:solidFill>
                  <a:latin typeface="Arial"/>
                  <a:ea typeface="Arial"/>
                  <a:cs typeface="Arial"/>
                  <a:sym typeface="Arial"/>
                </a:rPr>
                <a:t>02/05/23</a:t>
              </a:r>
              <a:endParaRPr/>
            </a:p>
            <a:p>
              <a:pPr marL="0" marR="0" lvl="0" indent="0" algn="ctr" rtl="0">
                <a:lnSpc>
                  <a:spcPct val="90000"/>
                </a:lnSpc>
                <a:spcBef>
                  <a:spcPts val="700"/>
                </a:spcBef>
                <a:spcAft>
                  <a:spcPts val="0"/>
                </a:spcAft>
                <a:buNone/>
              </a:pPr>
              <a:r>
                <a:rPr lang="es-MX" sz="2000" b="1" i="0" u="none" strike="noStrike" cap="none">
                  <a:solidFill>
                    <a:srgbClr val="0C0C0C"/>
                  </a:solidFill>
                  <a:latin typeface="Arial"/>
                  <a:ea typeface="Arial"/>
                  <a:cs typeface="Arial"/>
                  <a:sym typeface="Arial"/>
                </a:rPr>
                <a:t>DÍA 0</a:t>
              </a:r>
              <a:endParaRPr sz="2000" b="1" i="0" u="none" strike="noStrike" cap="none">
                <a:solidFill>
                  <a:srgbClr val="0C0C0C"/>
                </a:solidFill>
                <a:latin typeface="Arial"/>
                <a:ea typeface="Arial"/>
                <a:cs typeface="Arial"/>
                <a:sym typeface="Arial"/>
              </a:endParaRPr>
            </a:p>
            <a:p>
              <a:pPr marL="171450" marR="0" lvl="1" indent="-171450" algn="l" rtl="0">
                <a:lnSpc>
                  <a:spcPct val="90000"/>
                </a:lnSpc>
                <a:spcBef>
                  <a:spcPts val="700"/>
                </a:spcBef>
                <a:spcAft>
                  <a:spcPts val="0"/>
                </a:spcAft>
                <a:buClr>
                  <a:srgbClr val="000000"/>
                </a:buClr>
                <a:buSzPts val="1600"/>
                <a:buFont typeface="Arial"/>
                <a:buChar char="••"/>
              </a:pPr>
              <a:r>
                <a:rPr lang="es-MX" sz="1600" b="0" i="0" u="none" strike="noStrike" cap="none">
                  <a:solidFill>
                    <a:srgbClr val="0C0C0C"/>
                  </a:solidFill>
                  <a:latin typeface="Calibri"/>
                  <a:ea typeface="Calibri"/>
                  <a:cs typeface="Calibri"/>
                  <a:sym typeface="Calibri"/>
                </a:rPr>
                <a:t>Se realiza infusión de células progenitoras hematopoyéticas. El cual inició a las  12:40 PM y culminó a las 13:10 PM. </a:t>
              </a:r>
              <a:endParaRPr sz="1600" b="0" i="0" u="none" strike="noStrike" cap="none">
                <a:solidFill>
                  <a:srgbClr val="0C0C0C"/>
                </a:solidFill>
                <a:latin typeface="Arial"/>
                <a:ea typeface="Arial"/>
                <a:cs typeface="Arial"/>
                <a:sym typeface="Arial"/>
              </a:endParaRPr>
            </a:p>
          </p:txBody>
        </p:sp>
        <p:sp>
          <p:nvSpPr>
            <p:cNvPr id="671" name="Google Shape;671;p29"/>
            <p:cNvSpPr/>
            <p:nvPr/>
          </p:nvSpPr>
          <p:spPr>
            <a:xfrm rot="-5400000">
              <a:off x="6003840" y="1802249"/>
              <a:ext cx="5418667" cy="1814167"/>
            </a:xfrm>
            <a:prstGeom prst="flowChartManualOperation">
              <a:avLst/>
            </a:prstGeom>
            <a:gradFill>
              <a:gsLst>
                <a:gs pos="0">
                  <a:srgbClr val="6DBC37"/>
                </a:gs>
                <a:gs pos="100000">
                  <a:srgbClr val="B8FE9C"/>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9"/>
            <p:cNvSpPr txBox="1"/>
            <p:nvPr/>
          </p:nvSpPr>
          <p:spPr>
            <a:xfrm>
              <a:off x="7806090" y="1083732"/>
              <a:ext cx="1814167" cy="3251201"/>
            </a:xfrm>
            <a:prstGeom prst="rect">
              <a:avLst/>
            </a:prstGeom>
            <a:noFill/>
            <a:ln>
              <a:noFill/>
            </a:ln>
          </p:spPr>
          <p:txBody>
            <a:bodyPr spcFirstLastPara="1" wrap="square" lIns="82550" tIns="0" rIns="83650" bIns="0" anchor="ctr" anchorCtr="0">
              <a:noAutofit/>
            </a:bodyPr>
            <a:lstStyle/>
            <a:p>
              <a:pPr marL="0" marR="0" lvl="0" indent="0" algn="l" rtl="0">
                <a:lnSpc>
                  <a:spcPct val="90000"/>
                </a:lnSpc>
                <a:spcBef>
                  <a:spcPts val="0"/>
                </a:spcBef>
                <a:spcAft>
                  <a:spcPts val="0"/>
                </a:spcAft>
                <a:buNone/>
              </a:pPr>
              <a:r>
                <a:rPr lang="es-MX" sz="1300" b="1" i="0" u="none" strike="noStrike" cap="none">
                  <a:solidFill>
                    <a:srgbClr val="0C0C0C"/>
                  </a:solidFill>
                  <a:latin typeface="Arial"/>
                  <a:ea typeface="Arial"/>
                  <a:cs typeface="Arial"/>
                  <a:sym typeface="Arial"/>
                </a:rPr>
                <a:t>02/05/2023</a:t>
              </a:r>
              <a:endParaRPr/>
            </a:p>
            <a:p>
              <a:pPr marL="0" marR="0" lvl="0" indent="0" algn="l" rtl="0">
                <a:lnSpc>
                  <a:spcPct val="90000"/>
                </a:lnSpc>
                <a:spcBef>
                  <a:spcPts val="455"/>
                </a:spcBef>
                <a:spcAft>
                  <a:spcPts val="0"/>
                </a:spcAft>
                <a:buNone/>
              </a:pPr>
              <a:r>
                <a:rPr lang="es-MX" sz="1300" b="0" i="0" u="none" strike="noStrike" cap="none">
                  <a:solidFill>
                    <a:srgbClr val="0C0C0C"/>
                  </a:solidFill>
                  <a:latin typeface="Arial"/>
                  <a:ea typeface="Arial"/>
                  <a:cs typeface="Arial"/>
                  <a:sym typeface="Arial"/>
                </a:rPr>
                <a:t>Valorado por Nutrición quien realiza prescripción dietética y soporte nutricional</a:t>
              </a:r>
              <a:endParaRPr sz="1300" b="0" i="0" u="none" strike="noStrike" cap="none">
                <a:solidFill>
                  <a:srgbClr val="0C0C0C"/>
                </a:solidFill>
                <a:latin typeface="Arial"/>
                <a:ea typeface="Arial"/>
                <a:cs typeface="Arial"/>
                <a:sym typeface="Arial"/>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grpSp>
        <p:nvGrpSpPr>
          <p:cNvPr id="677" name="Google Shape;677;p30"/>
          <p:cNvGrpSpPr/>
          <p:nvPr/>
        </p:nvGrpSpPr>
        <p:grpSpPr>
          <a:xfrm>
            <a:off x="1202006" y="916614"/>
            <a:ext cx="9474215" cy="5418667"/>
            <a:chOff x="0" y="0"/>
            <a:chExt cx="9474215" cy="5418667"/>
          </a:xfrm>
        </p:grpSpPr>
        <p:sp>
          <p:nvSpPr>
            <p:cNvPr id="678" name="Google Shape;678;p30"/>
            <p:cNvSpPr/>
            <p:nvPr/>
          </p:nvSpPr>
          <p:spPr>
            <a:xfrm>
              <a:off x="0" y="0"/>
              <a:ext cx="3007320" cy="5418667"/>
            </a:xfrm>
            <a:prstGeom prst="roundRect">
              <a:avLst>
                <a:gd name="adj" fmla="val 10000"/>
              </a:avLst>
            </a:prstGeom>
            <a:solidFill>
              <a:srgbClr val="CCD3EA"/>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0"/>
            <p:cNvSpPr txBox="1"/>
            <p:nvPr/>
          </p:nvSpPr>
          <p:spPr>
            <a:xfrm>
              <a:off x="0" y="0"/>
              <a:ext cx="3007320" cy="1625600"/>
            </a:xfrm>
            <a:prstGeom prst="rect">
              <a:avLst/>
            </a:prstGeom>
            <a:noFill/>
            <a:ln>
              <a:noFill/>
            </a:ln>
          </p:spPr>
          <p:txBody>
            <a:bodyPr spcFirstLastPara="1" wrap="square" lIns="198100" tIns="198100" rIns="198100" bIns="198100" anchor="ctr" anchorCtr="0">
              <a:noAutofit/>
            </a:bodyPr>
            <a:lstStyle/>
            <a:p>
              <a:pPr marL="0" marR="0" lvl="0" indent="0" algn="ctr" rtl="0">
                <a:lnSpc>
                  <a:spcPct val="90000"/>
                </a:lnSpc>
                <a:spcBef>
                  <a:spcPts val="0"/>
                </a:spcBef>
                <a:spcAft>
                  <a:spcPts val="0"/>
                </a:spcAft>
                <a:buNone/>
              </a:pPr>
              <a:r>
                <a:rPr lang="es-MX" sz="5200" b="0" i="0" u="none" strike="noStrike" cap="none">
                  <a:solidFill>
                    <a:srgbClr val="000000"/>
                  </a:solidFill>
                  <a:latin typeface="Arial"/>
                  <a:ea typeface="Arial"/>
                  <a:cs typeface="Arial"/>
                  <a:sym typeface="Arial"/>
                </a:rPr>
                <a:t>07/05/23</a:t>
              </a:r>
              <a:endParaRPr sz="5200" b="0" i="0" u="none" strike="noStrike" cap="none">
                <a:solidFill>
                  <a:srgbClr val="000000"/>
                </a:solidFill>
                <a:latin typeface="Arial"/>
                <a:ea typeface="Arial"/>
                <a:cs typeface="Arial"/>
                <a:sym typeface="Arial"/>
              </a:endParaRPr>
            </a:p>
          </p:txBody>
        </p:sp>
        <p:sp>
          <p:nvSpPr>
            <p:cNvPr id="680" name="Google Shape;680;p30"/>
            <p:cNvSpPr/>
            <p:nvPr/>
          </p:nvSpPr>
          <p:spPr>
            <a:xfrm>
              <a:off x="301888" y="1626188"/>
              <a:ext cx="2405856" cy="453112"/>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0"/>
            <p:cNvSpPr txBox="1"/>
            <p:nvPr/>
          </p:nvSpPr>
          <p:spPr>
            <a:xfrm>
              <a:off x="315159" y="1639459"/>
              <a:ext cx="2379314" cy="426570"/>
            </a:xfrm>
            <a:prstGeom prst="rect">
              <a:avLst/>
            </a:prstGeom>
            <a:no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Arial"/>
                  <a:ea typeface="Arial"/>
                  <a:cs typeface="Arial"/>
                  <a:sym typeface="Arial"/>
                </a:rPr>
                <a:t>DÍA+5</a:t>
              </a:r>
              <a:endParaRPr sz="1400" b="0" i="0" u="none" strike="noStrike" cap="none">
                <a:solidFill>
                  <a:schemeClr val="dk1"/>
                </a:solidFill>
                <a:latin typeface="Arial"/>
                <a:ea typeface="Arial"/>
                <a:cs typeface="Arial"/>
                <a:sym typeface="Arial"/>
              </a:endParaRPr>
            </a:p>
          </p:txBody>
        </p:sp>
        <p:sp>
          <p:nvSpPr>
            <p:cNvPr id="682" name="Google Shape;682;p30"/>
            <p:cNvSpPr/>
            <p:nvPr/>
          </p:nvSpPr>
          <p:spPr>
            <a:xfrm>
              <a:off x="114171" y="2488346"/>
              <a:ext cx="2781290" cy="2658798"/>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0"/>
            <p:cNvSpPr txBox="1"/>
            <p:nvPr/>
          </p:nvSpPr>
          <p:spPr>
            <a:xfrm>
              <a:off x="192045" y="2566220"/>
              <a:ext cx="2625542" cy="2503050"/>
            </a:xfrm>
            <a:prstGeom prst="rect">
              <a:avLst/>
            </a:prstGeom>
            <a:no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Arial"/>
                  <a:ea typeface="Arial"/>
                  <a:cs typeface="Arial"/>
                  <a:sym typeface="Arial"/>
                </a:rPr>
                <a:t>INICIO DE NEUPOGEN 300 MCG SC QD </a:t>
              </a:r>
              <a:endParaRPr sz="1400" b="0" i="0" u="none" strike="noStrike" cap="none">
                <a:solidFill>
                  <a:schemeClr val="dk1"/>
                </a:solidFill>
                <a:latin typeface="Arial"/>
                <a:ea typeface="Arial"/>
                <a:cs typeface="Arial"/>
                <a:sym typeface="Arial"/>
              </a:endParaRPr>
            </a:p>
          </p:txBody>
        </p:sp>
        <p:sp>
          <p:nvSpPr>
            <p:cNvPr id="684" name="Google Shape;684;p30"/>
            <p:cNvSpPr/>
            <p:nvPr/>
          </p:nvSpPr>
          <p:spPr>
            <a:xfrm>
              <a:off x="3234025" y="0"/>
              <a:ext cx="3007320" cy="5418667"/>
            </a:xfrm>
            <a:prstGeom prst="roundRect">
              <a:avLst>
                <a:gd name="adj" fmla="val 10000"/>
              </a:avLst>
            </a:prstGeom>
            <a:solidFill>
              <a:srgbClr val="CCD3EA"/>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0"/>
            <p:cNvSpPr txBox="1"/>
            <p:nvPr/>
          </p:nvSpPr>
          <p:spPr>
            <a:xfrm>
              <a:off x="3234025" y="0"/>
              <a:ext cx="3007320" cy="1625600"/>
            </a:xfrm>
            <a:prstGeom prst="rect">
              <a:avLst/>
            </a:prstGeom>
            <a:noFill/>
            <a:ln>
              <a:noFill/>
            </a:ln>
          </p:spPr>
          <p:txBody>
            <a:bodyPr spcFirstLastPara="1" wrap="square" lIns="198100" tIns="198100" rIns="198100" bIns="198100" anchor="ctr" anchorCtr="0">
              <a:noAutofit/>
            </a:bodyPr>
            <a:lstStyle/>
            <a:p>
              <a:pPr marL="0" marR="0" lvl="0" indent="0" algn="ctr" rtl="0">
                <a:lnSpc>
                  <a:spcPct val="90000"/>
                </a:lnSpc>
                <a:spcBef>
                  <a:spcPts val="0"/>
                </a:spcBef>
                <a:spcAft>
                  <a:spcPts val="0"/>
                </a:spcAft>
                <a:buNone/>
              </a:pPr>
              <a:r>
                <a:rPr lang="es-MX" sz="5200" b="0" i="0" u="none" strike="noStrike" cap="none">
                  <a:solidFill>
                    <a:srgbClr val="000000"/>
                  </a:solidFill>
                  <a:latin typeface="Arial"/>
                  <a:ea typeface="Arial"/>
                  <a:cs typeface="Arial"/>
                  <a:sym typeface="Arial"/>
                </a:rPr>
                <a:t>09/05/23</a:t>
              </a:r>
              <a:endParaRPr sz="5200" b="0" i="0" u="none" strike="noStrike" cap="none">
                <a:solidFill>
                  <a:srgbClr val="000000"/>
                </a:solidFill>
                <a:latin typeface="Arial"/>
                <a:ea typeface="Arial"/>
                <a:cs typeface="Arial"/>
                <a:sym typeface="Arial"/>
              </a:endParaRPr>
            </a:p>
          </p:txBody>
        </p:sp>
        <p:sp>
          <p:nvSpPr>
            <p:cNvPr id="686" name="Google Shape;686;p30"/>
            <p:cNvSpPr/>
            <p:nvPr/>
          </p:nvSpPr>
          <p:spPr>
            <a:xfrm>
              <a:off x="3534757" y="1625856"/>
              <a:ext cx="2405856" cy="342652"/>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0"/>
            <p:cNvSpPr txBox="1"/>
            <p:nvPr/>
          </p:nvSpPr>
          <p:spPr>
            <a:xfrm>
              <a:off x="3544793" y="1635892"/>
              <a:ext cx="2385784" cy="322580"/>
            </a:xfrm>
            <a:prstGeom prst="rect">
              <a:avLst/>
            </a:prstGeom>
            <a:no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Arial"/>
                  <a:ea typeface="Arial"/>
                  <a:cs typeface="Arial"/>
                  <a:sym typeface="Arial"/>
                </a:rPr>
                <a:t>Día +7</a:t>
              </a:r>
              <a:endParaRPr sz="1400" b="0" i="0" u="none" strike="noStrike" cap="none">
                <a:solidFill>
                  <a:schemeClr val="dk1"/>
                </a:solidFill>
                <a:latin typeface="Arial"/>
                <a:ea typeface="Arial"/>
                <a:cs typeface="Arial"/>
                <a:sym typeface="Arial"/>
              </a:endParaRPr>
            </a:p>
          </p:txBody>
        </p:sp>
        <p:sp>
          <p:nvSpPr>
            <p:cNvPr id="688" name="Google Shape;688;p30"/>
            <p:cNvSpPr/>
            <p:nvPr/>
          </p:nvSpPr>
          <p:spPr>
            <a:xfrm>
              <a:off x="3534757" y="2392371"/>
              <a:ext cx="2405856" cy="2755106"/>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0"/>
            <p:cNvSpPr txBox="1"/>
            <p:nvPr/>
          </p:nvSpPr>
          <p:spPr>
            <a:xfrm>
              <a:off x="3605222" y="2462836"/>
              <a:ext cx="2264926" cy="2614176"/>
            </a:xfrm>
            <a:prstGeom prst="rect">
              <a:avLst/>
            </a:prstGeom>
            <a:noFill/>
            <a:ln>
              <a:noFill/>
            </a:ln>
          </p:spPr>
          <p:txBody>
            <a:bodyPr spcFirstLastPara="1" wrap="square" lIns="35550" tIns="26650" rIns="35550" bIns="26650" anchor="ctr" anchorCtr="0">
              <a:noAutofit/>
            </a:bodyPr>
            <a:lstStyle/>
            <a:p>
              <a:pPr marL="0" marR="0" lvl="0" indent="0" algn="l" rtl="0">
                <a:lnSpc>
                  <a:spcPct val="90000"/>
                </a:lnSpc>
                <a:spcBef>
                  <a:spcPts val="0"/>
                </a:spcBef>
                <a:spcAft>
                  <a:spcPts val="0"/>
                </a:spcAft>
                <a:buNone/>
              </a:pPr>
              <a:r>
                <a:rPr lang="es-MX" sz="1400" b="1" i="0" u="none" strike="noStrike" cap="none">
                  <a:solidFill>
                    <a:schemeClr val="dk1"/>
                  </a:solidFill>
                  <a:latin typeface="Arial"/>
                  <a:ea typeface="Arial"/>
                  <a:cs typeface="Arial"/>
                  <a:sym typeface="Arial"/>
                </a:rPr>
                <a:t>09/05/23:</a:t>
              </a:r>
              <a:endParaRPr/>
            </a:p>
            <a:p>
              <a:pPr marL="0" marR="0" lvl="0" indent="0" algn="l" rtl="0">
                <a:lnSpc>
                  <a:spcPct val="90000"/>
                </a:lnSpc>
                <a:spcBef>
                  <a:spcPts val="490"/>
                </a:spcBef>
                <a:spcAft>
                  <a:spcPts val="0"/>
                </a:spcAft>
                <a:buNone/>
              </a:pPr>
              <a:r>
                <a:rPr lang="es-MX" sz="1400" b="0" i="0" u="none" strike="noStrike" cap="none">
                  <a:solidFill>
                    <a:schemeClr val="dk1"/>
                  </a:solidFill>
                  <a:latin typeface="Arial"/>
                  <a:ea typeface="Arial"/>
                  <a:cs typeface="Arial"/>
                  <a:sym typeface="Arial"/>
                </a:rPr>
                <a:t>HB: 12.5 HCTO: 36.2 LEUCOS: 200 NEUTROFILOS: 150 PLAQUETAS:88.000 </a:t>
              </a:r>
              <a:endParaRPr sz="1400" b="0" i="0" u="none" strike="noStrike" cap="none">
                <a:solidFill>
                  <a:schemeClr val="dk1"/>
                </a:solidFill>
                <a:latin typeface="Arial"/>
                <a:ea typeface="Arial"/>
                <a:cs typeface="Arial"/>
                <a:sym typeface="Arial"/>
              </a:endParaRPr>
            </a:p>
          </p:txBody>
        </p:sp>
        <p:sp>
          <p:nvSpPr>
            <p:cNvPr id="690" name="Google Shape;690;p30"/>
            <p:cNvSpPr/>
            <p:nvPr/>
          </p:nvSpPr>
          <p:spPr>
            <a:xfrm>
              <a:off x="6466895" y="0"/>
              <a:ext cx="3007320" cy="5418667"/>
            </a:xfrm>
            <a:prstGeom prst="roundRect">
              <a:avLst>
                <a:gd name="adj" fmla="val 10000"/>
              </a:avLst>
            </a:prstGeom>
            <a:solidFill>
              <a:srgbClr val="CCD3EA"/>
            </a:soli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0"/>
            <p:cNvSpPr txBox="1"/>
            <p:nvPr/>
          </p:nvSpPr>
          <p:spPr>
            <a:xfrm>
              <a:off x="6466895" y="0"/>
              <a:ext cx="3007320" cy="1625600"/>
            </a:xfrm>
            <a:prstGeom prst="rect">
              <a:avLst/>
            </a:prstGeom>
            <a:noFill/>
            <a:ln>
              <a:noFill/>
            </a:ln>
          </p:spPr>
          <p:txBody>
            <a:bodyPr spcFirstLastPara="1" wrap="square" lIns="198100" tIns="198100" rIns="198100" bIns="198100" anchor="ctr" anchorCtr="0">
              <a:noAutofit/>
            </a:bodyPr>
            <a:lstStyle/>
            <a:p>
              <a:pPr marL="0" marR="0" lvl="0" indent="0" algn="ctr" rtl="0">
                <a:lnSpc>
                  <a:spcPct val="90000"/>
                </a:lnSpc>
                <a:spcBef>
                  <a:spcPts val="0"/>
                </a:spcBef>
                <a:spcAft>
                  <a:spcPts val="0"/>
                </a:spcAft>
                <a:buNone/>
              </a:pPr>
              <a:r>
                <a:rPr lang="es-MX" sz="5200" b="0" i="0" u="none" strike="noStrike" cap="none">
                  <a:solidFill>
                    <a:srgbClr val="000000"/>
                  </a:solidFill>
                  <a:latin typeface="Arial"/>
                  <a:ea typeface="Arial"/>
                  <a:cs typeface="Arial"/>
                  <a:sym typeface="Arial"/>
                </a:rPr>
                <a:t>11/05/23</a:t>
              </a:r>
              <a:endParaRPr sz="5200" b="0" i="0" u="none" strike="noStrike" cap="none">
                <a:solidFill>
                  <a:srgbClr val="000000"/>
                </a:solidFill>
                <a:latin typeface="Arial"/>
                <a:ea typeface="Arial"/>
                <a:cs typeface="Arial"/>
                <a:sym typeface="Arial"/>
              </a:endParaRPr>
            </a:p>
          </p:txBody>
        </p:sp>
        <p:sp>
          <p:nvSpPr>
            <p:cNvPr id="692" name="Google Shape;692;p30"/>
            <p:cNvSpPr/>
            <p:nvPr/>
          </p:nvSpPr>
          <p:spPr>
            <a:xfrm>
              <a:off x="6767627" y="1626753"/>
              <a:ext cx="2405856" cy="257513"/>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0"/>
            <p:cNvSpPr txBox="1"/>
            <p:nvPr/>
          </p:nvSpPr>
          <p:spPr>
            <a:xfrm>
              <a:off x="6775169" y="1634295"/>
              <a:ext cx="2390772" cy="242429"/>
            </a:xfrm>
            <a:prstGeom prst="rect">
              <a:avLst/>
            </a:prstGeom>
            <a:no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None/>
              </a:pPr>
              <a:r>
                <a:rPr lang="es-MX" sz="1400" b="0" i="0" u="none" strike="noStrike" cap="none">
                  <a:solidFill>
                    <a:schemeClr val="dk1"/>
                  </a:solidFill>
                  <a:latin typeface="Arial"/>
                  <a:ea typeface="Arial"/>
                  <a:cs typeface="Arial"/>
                  <a:sym typeface="Arial"/>
                </a:rPr>
                <a:t>Día +9</a:t>
              </a:r>
              <a:endParaRPr sz="1400" b="0" i="0" u="none" strike="noStrike" cap="none">
                <a:solidFill>
                  <a:schemeClr val="dk1"/>
                </a:solidFill>
                <a:latin typeface="Arial"/>
                <a:ea typeface="Arial"/>
                <a:cs typeface="Arial"/>
                <a:sym typeface="Arial"/>
              </a:endParaRPr>
            </a:p>
          </p:txBody>
        </p:sp>
        <p:sp>
          <p:nvSpPr>
            <p:cNvPr id="694" name="Google Shape;694;p30"/>
            <p:cNvSpPr/>
            <p:nvPr/>
          </p:nvSpPr>
          <p:spPr>
            <a:xfrm>
              <a:off x="6485781" y="2319242"/>
              <a:ext cx="2969548" cy="2827337"/>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0"/>
            <p:cNvSpPr txBox="1"/>
            <p:nvPr/>
          </p:nvSpPr>
          <p:spPr>
            <a:xfrm>
              <a:off x="6568591" y="2402052"/>
              <a:ext cx="2803928" cy="2661717"/>
            </a:xfrm>
            <a:prstGeom prst="rect">
              <a:avLst/>
            </a:prstGeom>
            <a:noFill/>
            <a:ln>
              <a:noFill/>
            </a:ln>
          </p:spPr>
          <p:txBody>
            <a:bodyPr spcFirstLastPara="1" wrap="square" lIns="35550" tIns="26650" rIns="35550" bIns="26650" anchor="ctr" anchorCtr="0">
              <a:noAutofit/>
            </a:bodyPr>
            <a:lstStyle/>
            <a:p>
              <a:pPr marL="0" marR="0" lvl="0" indent="0" algn="l" rtl="0">
                <a:lnSpc>
                  <a:spcPct val="90000"/>
                </a:lnSpc>
                <a:spcBef>
                  <a:spcPts val="0"/>
                </a:spcBef>
                <a:spcAft>
                  <a:spcPts val="0"/>
                </a:spcAft>
                <a:buNone/>
              </a:pPr>
              <a:r>
                <a:rPr lang="es-MX" sz="1400" b="1" i="0" u="none" strike="noStrike" cap="none">
                  <a:solidFill>
                    <a:schemeClr val="dk1"/>
                  </a:solidFill>
                  <a:latin typeface="Arial"/>
                  <a:ea typeface="Arial"/>
                  <a:cs typeface="Arial"/>
                  <a:sym typeface="Arial"/>
                </a:rPr>
                <a:t>11/05/23: </a:t>
              </a:r>
              <a:r>
                <a:rPr lang="es-MX" sz="1400" b="0" i="0" u="none" strike="noStrike" cap="none">
                  <a:solidFill>
                    <a:schemeClr val="dk1"/>
                  </a:solidFill>
                  <a:latin typeface="Arial"/>
                  <a:ea typeface="Arial"/>
                  <a:cs typeface="Arial"/>
                  <a:sym typeface="Arial"/>
                </a:rPr>
                <a:t>HB: 12.1 HCTO: 35% LEUCOS: 10 NEUTROFILOS 0 PLAQUETAS 30000 GLUCOSA:91.1 UREA 31.4 CREATININA 0.67 AC.URICO 3.53 NA 132 K 3.25 CL 101.6 CA 4.62 MG 0.71 P 2.02 PCR: 19.7(0.3)</a:t>
              </a:r>
              <a:endParaRPr sz="1400" b="0" i="0" u="none" strike="noStrike" cap="none">
                <a:solidFill>
                  <a:schemeClr val="dk1"/>
                </a:solidFill>
                <a:latin typeface="Arial"/>
                <a:ea typeface="Arial"/>
                <a:cs typeface="Arial"/>
                <a:sym typeface="Arial"/>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grpSp>
        <p:nvGrpSpPr>
          <p:cNvPr id="700" name="Google Shape;700;p31"/>
          <p:cNvGrpSpPr/>
          <p:nvPr/>
        </p:nvGrpSpPr>
        <p:grpSpPr>
          <a:xfrm>
            <a:off x="618980" y="932269"/>
            <a:ext cx="10367887" cy="5417079"/>
            <a:chOff x="0" y="1587"/>
            <a:chExt cx="10367887" cy="5417079"/>
          </a:xfrm>
        </p:grpSpPr>
        <p:sp>
          <p:nvSpPr>
            <p:cNvPr id="701" name="Google Shape;701;p31"/>
            <p:cNvSpPr/>
            <p:nvPr/>
          </p:nvSpPr>
          <p:spPr>
            <a:xfrm>
              <a:off x="4147155" y="1587"/>
              <a:ext cx="6220732" cy="1259416"/>
            </a:xfrm>
            <a:prstGeom prst="rightArrow">
              <a:avLst>
                <a:gd name="adj1" fmla="val 75000"/>
                <a:gd name="adj2" fmla="val 50000"/>
              </a:avLst>
            </a:prstGeom>
            <a:solidFill>
              <a:srgbClr val="CFDEEF">
                <a:alpha val="8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1"/>
            <p:cNvSpPr txBox="1"/>
            <p:nvPr/>
          </p:nvSpPr>
          <p:spPr>
            <a:xfrm>
              <a:off x="4147155" y="159014"/>
              <a:ext cx="5748451" cy="944562"/>
            </a:xfrm>
            <a:prstGeom prst="rect">
              <a:avLst/>
            </a:prstGeom>
            <a:noFill/>
            <a:ln>
              <a:noFill/>
            </a:ln>
          </p:spPr>
          <p:txBody>
            <a:bodyPr spcFirstLastPara="1" wrap="square" lIns="6975" tIns="6975" rIns="6975" bIns="6975"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TA: 102/53MMHG, FC: 96LPM FR: 20RPM T°: 38 SO2:90%</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NEUTROPENIA FEBRIL</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SE SOLICITA HEMOCULTIVOS X 5</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SE INICIA ANTIBIOTICOTERAPIA A BASE DE MEROPENEM</a:t>
              </a:r>
              <a:endParaRPr sz="1100" b="0" i="0" u="none" strike="noStrike" cap="none">
                <a:solidFill>
                  <a:srgbClr val="000000"/>
                </a:solidFill>
                <a:latin typeface="Arial"/>
                <a:ea typeface="Arial"/>
                <a:cs typeface="Arial"/>
                <a:sym typeface="Arial"/>
              </a:endParaRPr>
            </a:p>
          </p:txBody>
        </p:sp>
        <p:sp>
          <p:nvSpPr>
            <p:cNvPr id="703" name="Google Shape;703;p31"/>
            <p:cNvSpPr/>
            <p:nvPr/>
          </p:nvSpPr>
          <p:spPr>
            <a:xfrm>
              <a:off x="0" y="57858"/>
              <a:ext cx="4147155" cy="1259416"/>
            </a:xfrm>
            <a:prstGeom prst="roundRect">
              <a:avLst>
                <a:gd name="adj" fmla="val 16667"/>
              </a:avLst>
            </a:prstGeom>
            <a:solidFill>
              <a:srgbClr val="599BD5"/>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1"/>
            <p:cNvSpPr txBox="1"/>
            <p:nvPr/>
          </p:nvSpPr>
          <p:spPr>
            <a:xfrm>
              <a:off x="61480" y="119338"/>
              <a:ext cx="4024195" cy="1136456"/>
            </a:xfrm>
            <a:prstGeom prst="rect">
              <a:avLst/>
            </a:prstGeom>
            <a:noFill/>
            <a:ln>
              <a:noFill/>
            </a:ln>
          </p:spPr>
          <p:txBody>
            <a:bodyPr spcFirstLastPara="1" wrap="square" lIns="121900" tIns="60950" rIns="121900" bIns="60950" anchor="ctr" anchorCtr="0">
              <a:noAutofit/>
            </a:bodyPr>
            <a:lstStyle/>
            <a:p>
              <a:pPr marL="0" marR="0" lvl="0" indent="0" algn="ctr" rtl="0">
                <a:lnSpc>
                  <a:spcPct val="90000"/>
                </a:lnSpc>
                <a:spcBef>
                  <a:spcPts val="0"/>
                </a:spcBef>
                <a:spcAft>
                  <a:spcPts val="0"/>
                </a:spcAft>
                <a:buNone/>
              </a:pPr>
              <a:r>
                <a:rPr lang="es-MX" sz="3200" b="0" i="0" u="none" strike="noStrike" cap="none">
                  <a:solidFill>
                    <a:schemeClr val="lt1"/>
                  </a:solidFill>
                  <a:latin typeface="Arial"/>
                  <a:ea typeface="Arial"/>
                  <a:cs typeface="Arial"/>
                  <a:sym typeface="Arial"/>
                </a:rPr>
                <a:t>11/05/23</a:t>
              </a:r>
              <a:endParaRPr/>
            </a:p>
            <a:p>
              <a:pPr marL="0" marR="0" lvl="0" indent="0" algn="ctr" rtl="0">
                <a:lnSpc>
                  <a:spcPct val="90000"/>
                </a:lnSpc>
                <a:spcBef>
                  <a:spcPts val="1120"/>
                </a:spcBef>
                <a:spcAft>
                  <a:spcPts val="0"/>
                </a:spcAft>
                <a:buNone/>
              </a:pPr>
              <a:r>
                <a:rPr lang="es-MX" sz="3200" b="0" i="0" u="none" strike="noStrike" cap="none">
                  <a:solidFill>
                    <a:schemeClr val="lt1"/>
                  </a:solidFill>
                  <a:latin typeface="Arial"/>
                  <a:ea typeface="Arial"/>
                  <a:cs typeface="Arial"/>
                  <a:sym typeface="Arial"/>
                </a:rPr>
                <a:t>Día+9 08h50 am</a:t>
              </a:r>
              <a:endParaRPr sz="3200" b="0" i="0" u="none" strike="noStrike" cap="none">
                <a:solidFill>
                  <a:schemeClr val="lt1"/>
                </a:solidFill>
                <a:latin typeface="Arial"/>
                <a:ea typeface="Arial"/>
                <a:cs typeface="Arial"/>
                <a:sym typeface="Arial"/>
              </a:endParaRPr>
            </a:p>
          </p:txBody>
        </p:sp>
        <p:sp>
          <p:nvSpPr>
            <p:cNvPr id="705" name="Google Shape;705;p31"/>
            <p:cNvSpPr/>
            <p:nvPr/>
          </p:nvSpPr>
          <p:spPr>
            <a:xfrm>
              <a:off x="4147155" y="1386945"/>
              <a:ext cx="6220732" cy="1259416"/>
            </a:xfrm>
            <a:prstGeom prst="rightArrow">
              <a:avLst>
                <a:gd name="adj1" fmla="val 75000"/>
                <a:gd name="adj2" fmla="val 50000"/>
              </a:avLst>
            </a:prstGeom>
            <a:solidFill>
              <a:srgbClr val="CDEAE8">
                <a:alpha val="8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1"/>
            <p:cNvSpPr txBox="1"/>
            <p:nvPr/>
          </p:nvSpPr>
          <p:spPr>
            <a:xfrm>
              <a:off x="4147155" y="1544372"/>
              <a:ext cx="5748451" cy="944562"/>
            </a:xfrm>
            <a:prstGeom prst="rect">
              <a:avLst/>
            </a:prstGeom>
            <a:noFill/>
            <a:ln>
              <a:noFill/>
            </a:ln>
          </p:spPr>
          <p:txBody>
            <a:bodyPr spcFirstLastPara="1" wrap="square" lIns="6975" tIns="6975" rIns="6975" bIns="6975" anchor="t" anchorCtr="0">
              <a:noAutofit/>
            </a:bodyPr>
            <a:lstStyle/>
            <a:p>
              <a:pPr marL="57150" marR="0" lvl="1" indent="-69850" algn="l" rtl="0">
                <a:lnSpc>
                  <a:spcPct val="90000"/>
                </a:lnSpc>
                <a:spcBef>
                  <a:spcPts val="0"/>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PACIENTE PRESENTA NUEVO PICO FEBRIL CON PRESIN ARTERIAL MEDIA DE 69.</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PRESENTA DEPOSICIONES B7 EN 5 OCASIONES CON PERDIDAS DE 700CC POR LO QUE SE INICIA COBERTURA CON METRONIDAZOL.</a:t>
              </a:r>
              <a:endParaRPr sz="1100" b="0" i="0" u="none" strike="noStrike" cap="none">
                <a:solidFill>
                  <a:srgbClr val="000000"/>
                </a:solidFill>
                <a:latin typeface="Arial"/>
                <a:ea typeface="Arial"/>
                <a:cs typeface="Arial"/>
                <a:sym typeface="Arial"/>
              </a:endParaRPr>
            </a:p>
          </p:txBody>
        </p:sp>
        <p:sp>
          <p:nvSpPr>
            <p:cNvPr id="707" name="Google Shape;707;p31"/>
            <p:cNvSpPr/>
            <p:nvPr/>
          </p:nvSpPr>
          <p:spPr>
            <a:xfrm>
              <a:off x="0" y="1386945"/>
              <a:ext cx="4147155" cy="1259416"/>
            </a:xfrm>
            <a:prstGeom prst="roundRect">
              <a:avLst>
                <a:gd name="adj" fmla="val 16667"/>
              </a:avLst>
            </a:prstGeom>
            <a:solidFill>
              <a:srgbClr val="50C9B6"/>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1"/>
            <p:cNvSpPr txBox="1"/>
            <p:nvPr/>
          </p:nvSpPr>
          <p:spPr>
            <a:xfrm>
              <a:off x="61480" y="1448425"/>
              <a:ext cx="4024195" cy="1136456"/>
            </a:xfrm>
            <a:prstGeom prst="rect">
              <a:avLst/>
            </a:prstGeom>
            <a:noFill/>
            <a:ln>
              <a:noFill/>
            </a:ln>
          </p:spPr>
          <p:txBody>
            <a:bodyPr spcFirstLastPara="1" wrap="square" lIns="121900" tIns="60950" rIns="121900" bIns="60950" anchor="ctr" anchorCtr="0">
              <a:noAutofit/>
            </a:bodyPr>
            <a:lstStyle/>
            <a:p>
              <a:pPr marL="0" marR="0" lvl="0" indent="0" algn="ctr" rtl="0">
                <a:lnSpc>
                  <a:spcPct val="90000"/>
                </a:lnSpc>
                <a:spcBef>
                  <a:spcPts val="0"/>
                </a:spcBef>
                <a:spcAft>
                  <a:spcPts val="0"/>
                </a:spcAft>
                <a:buNone/>
              </a:pPr>
              <a:r>
                <a:rPr lang="es-MX" sz="3200" b="0" i="0" u="none" strike="noStrike" cap="none">
                  <a:solidFill>
                    <a:schemeClr val="lt1"/>
                  </a:solidFill>
                  <a:latin typeface="Arial"/>
                  <a:ea typeface="Arial"/>
                  <a:cs typeface="Arial"/>
                  <a:sym typeface="Arial"/>
                </a:rPr>
                <a:t>11/05/23</a:t>
              </a:r>
              <a:endParaRPr/>
            </a:p>
            <a:p>
              <a:pPr marL="0" marR="0" lvl="0" indent="0" algn="ctr" rtl="0">
                <a:lnSpc>
                  <a:spcPct val="90000"/>
                </a:lnSpc>
                <a:spcBef>
                  <a:spcPts val="1120"/>
                </a:spcBef>
                <a:spcAft>
                  <a:spcPts val="0"/>
                </a:spcAft>
                <a:buNone/>
              </a:pPr>
              <a:r>
                <a:rPr lang="es-MX" sz="3200" b="0" i="0" u="none" strike="noStrike" cap="none">
                  <a:solidFill>
                    <a:schemeClr val="lt1"/>
                  </a:solidFill>
                  <a:latin typeface="Arial"/>
                  <a:ea typeface="Arial"/>
                  <a:cs typeface="Arial"/>
                  <a:sym typeface="Arial"/>
                </a:rPr>
                <a:t>Día+9 22h30 </a:t>
              </a:r>
              <a:endParaRPr sz="3200" b="0" i="0" u="none" strike="noStrike" cap="none">
                <a:solidFill>
                  <a:schemeClr val="lt1"/>
                </a:solidFill>
                <a:latin typeface="Arial"/>
                <a:ea typeface="Arial"/>
                <a:cs typeface="Arial"/>
                <a:sym typeface="Arial"/>
              </a:endParaRPr>
            </a:p>
          </p:txBody>
        </p:sp>
        <p:sp>
          <p:nvSpPr>
            <p:cNvPr id="709" name="Google Shape;709;p31"/>
            <p:cNvSpPr/>
            <p:nvPr/>
          </p:nvSpPr>
          <p:spPr>
            <a:xfrm>
              <a:off x="4147155" y="2772304"/>
              <a:ext cx="6220732" cy="1259416"/>
            </a:xfrm>
            <a:prstGeom prst="rightArrow">
              <a:avLst>
                <a:gd name="adj1" fmla="val 75000"/>
                <a:gd name="adj2" fmla="val 50000"/>
              </a:avLst>
            </a:prstGeom>
            <a:solidFill>
              <a:srgbClr val="CCE6D4">
                <a:alpha val="8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1"/>
            <p:cNvSpPr txBox="1"/>
            <p:nvPr/>
          </p:nvSpPr>
          <p:spPr>
            <a:xfrm>
              <a:off x="4147155" y="2929731"/>
              <a:ext cx="5748451" cy="944562"/>
            </a:xfrm>
            <a:prstGeom prst="rect">
              <a:avLst/>
            </a:prstGeom>
            <a:noFill/>
            <a:ln>
              <a:noFill/>
            </a:ln>
          </p:spPr>
          <p:txBody>
            <a:bodyPr spcFirstLastPara="1" wrap="square" lIns="6975" tIns="6975" rIns="6975" bIns="6975" anchor="t" anchorCtr="0">
              <a:noAutofit/>
            </a:bodyPr>
            <a:lstStyle/>
            <a:p>
              <a:pPr marL="57150" marR="0" lvl="1" indent="0" algn="l" rtl="0">
                <a:lnSpc>
                  <a:spcPct val="9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INICIA PEGA DE NEUTRÓFILOS: HB 11.3 HCTO 33.8 LEUCOS 160 NEUTROFILOS 100 PLAQUETAS 26000 </a:t>
              </a:r>
              <a:endParaRPr sz="1100" b="0" i="0" u="none" strike="noStrike" cap="none">
                <a:solidFill>
                  <a:srgbClr val="000000"/>
                </a:solidFill>
                <a:latin typeface="Arial"/>
                <a:ea typeface="Arial"/>
                <a:cs typeface="Arial"/>
                <a:sym typeface="Arial"/>
              </a:endParaRPr>
            </a:p>
          </p:txBody>
        </p:sp>
        <p:sp>
          <p:nvSpPr>
            <p:cNvPr id="711" name="Google Shape;711;p31"/>
            <p:cNvSpPr/>
            <p:nvPr/>
          </p:nvSpPr>
          <p:spPr>
            <a:xfrm>
              <a:off x="0" y="2772304"/>
              <a:ext cx="4147155" cy="1259416"/>
            </a:xfrm>
            <a:prstGeom prst="roundRect">
              <a:avLst>
                <a:gd name="adj" fmla="val 16667"/>
              </a:avLst>
            </a:prstGeom>
            <a:solidFill>
              <a:srgbClr val="48BD62"/>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1"/>
            <p:cNvSpPr txBox="1"/>
            <p:nvPr/>
          </p:nvSpPr>
          <p:spPr>
            <a:xfrm>
              <a:off x="61480" y="2833784"/>
              <a:ext cx="4024195" cy="1136456"/>
            </a:xfrm>
            <a:prstGeom prst="rect">
              <a:avLst/>
            </a:prstGeom>
            <a:noFill/>
            <a:ln>
              <a:noFill/>
            </a:ln>
          </p:spPr>
          <p:txBody>
            <a:bodyPr spcFirstLastPara="1" wrap="square" lIns="121900" tIns="60950" rIns="121900" bIns="60950" anchor="ctr" anchorCtr="0">
              <a:noAutofit/>
            </a:bodyPr>
            <a:lstStyle/>
            <a:p>
              <a:pPr marL="0" marR="0" lvl="0" indent="0" algn="ctr" rtl="0">
                <a:lnSpc>
                  <a:spcPct val="90000"/>
                </a:lnSpc>
                <a:spcBef>
                  <a:spcPts val="0"/>
                </a:spcBef>
                <a:spcAft>
                  <a:spcPts val="0"/>
                </a:spcAft>
                <a:buNone/>
              </a:pPr>
              <a:r>
                <a:rPr lang="es-MX" sz="3200" b="0" i="0" u="none" strike="noStrike" cap="none">
                  <a:solidFill>
                    <a:schemeClr val="lt1"/>
                  </a:solidFill>
                  <a:latin typeface="Arial"/>
                  <a:ea typeface="Arial"/>
                  <a:cs typeface="Arial"/>
                  <a:sym typeface="Arial"/>
                </a:rPr>
                <a:t>13/05/23</a:t>
              </a:r>
              <a:endParaRPr/>
            </a:p>
            <a:p>
              <a:pPr marL="0" marR="0" lvl="0" indent="0" algn="ctr" rtl="0">
                <a:lnSpc>
                  <a:spcPct val="90000"/>
                </a:lnSpc>
                <a:spcBef>
                  <a:spcPts val="1120"/>
                </a:spcBef>
                <a:spcAft>
                  <a:spcPts val="0"/>
                </a:spcAft>
                <a:buNone/>
              </a:pPr>
              <a:r>
                <a:rPr lang="es-MX" sz="3200" b="0" i="0" u="none" strike="noStrike" cap="none">
                  <a:solidFill>
                    <a:schemeClr val="lt1"/>
                  </a:solidFill>
                  <a:latin typeface="Arial"/>
                  <a:ea typeface="Arial"/>
                  <a:cs typeface="Arial"/>
                  <a:sym typeface="Arial"/>
                </a:rPr>
                <a:t>Día +11</a:t>
              </a:r>
              <a:endParaRPr sz="3200" b="0" i="0" u="none" strike="noStrike" cap="none">
                <a:solidFill>
                  <a:schemeClr val="lt1"/>
                </a:solidFill>
                <a:latin typeface="Arial"/>
                <a:ea typeface="Arial"/>
                <a:cs typeface="Arial"/>
                <a:sym typeface="Arial"/>
              </a:endParaRPr>
            </a:p>
          </p:txBody>
        </p:sp>
        <p:sp>
          <p:nvSpPr>
            <p:cNvPr id="713" name="Google Shape;713;p31"/>
            <p:cNvSpPr/>
            <p:nvPr/>
          </p:nvSpPr>
          <p:spPr>
            <a:xfrm>
              <a:off x="4147155" y="4157662"/>
              <a:ext cx="6220732" cy="1259416"/>
            </a:xfrm>
            <a:prstGeom prst="rightArrow">
              <a:avLst>
                <a:gd name="adj1" fmla="val 75000"/>
                <a:gd name="adj2" fmla="val 50000"/>
              </a:avLst>
            </a:prstGeom>
            <a:solidFill>
              <a:srgbClr val="D3E1CC">
                <a:alpha val="8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1"/>
            <p:cNvSpPr txBox="1"/>
            <p:nvPr/>
          </p:nvSpPr>
          <p:spPr>
            <a:xfrm>
              <a:off x="4147155" y="4315089"/>
              <a:ext cx="5748451" cy="944562"/>
            </a:xfrm>
            <a:prstGeom prst="rect">
              <a:avLst/>
            </a:prstGeom>
            <a:noFill/>
            <a:ln>
              <a:noFill/>
            </a:ln>
          </p:spPr>
          <p:txBody>
            <a:bodyPr spcFirstLastPara="1" wrap="square" lIns="6975" tIns="6975" rIns="6975" bIns="6975" anchor="t" anchorCtr="0">
              <a:noAutofit/>
            </a:bodyPr>
            <a:lstStyle/>
            <a:p>
              <a:pPr marL="57150" marR="0" lvl="1" indent="0" algn="l" rtl="0">
                <a:lnSpc>
                  <a:spcPct val="9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15/05/23: HB: 12.3 HCTO: 35.5% LEUCOS: 1080 NEU: 730 PLAQUETAS: 10000 PCR:12</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RESULTADO DE HEMOCULTIVOS Y COPROCULTIVO NEGATIVO</a:t>
              </a:r>
              <a:endParaRPr sz="1100" b="0" i="0" u="none" strike="noStrike" cap="none">
                <a:solidFill>
                  <a:srgbClr val="000000"/>
                </a:solidFill>
                <a:latin typeface="Arial"/>
                <a:ea typeface="Arial"/>
                <a:cs typeface="Arial"/>
                <a:sym typeface="Arial"/>
              </a:endParaRPr>
            </a:p>
            <a:p>
              <a:pPr marL="57150" marR="0" lvl="1" indent="-69850" algn="l" rtl="0">
                <a:lnSpc>
                  <a:spcPct val="90000"/>
                </a:lnSpc>
                <a:spcBef>
                  <a:spcPts val="165"/>
                </a:spcBef>
                <a:spcAft>
                  <a:spcPts val="0"/>
                </a:spcAft>
                <a:buClr>
                  <a:srgbClr val="000000"/>
                </a:buClr>
                <a:buSzPts val="1100"/>
                <a:buFont typeface="Arial"/>
                <a:buChar char="••"/>
              </a:pPr>
              <a:r>
                <a:rPr lang="es-MX" sz="1100" b="0" i="0" u="none" strike="noStrike" cap="none">
                  <a:solidFill>
                    <a:srgbClr val="000000"/>
                  </a:solidFill>
                  <a:latin typeface="Arial"/>
                  <a:ea typeface="Arial"/>
                  <a:cs typeface="Arial"/>
                  <a:sym typeface="Arial"/>
                </a:rPr>
                <a:t>SE SUSPENDE MEROPENEM Y METRONIDAZOL (3 DIAS)</a:t>
              </a:r>
              <a:endParaRPr sz="1100" b="0" i="0" u="none" strike="noStrike" cap="none">
                <a:solidFill>
                  <a:srgbClr val="000000"/>
                </a:solidFill>
                <a:latin typeface="Arial"/>
                <a:ea typeface="Arial"/>
                <a:cs typeface="Arial"/>
                <a:sym typeface="Arial"/>
              </a:endParaRPr>
            </a:p>
            <a:p>
              <a:pPr marL="57150" marR="0" lvl="1" indent="0" algn="l" rtl="0">
                <a:lnSpc>
                  <a:spcPct val="90000"/>
                </a:lnSpc>
                <a:spcBef>
                  <a:spcPts val="165"/>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715" name="Google Shape;715;p31"/>
            <p:cNvSpPr/>
            <p:nvPr/>
          </p:nvSpPr>
          <p:spPr>
            <a:xfrm>
              <a:off x="0" y="4159250"/>
              <a:ext cx="4147155" cy="1259416"/>
            </a:xfrm>
            <a:prstGeom prst="roundRect">
              <a:avLst>
                <a:gd name="adj" fmla="val 16667"/>
              </a:avLst>
            </a:prstGeom>
            <a:solidFill>
              <a:srgbClr val="6FAB46"/>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1"/>
            <p:cNvSpPr txBox="1"/>
            <p:nvPr/>
          </p:nvSpPr>
          <p:spPr>
            <a:xfrm>
              <a:off x="61480" y="4220730"/>
              <a:ext cx="4024195" cy="1136456"/>
            </a:xfrm>
            <a:prstGeom prst="rect">
              <a:avLst/>
            </a:prstGeom>
            <a:noFill/>
            <a:ln>
              <a:noFill/>
            </a:ln>
          </p:spPr>
          <p:txBody>
            <a:bodyPr spcFirstLastPara="1" wrap="square" lIns="121900" tIns="60950" rIns="121900" bIns="60950" anchor="ctr" anchorCtr="0">
              <a:noAutofit/>
            </a:bodyPr>
            <a:lstStyle/>
            <a:p>
              <a:pPr marL="0" marR="0" lvl="0" indent="0" algn="ctr" rtl="0">
                <a:lnSpc>
                  <a:spcPct val="90000"/>
                </a:lnSpc>
                <a:spcBef>
                  <a:spcPts val="0"/>
                </a:spcBef>
                <a:spcAft>
                  <a:spcPts val="0"/>
                </a:spcAft>
                <a:buNone/>
              </a:pPr>
              <a:r>
                <a:rPr lang="es-MX" sz="3200" b="0" i="0" u="none" strike="noStrike" cap="none">
                  <a:solidFill>
                    <a:schemeClr val="lt1"/>
                  </a:solidFill>
                  <a:latin typeface="Arial"/>
                  <a:ea typeface="Arial"/>
                  <a:cs typeface="Arial"/>
                  <a:sym typeface="Arial"/>
                </a:rPr>
                <a:t>15/05/23</a:t>
              </a:r>
              <a:endParaRPr/>
            </a:p>
            <a:p>
              <a:pPr marL="0" marR="0" lvl="0" indent="0" algn="ctr" rtl="0">
                <a:lnSpc>
                  <a:spcPct val="90000"/>
                </a:lnSpc>
                <a:spcBef>
                  <a:spcPts val="1120"/>
                </a:spcBef>
                <a:spcAft>
                  <a:spcPts val="0"/>
                </a:spcAft>
                <a:buNone/>
              </a:pPr>
              <a:r>
                <a:rPr lang="es-MX" sz="3200" b="0" i="0" u="none" strike="noStrike" cap="none">
                  <a:solidFill>
                    <a:schemeClr val="lt1"/>
                  </a:solidFill>
                  <a:latin typeface="Arial"/>
                  <a:ea typeface="Arial"/>
                  <a:cs typeface="Arial"/>
                  <a:sym typeface="Arial"/>
                </a:rPr>
                <a:t>Día +13</a:t>
              </a:r>
              <a:endParaRPr sz="3200" b="0" i="0" u="none" strike="noStrike" cap="none">
                <a:solidFill>
                  <a:schemeClr val="lt1"/>
                </a:solidFill>
                <a:latin typeface="Arial"/>
                <a:ea typeface="Arial"/>
                <a:cs typeface="Arial"/>
                <a:sym typeface="Arial"/>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grpSp>
        <p:nvGrpSpPr>
          <p:cNvPr id="721" name="Google Shape;721;p32"/>
          <p:cNvGrpSpPr/>
          <p:nvPr/>
        </p:nvGrpSpPr>
        <p:grpSpPr>
          <a:xfrm>
            <a:off x="583026" y="1015088"/>
            <a:ext cx="10713330" cy="5418667"/>
            <a:chOff x="0" y="0"/>
            <a:chExt cx="10713330" cy="5418667"/>
          </a:xfrm>
        </p:grpSpPr>
        <p:sp>
          <p:nvSpPr>
            <p:cNvPr id="722" name="Google Shape;722;p32"/>
            <p:cNvSpPr/>
            <p:nvPr/>
          </p:nvSpPr>
          <p:spPr>
            <a:xfrm>
              <a:off x="0" y="0"/>
              <a:ext cx="5418667" cy="5418667"/>
            </a:xfrm>
            <a:prstGeom prst="pie">
              <a:avLst>
                <a:gd name="adj1" fmla="val 5400000"/>
                <a:gd name="adj2" fmla="val 16200000"/>
              </a:avLst>
            </a:prstGeom>
            <a:gradFill>
              <a:gsLst>
                <a:gs pos="0">
                  <a:srgbClr val="FF7714"/>
                </a:gs>
                <a:gs pos="100000">
                  <a:srgbClr val="FFA7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p:cNvSpPr/>
            <p:nvPr/>
          </p:nvSpPr>
          <p:spPr>
            <a:xfrm>
              <a:off x="2709333" y="0"/>
              <a:ext cx="8003997" cy="5418667"/>
            </a:xfrm>
            <a:prstGeom prst="rect">
              <a:avLst/>
            </a:prstGeom>
            <a:solidFill>
              <a:schemeClr val="lt1">
                <a:alpha val="89803"/>
              </a:schemeClr>
            </a:solidFill>
            <a:ln w="9525" cap="flat" cmpd="sng">
              <a:solidFill>
                <a:schemeClr val="accent2"/>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p:cNvSpPr txBox="1"/>
            <p:nvPr/>
          </p:nvSpPr>
          <p:spPr>
            <a:xfrm>
              <a:off x="2709333" y="0"/>
              <a:ext cx="4001998" cy="1625603"/>
            </a:xfrm>
            <a:prstGeom prst="rect">
              <a:avLst/>
            </a:prstGeom>
            <a:noFill/>
            <a:ln>
              <a:noFill/>
            </a:ln>
          </p:spPr>
          <p:txBody>
            <a:bodyPr spcFirstLastPara="1" wrap="square" lIns="156200" tIns="156200" rIns="156200" bIns="156200" anchor="ctr" anchorCtr="0">
              <a:noAutofit/>
            </a:bodyPr>
            <a:lstStyle/>
            <a:p>
              <a:pPr marL="0" marR="0" lvl="0" indent="0" algn="ctr" rtl="0">
                <a:lnSpc>
                  <a:spcPct val="90000"/>
                </a:lnSpc>
                <a:spcBef>
                  <a:spcPts val="0"/>
                </a:spcBef>
                <a:spcAft>
                  <a:spcPts val="0"/>
                </a:spcAft>
                <a:buNone/>
              </a:pPr>
              <a:r>
                <a:rPr lang="es-MX" sz="4100" b="0" i="0" u="none" strike="noStrike" cap="none">
                  <a:solidFill>
                    <a:srgbClr val="000000"/>
                  </a:solidFill>
                  <a:latin typeface="Arial"/>
                  <a:ea typeface="Arial"/>
                  <a:cs typeface="Arial"/>
                  <a:sym typeface="Arial"/>
                </a:rPr>
                <a:t>16/05/23</a:t>
              </a:r>
              <a:endParaRPr/>
            </a:p>
            <a:p>
              <a:pPr marL="0" marR="0" lvl="0" indent="0" algn="ctr" rtl="0">
                <a:lnSpc>
                  <a:spcPct val="90000"/>
                </a:lnSpc>
                <a:spcBef>
                  <a:spcPts val="1435"/>
                </a:spcBef>
                <a:spcAft>
                  <a:spcPts val="0"/>
                </a:spcAft>
                <a:buNone/>
              </a:pPr>
              <a:r>
                <a:rPr lang="es-MX" sz="4100" b="0" i="0" u="none" strike="noStrike" cap="none">
                  <a:solidFill>
                    <a:srgbClr val="000000"/>
                  </a:solidFill>
                  <a:latin typeface="Arial"/>
                  <a:ea typeface="Arial"/>
                  <a:cs typeface="Arial"/>
                  <a:sym typeface="Arial"/>
                </a:rPr>
                <a:t>Día+14</a:t>
              </a:r>
              <a:endParaRPr sz="4100" b="0" i="0" u="none" strike="noStrike" cap="none">
                <a:solidFill>
                  <a:srgbClr val="000000"/>
                </a:solidFill>
                <a:latin typeface="Arial"/>
                <a:ea typeface="Arial"/>
                <a:cs typeface="Arial"/>
                <a:sym typeface="Arial"/>
              </a:endParaRPr>
            </a:p>
          </p:txBody>
        </p:sp>
        <p:sp>
          <p:nvSpPr>
            <p:cNvPr id="725" name="Google Shape;725;p32"/>
            <p:cNvSpPr/>
            <p:nvPr/>
          </p:nvSpPr>
          <p:spPr>
            <a:xfrm>
              <a:off x="948268" y="1625603"/>
              <a:ext cx="3522130" cy="3522130"/>
            </a:xfrm>
            <a:prstGeom prst="pie">
              <a:avLst>
                <a:gd name="adj1" fmla="val 5400000"/>
                <a:gd name="adj2" fmla="val 16200000"/>
              </a:avLst>
            </a:prstGeom>
            <a:gradFill>
              <a:gsLst>
                <a:gs pos="0">
                  <a:schemeClr val="accent3"/>
                </a:gs>
                <a:gs pos="100000">
                  <a:srgbClr val="D8D8D8"/>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p:cNvSpPr/>
            <p:nvPr/>
          </p:nvSpPr>
          <p:spPr>
            <a:xfrm>
              <a:off x="2709333" y="1625603"/>
              <a:ext cx="8003997" cy="3522130"/>
            </a:xfrm>
            <a:prstGeom prst="rect">
              <a:avLst/>
            </a:prstGeom>
            <a:solidFill>
              <a:schemeClr val="lt1">
                <a:alpha val="89803"/>
              </a:schemeClr>
            </a:solidFill>
            <a:ln w="9525" cap="flat" cmpd="sng">
              <a:solidFill>
                <a:schemeClr val="accent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p:cNvSpPr txBox="1"/>
            <p:nvPr/>
          </p:nvSpPr>
          <p:spPr>
            <a:xfrm>
              <a:off x="2709333" y="1625603"/>
              <a:ext cx="4001998" cy="1625598"/>
            </a:xfrm>
            <a:prstGeom prst="rect">
              <a:avLst/>
            </a:prstGeom>
            <a:noFill/>
            <a:ln>
              <a:noFill/>
            </a:ln>
          </p:spPr>
          <p:txBody>
            <a:bodyPr spcFirstLastPara="1" wrap="square" lIns="156200" tIns="156200" rIns="156200" bIns="156200" anchor="ctr" anchorCtr="0">
              <a:noAutofit/>
            </a:bodyPr>
            <a:lstStyle/>
            <a:p>
              <a:pPr marL="0" marR="0" lvl="0" indent="0" algn="ctr" rtl="0">
                <a:lnSpc>
                  <a:spcPct val="90000"/>
                </a:lnSpc>
                <a:spcBef>
                  <a:spcPts val="0"/>
                </a:spcBef>
                <a:spcAft>
                  <a:spcPts val="0"/>
                </a:spcAft>
                <a:buNone/>
              </a:pPr>
              <a:r>
                <a:rPr lang="es-MX" sz="4100" b="0" i="0" u="none" strike="noStrike" cap="none">
                  <a:solidFill>
                    <a:srgbClr val="000000"/>
                  </a:solidFill>
                  <a:latin typeface="Arial"/>
                  <a:ea typeface="Arial"/>
                  <a:cs typeface="Arial"/>
                  <a:sym typeface="Arial"/>
                </a:rPr>
                <a:t>18/05/23</a:t>
              </a:r>
              <a:endParaRPr/>
            </a:p>
            <a:p>
              <a:pPr marL="0" marR="0" lvl="0" indent="0" algn="ctr" rtl="0">
                <a:lnSpc>
                  <a:spcPct val="90000"/>
                </a:lnSpc>
                <a:spcBef>
                  <a:spcPts val="1435"/>
                </a:spcBef>
                <a:spcAft>
                  <a:spcPts val="0"/>
                </a:spcAft>
                <a:buNone/>
              </a:pPr>
              <a:r>
                <a:rPr lang="es-MX" sz="4100" b="0" i="0" u="none" strike="noStrike" cap="none">
                  <a:solidFill>
                    <a:srgbClr val="000000"/>
                  </a:solidFill>
                  <a:latin typeface="Arial"/>
                  <a:ea typeface="Arial"/>
                  <a:cs typeface="Arial"/>
                  <a:sym typeface="Arial"/>
                </a:rPr>
                <a:t>Día+16</a:t>
              </a:r>
              <a:endParaRPr sz="4100" b="0" i="0" u="none" strike="noStrike" cap="none">
                <a:solidFill>
                  <a:srgbClr val="000000"/>
                </a:solidFill>
                <a:latin typeface="Arial"/>
                <a:ea typeface="Arial"/>
                <a:cs typeface="Arial"/>
                <a:sym typeface="Arial"/>
              </a:endParaRPr>
            </a:p>
          </p:txBody>
        </p:sp>
        <p:sp>
          <p:nvSpPr>
            <p:cNvPr id="728" name="Google Shape;728;p32"/>
            <p:cNvSpPr/>
            <p:nvPr/>
          </p:nvSpPr>
          <p:spPr>
            <a:xfrm>
              <a:off x="1896534" y="3251201"/>
              <a:ext cx="1625598" cy="1625598"/>
            </a:xfrm>
            <a:prstGeom prst="pie">
              <a:avLst>
                <a:gd name="adj1" fmla="val 5400000"/>
                <a:gd name="adj2" fmla="val 16200000"/>
              </a:avLst>
            </a:prstGeom>
            <a:gradFill>
              <a:gsLst>
                <a:gs pos="0">
                  <a:srgbClr val="FFD300"/>
                </a:gs>
                <a:gs pos="100000">
                  <a:srgbClr val="FFEF6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2"/>
            <p:cNvSpPr/>
            <p:nvPr/>
          </p:nvSpPr>
          <p:spPr>
            <a:xfrm>
              <a:off x="2709333" y="3251201"/>
              <a:ext cx="8003997" cy="1625598"/>
            </a:xfrm>
            <a:prstGeom prst="rect">
              <a:avLst/>
            </a:prstGeom>
            <a:solidFill>
              <a:schemeClr val="lt1">
                <a:alpha val="89803"/>
              </a:schemeClr>
            </a:solidFill>
            <a:ln w="9525" cap="flat" cmpd="sng">
              <a:solidFill>
                <a:schemeClr val="accent4"/>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2"/>
            <p:cNvSpPr txBox="1"/>
            <p:nvPr/>
          </p:nvSpPr>
          <p:spPr>
            <a:xfrm>
              <a:off x="2709333" y="3251201"/>
              <a:ext cx="4001998" cy="1625598"/>
            </a:xfrm>
            <a:prstGeom prst="rect">
              <a:avLst/>
            </a:prstGeom>
            <a:noFill/>
            <a:ln>
              <a:noFill/>
            </a:ln>
          </p:spPr>
          <p:txBody>
            <a:bodyPr spcFirstLastPara="1" wrap="square" lIns="156200" tIns="156200" rIns="156200" bIns="156200" anchor="ctr" anchorCtr="0">
              <a:noAutofit/>
            </a:bodyPr>
            <a:lstStyle/>
            <a:p>
              <a:pPr marL="0" marR="0" lvl="0" indent="0" algn="ctr" rtl="0">
                <a:lnSpc>
                  <a:spcPct val="90000"/>
                </a:lnSpc>
                <a:spcBef>
                  <a:spcPts val="0"/>
                </a:spcBef>
                <a:spcAft>
                  <a:spcPts val="0"/>
                </a:spcAft>
                <a:buNone/>
              </a:pPr>
              <a:r>
                <a:rPr lang="es-MX" sz="4100" b="0" i="0" u="none" strike="noStrike" cap="none">
                  <a:solidFill>
                    <a:srgbClr val="000000"/>
                  </a:solidFill>
                  <a:latin typeface="Arial"/>
                  <a:ea typeface="Arial"/>
                  <a:cs typeface="Arial"/>
                  <a:sym typeface="Arial"/>
                </a:rPr>
                <a:t>18/05/23</a:t>
              </a:r>
              <a:endParaRPr/>
            </a:p>
            <a:p>
              <a:pPr marL="0" marR="0" lvl="0" indent="0" algn="ctr" rtl="0">
                <a:lnSpc>
                  <a:spcPct val="90000"/>
                </a:lnSpc>
                <a:spcBef>
                  <a:spcPts val="1435"/>
                </a:spcBef>
                <a:spcAft>
                  <a:spcPts val="0"/>
                </a:spcAft>
                <a:buNone/>
              </a:pPr>
              <a:r>
                <a:rPr lang="es-MX" sz="4100" b="0" i="0" u="none" strike="noStrike" cap="none">
                  <a:solidFill>
                    <a:srgbClr val="000000"/>
                  </a:solidFill>
                  <a:latin typeface="Arial"/>
                  <a:ea typeface="Arial"/>
                  <a:cs typeface="Arial"/>
                  <a:sym typeface="Arial"/>
                </a:rPr>
                <a:t>Día+16</a:t>
              </a:r>
              <a:endParaRPr sz="4100" b="0" i="0" u="none" strike="noStrike" cap="none">
                <a:solidFill>
                  <a:srgbClr val="000000"/>
                </a:solidFill>
                <a:latin typeface="Arial"/>
                <a:ea typeface="Arial"/>
                <a:cs typeface="Arial"/>
                <a:sym typeface="Arial"/>
              </a:endParaRPr>
            </a:p>
          </p:txBody>
        </p:sp>
        <p:sp>
          <p:nvSpPr>
            <p:cNvPr id="731" name="Google Shape;731;p32"/>
            <p:cNvSpPr/>
            <p:nvPr/>
          </p:nvSpPr>
          <p:spPr>
            <a:xfrm>
              <a:off x="6711332" y="0"/>
              <a:ext cx="4001998" cy="1625603"/>
            </a:xfrm>
            <a:prstGeom prst="rect">
              <a:avLst/>
            </a:prstGeom>
            <a:no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2"/>
            <p:cNvSpPr txBox="1"/>
            <p:nvPr/>
          </p:nvSpPr>
          <p:spPr>
            <a:xfrm>
              <a:off x="6711332" y="0"/>
              <a:ext cx="4001998" cy="1625603"/>
            </a:xfrm>
            <a:prstGeom prst="rect">
              <a:avLst/>
            </a:prstGeom>
            <a:noFill/>
            <a:ln>
              <a:noFill/>
            </a:ln>
          </p:spPr>
          <p:txBody>
            <a:bodyPr spcFirstLastPara="1" wrap="square" lIns="72375" tIns="72375" rIns="72375" bIns="72375" anchor="ctr" anchorCtr="0">
              <a:noAutofit/>
            </a:bodyPr>
            <a:lstStyle/>
            <a:p>
              <a:pPr marL="171450" marR="0" lvl="1" indent="-171450" algn="l" rtl="0">
                <a:lnSpc>
                  <a:spcPct val="90000"/>
                </a:lnSpc>
                <a:spcBef>
                  <a:spcPts val="0"/>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16/05/23: HB 12 HCTO 35 LEU: 2410 NEU:1540 PLAQUETAS 13000 </a:t>
              </a:r>
              <a:endParaRPr sz="1900" b="0" i="0" u="none" strike="noStrike" cap="none">
                <a:solidFill>
                  <a:srgbClr val="000000"/>
                </a:solidFill>
                <a:latin typeface="Arial"/>
                <a:ea typeface="Arial"/>
                <a:cs typeface="Arial"/>
                <a:sym typeface="Arial"/>
              </a:endParaRPr>
            </a:p>
            <a:p>
              <a:pPr marL="171450" marR="0" lvl="1" indent="-171450" algn="l" rtl="0">
                <a:lnSpc>
                  <a:spcPct val="90000"/>
                </a:lnSpc>
                <a:spcBef>
                  <a:spcPts val="285"/>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PEGA DE NEUTROFILOS</a:t>
              </a:r>
              <a:endParaRPr sz="1900" b="0" i="0" u="none" strike="noStrike" cap="none">
                <a:solidFill>
                  <a:srgbClr val="000000"/>
                </a:solidFill>
                <a:latin typeface="Arial"/>
                <a:ea typeface="Arial"/>
                <a:cs typeface="Arial"/>
                <a:sym typeface="Arial"/>
              </a:endParaRPr>
            </a:p>
          </p:txBody>
        </p:sp>
        <p:sp>
          <p:nvSpPr>
            <p:cNvPr id="733" name="Google Shape;733;p32"/>
            <p:cNvSpPr/>
            <p:nvPr/>
          </p:nvSpPr>
          <p:spPr>
            <a:xfrm>
              <a:off x="6711332" y="1625603"/>
              <a:ext cx="4001998" cy="1625598"/>
            </a:xfrm>
            <a:prstGeom prst="rect">
              <a:avLst/>
            </a:prstGeom>
            <a:no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2"/>
            <p:cNvSpPr txBox="1"/>
            <p:nvPr/>
          </p:nvSpPr>
          <p:spPr>
            <a:xfrm>
              <a:off x="6711332" y="1625603"/>
              <a:ext cx="4001998" cy="1625598"/>
            </a:xfrm>
            <a:prstGeom prst="rect">
              <a:avLst/>
            </a:prstGeom>
            <a:noFill/>
            <a:ln>
              <a:noFill/>
            </a:ln>
          </p:spPr>
          <p:txBody>
            <a:bodyPr spcFirstLastPara="1" wrap="square" lIns="72375" tIns="72375" rIns="72375" bIns="72375" anchor="ctr" anchorCtr="0">
              <a:noAutofit/>
            </a:bodyPr>
            <a:lstStyle/>
            <a:p>
              <a:pPr marL="171450" marR="0" lvl="1" indent="-171450" algn="l" rtl="0">
                <a:lnSpc>
                  <a:spcPct val="90000"/>
                </a:lnSpc>
                <a:spcBef>
                  <a:spcPts val="0"/>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18/05/23: HB 12.3 HCTO 36.2 LEU: 2130 NEU:840 PLAQUETAS 24000</a:t>
              </a:r>
              <a:endParaRPr sz="1900" b="0" i="0" u="none" strike="noStrike" cap="none">
                <a:solidFill>
                  <a:srgbClr val="000000"/>
                </a:solidFill>
                <a:latin typeface="Arial"/>
                <a:ea typeface="Arial"/>
                <a:cs typeface="Arial"/>
                <a:sym typeface="Arial"/>
              </a:endParaRPr>
            </a:p>
            <a:p>
              <a:pPr marL="171450" marR="0" lvl="1" indent="-171450" algn="l" rtl="0">
                <a:lnSpc>
                  <a:spcPct val="90000"/>
                </a:lnSpc>
                <a:spcBef>
                  <a:spcPts val="285"/>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PEGA PLAQUETARIA</a:t>
              </a:r>
              <a:endParaRPr sz="1900" b="0" i="0" u="none" strike="noStrike" cap="none">
                <a:solidFill>
                  <a:srgbClr val="000000"/>
                </a:solidFill>
                <a:latin typeface="Arial"/>
                <a:ea typeface="Arial"/>
                <a:cs typeface="Arial"/>
                <a:sym typeface="Arial"/>
              </a:endParaRPr>
            </a:p>
          </p:txBody>
        </p:sp>
        <p:sp>
          <p:nvSpPr>
            <p:cNvPr id="735" name="Google Shape;735;p32"/>
            <p:cNvSpPr/>
            <p:nvPr/>
          </p:nvSpPr>
          <p:spPr>
            <a:xfrm>
              <a:off x="6711332" y="3251201"/>
              <a:ext cx="4001998" cy="1625598"/>
            </a:xfrm>
            <a:prstGeom prst="rect">
              <a:avLst/>
            </a:prstGeom>
            <a:no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2"/>
            <p:cNvSpPr txBox="1"/>
            <p:nvPr/>
          </p:nvSpPr>
          <p:spPr>
            <a:xfrm>
              <a:off x="6711332" y="3251201"/>
              <a:ext cx="4001998" cy="1625598"/>
            </a:xfrm>
            <a:prstGeom prst="rect">
              <a:avLst/>
            </a:prstGeom>
            <a:noFill/>
            <a:ln>
              <a:noFill/>
            </a:ln>
          </p:spPr>
          <p:txBody>
            <a:bodyPr spcFirstLastPara="1" wrap="square" lIns="72375" tIns="72375" rIns="72375" bIns="72375" anchor="ctr" anchorCtr="0">
              <a:noAutofit/>
            </a:bodyPr>
            <a:lstStyle/>
            <a:p>
              <a:pPr marL="171450" marR="0" lvl="1" indent="-171450" algn="l" rtl="0">
                <a:lnSpc>
                  <a:spcPct val="90000"/>
                </a:lnSpc>
                <a:spcBef>
                  <a:spcPts val="0"/>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SE TRANSFUNDE 1 AFERESIS IRRADIADA PLAQUETARIA, PREVIO RETIRO CATETER VENOSO CENTRAL</a:t>
              </a:r>
              <a:endParaRPr sz="1900" b="0" i="0" u="none" strike="noStrike" cap="none">
                <a:solidFill>
                  <a:srgbClr val="000000"/>
                </a:solidFill>
                <a:latin typeface="Arial"/>
                <a:ea typeface="Arial"/>
                <a:cs typeface="Arial"/>
                <a:sym typeface="Arial"/>
              </a:endParaRPr>
            </a:p>
            <a:p>
              <a:pPr marL="171450" marR="0" lvl="1" indent="-171450" algn="l" rtl="0">
                <a:lnSpc>
                  <a:spcPct val="90000"/>
                </a:lnSpc>
                <a:spcBef>
                  <a:spcPts val="285"/>
                </a:spcBef>
                <a:spcAft>
                  <a:spcPts val="0"/>
                </a:spcAft>
                <a:buClr>
                  <a:srgbClr val="000000"/>
                </a:buClr>
                <a:buSzPts val="1900"/>
                <a:buFont typeface="Arial"/>
                <a:buChar char="••"/>
              </a:pPr>
              <a:r>
                <a:rPr lang="es-MX" sz="1900" b="0" i="0" u="none" strike="noStrike" cap="none">
                  <a:solidFill>
                    <a:srgbClr val="000000"/>
                  </a:solidFill>
                  <a:latin typeface="Arial"/>
                  <a:ea typeface="Arial"/>
                  <a:cs typeface="Arial"/>
                  <a:sym typeface="Arial"/>
                </a:rPr>
                <a:t>ALTA</a:t>
              </a:r>
              <a:endParaRPr sz="1900" b="0" i="0" u="none" strike="noStrike" cap="none">
                <a:solidFill>
                  <a:srgbClr val="000000"/>
                </a:solidFill>
                <a:latin typeface="Arial"/>
                <a:ea typeface="Arial"/>
                <a:cs typeface="Arial"/>
                <a:sym typeface="Arial"/>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40"/>
        <p:cNvGrpSpPr/>
        <p:nvPr/>
      </p:nvGrpSpPr>
      <p:grpSpPr>
        <a:xfrm>
          <a:off x="0" y="0"/>
          <a:ext cx="0" cy="0"/>
          <a:chOff x="0" y="0"/>
          <a:chExt cx="0" cy="0"/>
        </a:xfrm>
      </p:grpSpPr>
      <p:grpSp>
        <p:nvGrpSpPr>
          <p:cNvPr id="741" name="Google Shape;741;p33"/>
          <p:cNvGrpSpPr/>
          <p:nvPr/>
        </p:nvGrpSpPr>
        <p:grpSpPr>
          <a:xfrm>
            <a:off x="2420937" y="721703"/>
            <a:ext cx="7350124" cy="5414591"/>
            <a:chOff x="388937" y="2037"/>
            <a:chExt cx="7350124" cy="5414591"/>
          </a:xfrm>
        </p:grpSpPr>
        <p:sp>
          <p:nvSpPr>
            <p:cNvPr id="742" name="Google Shape;742;p33"/>
            <p:cNvSpPr/>
            <p:nvPr/>
          </p:nvSpPr>
          <p:spPr>
            <a:xfrm>
              <a:off x="388937" y="2037"/>
              <a:ext cx="7350124" cy="1225020"/>
            </a:xfrm>
            <a:prstGeom prst="roundRect">
              <a:avLst>
                <a:gd name="adj" fmla="val 10000"/>
              </a:avLst>
            </a:prstGeom>
            <a:gradFill>
              <a:gsLst>
                <a:gs pos="0">
                  <a:srgbClr val="98B7FF"/>
                </a:gs>
                <a:gs pos="35000">
                  <a:srgbClr val="B9CBFF"/>
                </a:gs>
                <a:gs pos="100000">
                  <a:srgbClr val="E2E9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3"/>
            <p:cNvSpPr txBox="1"/>
            <p:nvPr/>
          </p:nvSpPr>
          <p:spPr>
            <a:xfrm>
              <a:off x="424817" y="37917"/>
              <a:ext cx="7278364" cy="1153260"/>
            </a:xfrm>
            <a:prstGeom prst="rect">
              <a:avLst/>
            </a:prstGeom>
            <a:noFill/>
            <a:ln>
              <a:noFill/>
            </a:ln>
          </p:spPr>
          <p:txBody>
            <a:bodyPr spcFirstLastPara="1" wrap="square" lIns="123825" tIns="82550" rIns="123825" bIns="82550" anchor="ctr" anchorCtr="0">
              <a:noAutofit/>
            </a:bodyPr>
            <a:lstStyle/>
            <a:p>
              <a:pPr marL="0" marR="0" lvl="0" indent="0" algn="ctr" rtl="0">
                <a:lnSpc>
                  <a:spcPct val="90000"/>
                </a:lnSpc>
                <a:spcBef>
                  <a:spcPts val="0"/>
                </a:spcBef>
                <a:spcAft>
                  <a:spcPts val="0"/>
                </a:spcAft>
                <a:buNone/>
              </a:pPr>
              <a:r>
                <a:rPr lang="es-MX" sz="6500" b="0" i="0" u="none" strike="noStrike" cap="none">
                  <a:solidFill>
                    <a:schemeClr val="dk1"/>
                  </a:solidFill>
                  <a:latin typeface="Arial"/>
                  <a:ea typeface="Arial"/>
                  <a:cs typeface="Arial"/>
                  <a:sym typeface="Arial"/>
                </a:rPr>
                <a:t>24/05/23 Día +22</a:t>
              </a:r>
              <a:endParaRPr sz="6500" b="0" i="0" u="none" strike="noStrike" cap="none">
                <a:solidFill>
                  <a:schemeClr val="dk1"/>
                </a:solidFill>
                <a:latin typeface="Arial"/>
                <a:ea typeface="Arial"/>
                <a:cs typeface="Arial"/>
                <a:sym typeface="Arial"/>
              </a:endParaRPr>
            </a:p>
          </p:txBody>
        </p:sp>
        <p:sp>
          <p:nvSpPr>
            <p:cNvPr id="744" name="Google Shape;744;p33"/>
            <p:cNvSpPr/>
            <p:nvPr/>
          </p:nvSpPr>
          <p:spPr>
            <a:xfrm>
              <a:off x="388937" y="1447561"/>
              <a:ext cx="1225020" cy="1225020"/>
            </a:xfrm>
            <a:prstGeom prst="roundRect">
              <a:avLst>
                <a:gd name="adj" fmla="val 16670"/>
              </a:avLst>
            </a:prstGeom>
            <a:gradFill>
              <a:gsLst>
                <a:gs pos="0">
                  <a:srgbClr val="FFAF82"/>
                </a:gs>
                <a:gs pos="35000">
                  <a:srgbClr val="FFC5A7"/>
                </a:gs>
                <a:gs pos="100000">
                  <a:srgbClr val="FFE8DA"/>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3"/>
            <p:cNvSpPr/>
            <p:nvPr/>
          </p:nvSpPr>
          <p:spPr>
            <a:xfrm>
              <a:off x="1687459" y="1447561"/>
              <a:ext cx="6051602" cy="1225020"/>
            </a:xfrm>
            <a:prstGeom prst="roundRect">
              <a:avLst>
                <a:gd name="adj" fmla="val 16670"/>
              </a:avLst>
            </a:prstGeom>
            <a:gradFill>
              <a:gsLst>
                <a:gs pos="0">
                  <a:srgbClr val="FFAF82"/>
                </a:gs>
                <a:gs pos="35000">
                  <a:srgbClr val="FFC5A7"/>
                </a:gs>
                <a:gs pos="100000">
                  <a:srgbClr val="FFE8DA"/>
                </a:gs>
              </a:gsLst>
              <a:lin ang="16200000" scaled="0"/>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3"/>
            <p:cNvSpPr txBox="1"/>
            <p:nvPr/>
          </p:nvSpPr>
          <p:spPr>
            <a:xfrm>
              <a:off x="1747270" y="1507372"/>
              <a:ext cx="5931980" cy="1105398"/>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None/>
              </a:pPr>
              <a:r>
                <a:rPr lang="es-MX" sz="1900" b="0" i="0" u="none" strike="noStrike" cap="none">
                  <a:solidFill>
                    <a:schemeClr val="dk1"/>
                  </a:solidFill>
                  <a:latin typeface="Arial"/>
                  <a:ea typeface="Arial"/>
                  <a:cs typeface="Arial"/>
                  <a:sym typeface="Arial"/>
                </a:rPr>
                <a:t>CONSULTA POST TRASPLANTE</a:t>
              </a:r>
              <a:endParaRPr sz="1900" b="0" i="0" u="none" strike="noStrike" cap="none">
                <a:solidFill>
                  <a:schemeClr val="dk1"/>
                </a:solidFill>
                <a:latin typeface="Arial"/>
                <a:ea typeface="Arial"/>
                <a:cs typeface="Arial"/>
                <a:sym typeface="Arial"/>
              </a:endParaRPr>
            </a:p>
          </p:txBody>
        </p:sp>
        <p:sp>
          <p:nvSpPr>
            <p:cNvPr id="747" name="Google Shape;747;p33"/>
            <p:cNvSpPr/>
            <p:nvPr/>
          </p:nvSpPr>
          <p:spPr>
            <a:xfrm>
              <a:off x="388937" y="2819585"/>
              <a:ext cx="1225020" cy="1225020"/>
            </a:xfrm>
            <a:prstGeom prst="roundRect">
              <a:avLst>
                <a:gd name="adj" fmla="val 16670"/>
              </a:avLst>
            </a:prstGeom>
            <a:gradFill>
              <a:gsLst>
                <a:gs pos="0">
                  <a:srgbClr val="D8D8D8"/>
                </a:gs>
                <a:gs pos="35000">
                  <a:srgbClr val="E3E3E3"/>
                </a:gs>
                <a:gs pos="100000">
                  <a:srgbClr val="F4F4F4"/>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3"/>
            <p:cNvSpPr/>
            <p:nvPr/>
          </p:nvSpPr>
          <p:spPr>
            <a:xfrm>
              <a:off x="1687459" y="2819585"/>
              <a:ext cx="6051602" cy="1225020"/>
            </a:xfrm>
            <a:prstGeom prst="roundRect">
              <a:avLst>
                <a:gd name="adj" fmla="val 16670"/>
              </a:avLst>
            </a:prstGeom>
            <a:gradFill>
              <a:gsLst>
                <a:gs pos="0">
                  <a:srgbClr val="D8D8D8"/>
                </a:gs>
                <a:gs pos="35000">
                  <a:srgbClr val="E3E3E3"/>
                </a:gs>
                <a:gs pos="100000">
                  <a:srgbClr val="F4F4F4"/>
                </a:gs>
              </a:gsLst>
              <a:lin ang="16200000" scaled="0"/>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3"/>
            <p:cNvSpPr txBox="1"/>
            <p:nvPr/>
          </p:nvSpPr>
          <p:spPr>
            <a:xfrm>
              <a:off x="1747270" y="2879396"/>
              <a:ext cx="5931980" cy="1105398"/>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None/>
              </a:pPr>
              <a:r>
                <a:rPr lang="es-MX" sz="1900" b="0" i="0" u="none" strike="noStrike" cap="none">
                  <a:solidFill>
                    <a:schemeClr val="dk1"/>
                  </a:solidFill>
                  <a:latin typeface="Arial"/>
                  <a:ea typeface="Arial"/>
                  <a:cs typeface="Arial"/>
                  <a:sym typeface="Arial"/>
                </a:rPr>
                <a:t>24/05/23: HB 12.7 HCTO: 38.3 LEU: 8030 NEU: 5930 PLAQ: 103.000</a:t>
              </a:r>
              <a:endParaRPr sz="1900" b="0" i="0" u="none" strike="noStrike" cap="none">
                <a:solidFill>
                  <a:schemeClr val="dk1"/>
                </a:solidFill>
                <a:latin typeface="Arial"/>
                <a:ea typeface="Arial"/>
                <a:cs typeface="Arial"/>
                <a:sym typeface="Arial"/>
              </a:endParaRPr>
            </a:p>
          </p:txBody>
        </p:sp>
        <p:sp>
          <p:nvSpPr>
            <p:cNvPr id="750" name="Google Shape;750;p33"/>
            <p:cNvSpPr/>
            <p:nvPr/>
          </p:nvSpPr>
          <p:spPr>
            <a:xfrm>
              <a:off x="388937" y="4191608"/>
              <a:ext cx="1225020" cy="1225020"/>
            </a:xfrm>
            <a:prstGeom prst="roundRect">
              <a:avLst>
                <a:gd name="adj" fmla="val 16670"/>
              </a:avLst>
            </a:prstGeom>
            <a:gradFill>
              <a:gsLst>
                <a:gs pos="0">
                  <a:srgbClr val="FFED74"/>
                </a:gs>
                <a:gs pos="35000">
                  <a:srgbClr val="FFF09F"/>
                </a:gs>
                <a:gs pos="100000">
                  <a:srgbClr val="FFF9D6"/>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3"/>
            <p:cNvSpPr/>
            <p:nvPr/>
          </p:nvSpPr>
          <p:spPr>
            <a:xfrm>
              <a:off x="1687459" y="4191608"/>
              <a:ext cx="6051602" cy="1225020"/>
            </a:xfrm>
            <a:prstGeom prst="roundRect">
              <a:avLst>
                <a:gd name="adj" fmla="val 16670"/>
              </a:avLst>
            </a:prstGeom>
            <a:gradFill>
              <a:gsLst>
                <a:gs pos="0">
                  <a:srgbClr val="FFED74"/>
                </a:gs>
                <a:gs pos="35000">
                  <a:srgbClr val="FFF09F"/>
                </a:gs>
                <a:gs pos="100000">
                  <a:srgbClr val="FFF9D6"/>
                </a:gs>
              </a:gsLst>
              <a:lin ang="16200000" scaled="0"/>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3"/>
            <p:cNvSpPr txBox="1"/>
            <p:nvPr/>
          </p:nvSpPr>
          <p:spPr>
            <a:xfrm>
              <a:off x="1747270" y="4251419"/>
              <a:ext cx="5931980" cy="1105398"/>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None/>
              </a:pPr>
              <a:r>
                <a:rPr lang="es-MX" sz="1900" b="0" i="0" u="none" strike="noStrike" cap="none">
                  <a:solidFill>
                    <a:schemeClr val="dk1"/>
                  </a:solidFill>
                  <a:latin typeface="Arial"/>
                  <a:ea typeface="Arial"/>
                  <a:cs typeface="Arial"/>
                  <a:sym typeface="Arial"/>
                </a:rPr>
                <a:t>PACIENTE CON PEGA SOSTENIDA DE PROGENITORES HEMATOPOYETICOS, NO SE EVIDENCIA CUADRO DE COMPLICACION AGUDA</a:t>
              </a:r>
              <a:endParaRPr sz="1900" b="0" i="0" u="none" strike="noStrike" cap="none">
                <a:solidFill>
                  <a:schemeClr val="dk1"/>
                </a:solidFill>
                <a:latin typeface="Arial"/>
                <a:ea typeface="Arial"/>
                <a:cs typeface="Arial"/>
                <a:sym typeface="Arial"/>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pic>
        <p:nvPicPr>
          <p:cNvPr id="757" name="Google Shape;757;p34"/>
          <p:cNvPicPr preferRelativeResize="0"/>
          <p:nvPr/>
        </p:nvPicPr>
        <p:blipFill rotWithShape="1">
          <a:blip r:embed="rId3">
            <a:alphaModFix/>
          </a:blip>
          <a:srcRect/>
          <a:stretch/>
        </p:blipFill>
        <p:spPr>
          <a:xfrm>
            <a:off x="1533155" y="835353"/>
            <a:ext cx="4238171" cy="3178628"/>
          </a:xfrm>
          <a:prstGeom prst="rect">
            <a:avLst/>
          </a:prstGeom>
          <a:noFill/>
          <a:ln>
            <a:noFill/>
          </a:ln>
        </p:spPr>
      </p:pic>
      <p:pic>
        <p:nvPicPr>
          <p:cNvPr id="758" name="Google Shape;758;p34"/>
          <p:cNvPicPr preferRelativeResize="0"/>
          <p:nvPr/>
        </p:nvPicPr>
        <p:blipFill rotWithShape="1">
          <a:blip r:embed="rId4">
            <a:alphaModFix/>
          </a:blip>
          <a:srcRect/>
          <a:stretch/>
        </p:blipFill>
        <p:spPr>
          <a:xfrm>
            <a:off x="6481145" y="450166"/>
            <a:ext cx="4324226" cy="576563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5" descr="Recorte de pantalla"/>
          <p:cNvPicPr preferRelativeResize="0">
            <a:picLocks noGrp="1"/>
          </p:cNvPicPr>
          <p:nvPr>
            <p:ph type="body" idx="1"/>
          </p:nvPr>
        </p:nvPicPr>
        <p:blipFill rotWithShape="1">
          <a:blip r:embed="rId3">
            <a:alphaModFix/>
          </a:blip>
          <a:srcRect t="5760" r="1345"/>
          <a:stretch/>
        </p:blipFill>
        <p:spPr>
          <a:xfrm>
            <a:off x="325120" y="1287780"/>
            <a:ext cx="5257800" cy="4331335"/>
          </a:xfrm>
          <a:prstGeom prst="rect">
            <a:avLst/>
          </a:prstGeom>
          <a:noFill/>
          <a:ln>
            <a:noFill/>
          </a:ln>
        </p:spPr>
      </p:pic>
      <p:pic>
        <p:nvPicPr>
          <p:cNvPr id="132" name="Google Shape;132;p5"/>
          <p:cNvPicPr preferRelativeResize="0"/>
          <p:nvPr/>
        </p:nvPicPr>
        <p:blipFill rotWithShape="1">
          <a:blip r:embed="rId4">
            <a:alphaModFix/>
          </a:blip>
          <a:srcRect l="36236" t="25260" r="16481" b="18703"/>
          <a:stretch/>
        </p:blipFill>
        <p:spPr>
          <a:xfrm>
            <a:off x="5701650" y="1287775"/>
            <a:ext cx="5947301" cy="4331351"/>
          </a:xfrm>
          <a:prstGeom prst="rect">
            <a:avLst/>
          </a:prstGeom>
          <a:noFill/>
          <a:ln>
            <a:noFill/>
          </a:ln>
        </p:spPr>
      </p:pic>
      <p:sp>
        <p:nvSpPr>
          <p:cNvPr id="133" name="Google Shape;133;p5"/>
          <p:cNvSpPr txBox="1"/>
          <p:nvPr/>
        </p:nvSpPr>
        <p:spPr>
          <a:xfrm>
            <a:off x="3974950" y="6179650"/>
            <a:ext cx="72894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Dominguez, M; Romero, H &amp; Rodriguez, J. Células Madre hematopoyéticas: origen, diferenciación y función. 2015. https://www.medigraphic.com/pdfs/veracruzana/muv-2015/muv151d.pdf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g1e39158e0cc_0_5"/>
          <p:cNvSpPr txBox="1">
            <a:spLocks noGrp="1"/>
          </p:cNvSpPr>
          <p:nvPr>
            <p:ph type="title" idx="4294967295"/>
          </p:nvPr>
        </p:nvSpPr>
        <p:spPr>
          <a:xfrm>
            <a:off x="2171075" y="332125"/>
            <a:ext cx="9575700" cy="1133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960"/>
              <a:buFont typeface="Verdana"/>
              <a:buNone/>
            </a:pPr>
            <a:r>
              <a:rPr lang="es-MX" sz="3490" b="1"/>
              <a:t>HISTORIA DEL TRASPLANTE DE MÉDULA ÓSEA</a:t>
            </a:r>
            <a:endParaRPr sz="3490" b="1"/>
          </a:p>
        </p:txBody>
      </p:sp>
      <p:sp>
        <p:nvSpPr>
          <p:cNvPr id="139" name="Google Shape;139;g1e39158e0cc_0_5"/>
          <p:cNvSpPr txBox="1"/>
          <p:nvPr/>
        </p:nvSpPr>
        <p:spPr>
          <a:xfrm>
            <a:off x="986150" y="1996850"/>
            <a:ext cx="8855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graphicFrame>
        <p:nvGraphicFramePr>
          <p:cNvPr id="140" name="Google Shape;140;g1e39158e0cc_0_5"/>
          <p:cNvGraphicFramePr/>
          <p:nvPr/>
        </p:nvGraphicFramePr>
        <p:xfrm>
          <a:off x="952500" y="1595525"/>
          <a:ext cx="10287000" cy="4359115"/>
        </p:xfrm>
        <a:graphic>
          <a:graphicData uri="http://schemas.openxmlformats.org/drawingml/2006/table">
            <a:tbl>
              <a:tblPr>
                <a:noFill/>
                <a:tableStyleId>{D0694C6C-96B9-4365-AB05-900328CECD23}</a:tableStyleId>
              </a:tblPr>
              <a:tblGrid>
                <a:gridCol w="10287000"/>
              </a:tblGrid>
              <a:tr h="892375">
                <a:tc>
                  <a:txBody>
                    <a:bodyPr/>
                    <a:lstStyle/>
                    <a:p>
                      <a:pPr marL="457200" lvl="0" indent="-317500" algn="l" rtl="0">
                        <a:spcBef>
                          <a:spcPts val="0"/>
                        </a:spcBef>
                        <a:spcAft>
                          <a:spcPts val="0"/>
                        </a:spcAft>
                        <a:buSzPts val="1400"/>
                        <a:buChar char="●"/>
                      </a:pPr>
                      <a:r>
                        <a:rPr lang="es-MX" b="1"/>
                        <a:t>Siglo XIX: </a:t>
                      </a:r>
                      <a:r>
                        <a:rPr lang="es-MX"/>
                        <a:t>Artur Pappenheim:  existencia de una célula precursora de la que se originan todas las líneas celulares hematopoyéticas. </a:t>
                      </a:r>
                      <a:endParaRPr/>
                    </a:p>
                  </a:txBody>
                  <a:tcPr marL="91425" marR="91425" marT="91425" marB="91425"/>
                </a:tc>
              </a:tr>
              <a:tr h="1167000">
                <a:tc>
                  <a:txBody>
                    <a:bodyPr/>
                    <a:lstStyle/>
                    <a:p>
                      <a:pPr marL="457200" lvl="0" indent="-317500" algn="l" rtl="0">
                        <a:spcBef>
                          <a:spcPts val="0"/>
                        </a:spcBef>
                        <a:spcAft>
                          <a:spcPts val="0"/>
                        </a:spcAft>
                        <a:buSzPts val="1400"/>
                        <a:buChar char="●"/>
                      </a:pPr>
                      <a:r>
                        <a:rPr lang="es-MX" b="1"/>
                        <a:t>1951:</a:t>
                      </a:r>
                      <a:r>
                        <a:rPr lang="es-MX"/>
                        <a:t> Lorenz: mostraron que la muerte de ratones sometidos a dosis letales de radiación se evitaba con la administración de células de médula ósea de un ratón de la misma cepa, lo que en 1956 se demostró era debido a la colonización de la médula del receptor por las células progenituras hematopoyéticas del donador</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1957: </a:t>
                      </a:r>
                      <a:r>
                        <a:rPr lang="es-MX"/>
                        <a:t> Donnall Thomas: trasplantó a seis pacientes con diversas patologías</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1959: </a:t>
                      </a:r>
                      <a:r>
                        <a:rPr lang="es-MX"/>
                        <a:t>Mathé: primer trasplante alogénico duradero; el paciente falleció (enfermedad de injerto contra huésped  crónica)</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Década de los 60's:</a:t>
                      </a:r>
                      <a:r>
                        <a:rPr lang="es-MX"/>
                        <a:t> Mathé y Thomas: trasplantes alogénicos en pacientes con leucemia aguda, usando radiación corporal total, con dosis de 400–600 CGY </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1968: </a:t>
                      </a:r>
                      <a:r>
                        <a:rPr lang="es-MX"/>
                        <a:t>Grupo de Minneapolis y el grupo de Milwaukee, primeros trasplantes con médula ósea alogénica de un donador HLA compatible, en niños con inmunodeficiencia grave.</a:t>
                      </a:r>
                      <a:endParaRPr/>
                    </a:p>
                  </a:txBody>
                  <a:tcPr marL="91425" marR="91425" marT="91425" marB="91425"/>
                </a:tc>
              </a:tr>
            </a:tbl>
          </a:graphicData>
        </a:graphic>
      </p:graphicFrame>
      <p:sp>
        <p:nvSpPr>
          <p:cNvPr id="141" name="Google Shape;141;g1e39158e0cc_0_5"/>
          <p:cNvSpPr txBox="1"/>
          <p:nvPr/>
        </p:nvSpPr>
        <p:spPr>
          <a:xfrm>
            <a:off x="1508600" y="6084900"/>
            <a:ext cx="9472800" cy="9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1100"/>
              <a:t>Leon, E.</a:t>
            </a:r>
            <a:r>
              <a:rPr lang="es-MX" sz="1100" i="1"/>
              <a:t> El trasplante de células progenitoras hematopoyéticas: un largo camino, desde modelos animales hasta constituir un tratamiento estándar en humanos</a:t>
            </a:r>
            <a:r>
              <a:rPr lang="es-MX" sz="1100"/>
              <a:t>. 2005. Revista Investigación </a:t>
            </a:r>
            <a:r>
              <a:rPr lang="es-MX" sz="1100">
                <a:solidFill>
                  <a:schemeClr val="dk1"/>
                </a:solidFill>
              </a:rPr>
              <a:t>Clínica. Volumen 2. Ciudad de México</a:t>
            </a:r>
            <a:endParaRPr sz="1100">
              <a:solidFill>
                <a:schemeClr val="dk1"/>
              </a:solidFill>
            </a:endParaRPr>
          </a:p>
          <a:p>
            <a:pPr marL="0" lvl="0" indent="0" algn="l" rtl="0">
              <a:spcBef>
                <a:spcPts val="0"/>
              </a:spcBef>
              <a:spcAft>
                <a:spcPts val="0"/>
              </a:spcAft>
              <a:buClr>
                <a:schemeClr val="dk1"/>
              </a:buClr>
              <a:buSzPts val="1100"/>
              <a:buFont typeface="Arial"/>
              <a:buNone/>
            </a:pPr>
            <a:r>
              <a:rPr lang="es-MX" sz="1100"/>
              <a:t>https://www.scielo.org.mx/scielo.php?script=sci_arttext&amp;pid=S0034-83762005000200004</a:t>
            </a:r>
            <a:endParaRPr sz="1100"/>
          </a:p>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1e39c5fd840_0_561"/>
          <p:cNvSpPr txBox="1">
            <a:spLocks noGrp="1"/>
          </p:cNvSpPr>
          <p:nvPr>
            <p:ph type="title" idx="4294967295"/>
          </p:nvPr>
        </p:nvSpPr>
        <p:spPr>
          <a:xfrm>
            <a:off x="2171075" y="332125"/>
            <a:ext cx="9575700" cy="1133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960"/>
              <a:buFont typeface="Verdana"/>
              <a:buNone/>
            </a:pPr>
            <a:r>
              <a:rPr lang="es-MX" sz="3490" b="1"/>
              <a:t>HISTORIA DEL TRASPLANTE DE MÉDULA ÓSEA</a:t>
            </a:r>
            <a:endParaRPr sz="3490" b="1"/>
          </a:p>
        </p:txBody>
      </p:sp>
      <p:sp>
        <p:nvSpPr>
          <p:cNvPr id="147" name="Google Shape;147;g1e39c5fd840_0_561"/>
          <p:cNvSpPr txBox="1"/>
          <p:nvPr/>
        </p:nvSpPr>
        <p:spPr>
          <a:xfrm>
            <a:off x="986150" y="1996850"/>
            <a:ext cx="8855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graphicFrame>
        <p:nvGraphicFramePr>
          <p:cNvPr id="148" name="Google Shape;148;g1e39c5fd840_0_561"/>
          <p:cNvGraphicFramePr/>
          <p:nvPr/>
        </p:nvGraphicFramePr>
        <p:xfrm>
          <a:off x="952500" y="1595525"/>
          <a:ext cx="10287000" cy="2656870"/>
        </p:xfrm>
        <a:graphic>
          <a:graphicData uri="http://schemas.openxmlformats.org/drawingml/2006/table">
            <a:tbl>
              <a:tblPr>
                <a:noFill/>
                <a:tableStyleId>{D0694C6C-96B9-4365-AB05-900328CECD23}</a:tableStyleId>
              </a:tblPr>
              <a:tblGrid>
                <a:gridCol w="10287000"/>
              </a:tblGrid>
              <a:tr h="892375">
                <a:tc>
                  <a:txBody>
                    <a:bodyPr/>
                    <a:lstStyle/>
                    <a:p>
                      <a:pPr marL="457200" lvl="0" indent="-317500" algn="l" rtl="0">
                        <a:spcBef>
                          <a:spcPts val="0"/>
                        </a:spcBef>
                        <a:spcAft>
                          <a:spcPts val="0"/>
                        </a:spcAft>
                        <a:buSzPts val="1400"/>
                        <a:buChar char="●"/>
                      </a:pPr>
                      <a:r>
                        <a:rPr lang="es-MX" b="1"/>
                        <a:t>1969: </a:t>
                      </a:r>
                      <a:r>
                        <a:rPr lang="es-MX"/>
                        <a:t>Grupo de Seattle: primer trasplante HLA compatible,, con un esquema de acondicionamiento a base de radiación corporal total y ciclofosfamida</a:t>
                      </a:r>
                      <a:endParaRPr/>
                    </a:p>
                  </a:txBody>
                  <a:tcPr marL="91425" marR="91425" marT="91425" marB="91425"/>
                </a:tc>
              </a:tr>
              <a:tr h="614625">
                <a:tc>
                  <a:txBody>
                    <a:bodyPr/>
                    <a:lstStyle/>
                    <a:p>
                      <a:pPr marL="457200" lvl="0" indent="-317500" algn="l" rtl="0">
                        <a:spcBef>
                          <a:spcPts val="0"/>
                        </a:spcBef>
                        <a:spcAft>
                          <a:spcPts val="0"/>
                        </a:spcAft>
                        <a:buSzPts val="1400"/>
                        <a:buChar char="●"/>
                      </a:pPr>
                      <a:r>
                        <a:rPr lang="es-MX" b="1"/>
                        <a:t>1987:</a:t>
                      </a:r>
                      <a:r>
                        <a:rPr lang="es-MX"/>
                        <a:t> el primer autotrasplante con CPH de sangre periférica y posteriormente también trasplantes alogénicos</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1979: </a:t>
                      </a:r>
                      <a:r>
                        <a:rPr lang="es-MX"/>
                        <a:t> Primer trasplante singénico  </a:t>
                      </a:r>
                      <a:endParaRPr/>
                    </a:p>
                  </a:txBody>
                  <a:tcPr marL="91425" marR="91425" marT="91425" marB="91425"/>
                </a:tc>
              </a:tr>
              <a:tr h="540300">
                <a:tc>
                  <a:txBody>
                    <a:bodyPr/>
                    <a:lstStyle/>
                    <a:p>
                      <a:pPr marL="457200" lvl="0" indent="-317500" algn="l" rtl="0">
                        <a:spcBef>
                          <a:spcPts val="0"/>
                        </a:spcBef>
                        <a:spcAft>
                          <a:spcPts val="0"/>
                        </a:spcAft>
                        <a:buSzPts val="1400"/>
                        <a:buChar char="●"/>
                      </a:pPr>
                      <a:r>
                        <a:rPr lang="es-MX" b="1"/>
                        <a:t>1990:</a:t>
                      </a:r>
                      <a:r>
                        <a:rPr lang="es-MX"/>
                        <a:t> Gluckman, lleva a cabo el primer trasplante alogénico exitoso utilizando sangre de cordón umbilical de humanos</a:t>
                      </a:r>
                      <a:endParaRPr/>
                    </a:p>
                    <a:p>
                      <a:pPr marL="457200" lvl="0" indent="0" algn="l" rtl="0">
                        <a:spcBef>
                          <a:spcPts val="0"/>
                        </a:spcBef>
                        <a:spcAft>
                          <a:spcPts val="0"/>
                        </a:spcAft>
                        <a:buNone/>
                      </a:pPr>
                      <a:endParaRPr/>
                    </a:p>
                  </a:txBody>
                  <a:tcPr marL="91425" marR="91425" marT="91425" marB="91425"/>
                </a:tc>
              </a:tr>
            </a:tbl>
          </a:graphicData>
        </a:graphic>
      </p:graphicFrame>
      <p:sp>
        <p:nvSpPr>
          <p:cNvPr id="149" name="Google Shape;149;g1e39c5fd840_0_561"/>
          <p:cNvSpPr txBox="1"/>
          <p:nvPr/>
        </p:nvSpPr>
        <p:spPr>
          <a:xfrm>
            <a:off x="1508600" y="6084900"/>
            <a:ext cx="9472800" cy="9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MX" sz="1100"/>
              <a:t>Leon, E.</a:t>
            </a:r>
            <a:r>
              <a:rPr lang="es-MX" sz="1100" i="1"/>
              <a:t> El trasplante de células progenitoras hematopoyéticas: un largo camino, desde modelos animales hasta constituir un tratamiento estándar en humanos</a:t>
            </a:r>
            <a:r>
              <a:rPr lang="es-MX" sz="1100"/>
              <a:t>. 2005. Revista Investigación </a:t>
            </a:r>
            <a:r>
              <a:rPr lang="es-MX" sz="1100">
                <a:solidFill>
                  <a:schemeClr val="dk1"/>
                </a:solidFill>
              </a:rPr>
              <a:t>Clínica. Volumen 2. Ciudad de México</a:t>
            </a:r>
            <a:endParaRPr sz="1100">
              <a:solidFill>
                <a:schemeClr val="dk1"/>
              </a:solidFill>
            </a:endParaRPr>
          </a:p>
          <a:p>
            <a:pPr marL="0" lvl="0" indent="0" algn="l" rtl="0">
              <a:spcBef>
                <a:spcPts val="0"/>
              </a:spcBef>
              <a:spcAft>
                <a:spcPts val="0"/>
              </a:spcAft>
              <a:buNone/>
            </a:pPr>
            <a:r>
              <a:rPr lang="es-MX" sz="1100"/>
              <a:t>https://www.scielo.org.mx/scielo.php?script=sci_arttext&amp;pid=S0034-83762005000200004</a:t>
            </a:r>
            <a:endParaRPr sz="1100"/>
          </a:p>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24be94f1aac_0_66"/>
          <p:cNvSpPr txBox="1">
            <a:spLocks noGrp="1"/>
          </p:cNvSpPr>
          <p:nvPr>
            <p:ph type="title"/>
          </p:nvPr>
        </p:nvSpPr>
        <p:spPr>
          <a:xfrm>
            <a:off x="877795" y="484475"/>
            <a:ext cx="104364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s-MX" b="1"/>
              <a:t>Definiciones</a:t>
            </a:r>
            <a:r>
              <a:rPr lang="es-MX"/>
              <a:t> </a:t>
            </a:r>
            <a:endParaRPr/>
          </a:p>
        </p:txBody>
      </p:sp>
      <p:sp>
        <p:nvSpPr>
          <p:cNvPr id="155" name="Google Shape;155;g24be94f1aac_0_66"/>
          <p:cNvSpPr txBox="1">
            <a:spLocks noGrp="1"/>
          </p:cNvSpPr>
          <p:nvPr>
            <p:ph type="body" idx="1"/>
          </p:nvPr>
        </p:nvSpPr>
        <p:spPr>
          <a:xfrm>
            <a:off x="376750" y="1810172"/>
            <a:ext cx="5181600" cy="5367900"/>
          </a:xfrm>
          <a:prstGeom prst="rect">
            <a:avLst/>
          </a:prstGeom>
          <a:noFill/>
          <a:ln>
            <a:noFill/>
          </a:ln>
        </p:spPr>
        <p:txBody>
          <a:bodyPr spcFirstLastPara="1" wrap="square" lIns="91425" tIns="45700" rIns="91425" bIns="45700" anchor="t" anchorCtr="0">
            <a:noAutofit/>
          </a:bodyPr>
          <a:lstStyle/>
          <a:p>
            <a:pPr marL="457200" lvl="0" indent="-361950" algn="l" rtl="0">
              <a:lnSpc>
                <a:spcPct val="90000"/>
              </a:lnSpc>
              <a:spcBef>
                <a:spcPts val="1000"/>
              </a:spcBef>
              <a:spcAft>
                <a:spcPts val="0"/>
              </a:spcAft>
              <a:buSzPts val="2100"/>
              <a:buChar char="•"/>
            </a:pPr>
            <a:r>
              <a:rPr lang="es-MX" sz="2100" b="1"/>
              <a:t>Trasplante Alogénico de Médula Ósea o Células Progenitoras Periféricas , de donante compatible relacionado</a:t>
            </a:r>
            <a:r>
              <a:rPr lang="es-MX" sz="2100"/>
              <a:t>: uso de médula ósea o células progenitoras periféricas de un hermano (a) HLA – idéntico. Un hermano puede ser parcialmente compatible o bien un donante familiar.</a:t>
            </a:r>
            <a:endParaRPr sz="2100"/>
          </a:p>
        </p:txBody>
      </p:sp>
      <p:sp>
        <p:nvSpPr>
          <p:cNvPr id="156" name="Google Shape;156;g24be94f1aac_0_66"/>
          <p:cNvSpPr txBox="1">
            <a:spLocks noGrp="1"/>
          </p:cNvSpPr>
          <p:nvPr>
            <p:ph type="body" idx="2"/>
          </p:nvPr>
        </p:nvSpPr>
        <p:spPr>
          <a:xfrm>
            <a:off x="5631600" y="1906749"/>
            <a:ext cx="5181600" cy="3839100"/>
          </a:xfrm>
          <a:prstGeom prst="rect">
            <a:avLst/>
          </a:prstGeom>
          <a:noFill/>
          <a:ln>
            <a:noFill/>
          </a:ln>
        </p:spPr>
        <p:txBody>
          <a:bodyPr spcFirstLastPara="1" wrap="square" lIns="91425" tIns="45700" rIns="91425" bIns="45700" anchor="t" anchorCtr="0">
            <a:noAutofit/>
          </a:bodyPr>
          <a:lstStyle/>
          <a:p>
            <a:pPr marL="457200" lvl="0" indent="-361950" algn="l" rtl="0">
              <a:lnSpc>
                <a:spcPct val="90000"/>
              </a:lnSpc>
              <a:spcBef>
                <a:spcPts val="1000"/>
              </a:spcBef>
              <a:spcAft>
                <a:spcPts val="0"/>
              </a:spcAft>
              <a:buSzPts val="2100"/>
              <a:buChar char="•"/>
            </a:pPr>
            <a:r>
              <a:rPr lang="es-MX" sz="2100" b="1"/>
              <a:t>Trasplante Alogénico de Médula Ósea o Células progenitoras Periféricas de donante compatible no relacionado:</a:t>
            </a:r>
            <a:r>
              <a:rPr lang="es-MX" sz="2100"/>
              <a:t> Dado que hay un limitado número de alelos en un sistema HLA, la tipificación de grandes números de individuos ha llevado a la observación que compatibilidades completas</a:t>
            </a:r>
            <a:endParaRPr sz="2100"/>
          </a:p>
        </p:txBody>
      </p:sp>
      <p:sp>
        <p:nvSpPr>
          <p:cNvPr id="157" name="Google Shape;157;g24be94f1aac_0_66"/>
          <p:cNvSpPr txBox="1"/>
          <p:nvPr/>
        </p:nvSpPr>
        <p:spPr>
          <a:xfrm>
            <a:off x="1431125" y="5807725"/>
            <a:ext cx="97737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 Trasplante de células hematopoyéticas. 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4be94f1aac_0_84"/>
          <p:cNvSpPr txBox="1">
            <a:spLocks noGrp="1"/>
          </p:cNvSpPr>
          <p:nvPr>
            <p:ph type="title"/>
          </p:nvPr>
        </p:nvSpPr>
        <p:spPr>
          <a:xfrm>
            <a:off x="696245" y="401675"/>
            <a:ext cx="104364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s-MX" b="1"/>
              <a:t>Definiciones</a:t>
            </a:r>
            <a:r>
              <a:rPr lang="es-MX"/>
              <a:t> </a:t>
            </a:r>
            <a:endParaRPr/>
          </a:p>
        </p:txBody>
      </p:sp>
      <p:sp>
        <p:nvSpPr>
          <p:cNvPr id="163" name="Google Shape;163;g24be94f1aac_0_84"/>
          <p:cNvSpPr txBox="1">
            <a:spLocks noGrp="1"/>
          </p:cNvSpPr>
          <p:nvPr>
            <p:ph type="body" idx="1"/>
          </p:nvPr>
        </p:nvSpPr>
        <p:spPr>
          <a:xfrm>
            <a:off x="362925" y="1727375"/>
            <a:ext cx="5181600" cy="4571400"/>
          </a:xfrm>
          <a:prstGeom prst="rect">
            <a:avLst/>
          </a:prstGeom>
          <a:noFill/>
          <a:ln>
            <a:noFill/>
          </a:ln>
        </p:spPr>
        <p:txBody>
          <a:bodyPr spcFirstLastPara="1" wrap="square" lIns="91425" tIns="45700" rIns="91425" bIns="45700" anchor="t" anchorCtr="0">
            <a:noAutofit/>
          </a:bodyPr>
          <a:lstStyle/>
          <a:p>
            <a:pPr marL="457200" lvl="0" indent="-361950" algn="l" rtl="0">
              <a:lnSpc>
                <a:spcPct val="90000"/>
              </a:lnSpc>
              <a:spcBef>
                <a:spcPts val="1000"/>
              </a:spcBef>
              <a:spcAft>
                <a:spcPts val="0"/>
              </a:spcAft>
              <a:buSzPts val="2100"/>
              <a:buChar char="•"/>
            </a:pPr>
            <a:r>
              <a:rPr lang="es-MX" sz="2100" b="1"/>
              <a:t>Trasplante alogénico Haplo- Idéntico.-</a:t>
            </a:r>
            <a:r>
              <a:rPr lang="es-MX" sz="2100"/>
              <a:t> trasplante de células hematopoyéticas depletadas de linfocitos T del donante, usualmente un hermano o un pariente, quien es 50% compatible con el receptor. La gran mayoría de los pacientes tiene un familiar, quien es por lo menos 50% compatible en el HLA.</a:t>
            </a:r>
            <a:endParaRPr sz="2100"/>
          </a:p>
          <a:p>
            <a:pPr marL="457200" lvl="0" indent="0" algn="l" rtl="0">
              <a:lnSpc>
                <a:spcPct val="90000"/>
              </a:lnSpc>
              <a:spcBef>
                <a:spcPts val="1000"/>
              </a:spcBef>
              <a:spcAft>
                <a:spcPts val="0"/>
              </a:spcAft>
              <a:buSzPts val="2800"/>
              <a:buNone/>
            </a:pPr>
            <a:endParaRPr sz="2100"/>
          </a:p>
          <a:p>
            <a:pPr marL="457200" lvl="0" indent="-361950" algn="l" rtl="0">
              <a:lnSpc>
                <a:spcPct val="90000"/>
              </a:lnSpc>
              <a:spcBef>
                <a:spcPts val="1000"/>
              </a:spcBef>
              <a:spcAft>
                <a:spcPts val="0"/>
              </a:spcAft>
              <a:buSzPts val="2100"/>
              <a:buChar char="•"/>
            </a:pPr>
            <a:r>
              <a:rPr lang="es-MX" sz="2100" b="1"/>
              <a:t>Trasplante Singénico</a:t>
            </a:r>
            <a:r>
              <a:rPr lang="es-MX" sz="2100"/>
              <a:t>: la médula ósea es procurada de un individuo quien es un gemelo genéticamente idéntico del paciente.</a:t>
            </a:r>
            <a:endParaRPr sz="2100"/>
          </a:p>
          <a:p>
            <a:pPr marL="0" lvl="0" indent="0" algn="l" rtl="0">
              <a:lnSpc>
                <a:spcPct val="90000"/>
              </a:lnSpc>
              <a:spcBef>
                <a:spcPts val="1000"/>
              </a:spcBef>
              <a:spcAft>
                <a:spcPts val="0"/>
              </a:spcAft>
              <a:buSzPts val="2800"/>
              <a:buNone/>
            </a:pPr>
            <a:endParaRPr sz="1800"/>
          </a:p>
        </p:txBody>
      </p:sp>
      <p:sp>
        <p:nvSpPr>
          <p:cNvPr id="164" name="Google Shape;164;g24be94f1aac_0_84"/>
          <p:cNvSpPr txBox="1">
            <a:spLocks noGrp="1"/>
          </p:cNvSpPr>
          <p:nvPr>
            <p:ph type="body" idx="2"/>
          </p:nvPr>
        </p:nvSpPr>
        <p:spPr>
          <a:xfrm>
            <a:off x="5700600" y="1823950"/>
            <a:ext cx="5181600" cy="4956900"/>
          </a:xfrm>
          <a:prstGeom prst="rect">
            <a:avLst/>
          </a:prstGeom>
          <a:noFill/>
          <a:ln>
            <a:noFill/>
          </a:ln>
        </p:spPr>
        <p:txBody>
          <a:bodyPr spcFirstLastPara="1" wrap="square" lIns="91425" tIns="45700" rIns="91425" bIns="45700" anchor="t" anchorCtr="0">
            <a:noAutofit/>
          </a:bodyPr>
          <a:lstStyle/>
          <a:p>
            <a:pPr marL="457200" lvl="0" indent="-361950" algn="l" rtl="0">
              <a:lnSpc>
                <a:spcPct val="90000"/>
              </a:lnSpc>
              <a:spcBef>
                <a:spcPts val="1000"/>
              </a:spcBef>
              <a:spcAft>
                <a:spcPts val="0"/>
              </a:spcAft>
              <a:buSzPts val="2100"/>
              <a:buChar char="•"/>
            </a:pPr>
            <a:r>
              <a:rPr lang="es-MX" sz="2100" b="1"/>
              <a:t>Trasplante de células progenitoras de cordón umbilical: </a:t>
            </a:r>
            <a:r>
              <a:rPr lang="es-MX" sz="2100"/>
              <a:t>Existen bancos de cordón umbilical, para ser utilizados en trasplantes de donantes no relacionados. Estos trasplantes pueden ser utilizados cuando existe disparidad en la tipificación del HLA entre el donante y el receptor</a:t>
            </a:r>
            <a:endParaRPr sz="2100"/>
          </a:p>
        </p:txBody>
      </p:sp>
      <p:sp>
        <p:nvSpPr>
          <p:cNvPr id="165" name="Google Shape;165;g24be94f1aac_0_84"/>
          <p:cNvSpPr txBox="1"/>
          <p:nvPr/>
        </p:nvSpPr>
        <p:spPr>
          <a:xfrm>
            <a:off x="2665875" y="6298775"/>
            <a:ext cx="9773700" cy="52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s-MX" sz="1100" b="0" i="0" u="none" strike="noStrike" cap="none">
                <a:solidFill>
                  <a:srgbClr val="000000"/>
                </a:solidFill>
                <a:latin typeface="Arial"/>
                <a:ea typeface="Arial"/>
                <a:cs typeface="Arial"/>
                <a:sym typeface="Arial"/>
              </a:rPr>
              <a:t>Oliveros, J; Sandoval, C; Cires, R; Blum, M &amp; Tafur, Alfonso. Trasplante de células hematopoyéticas. Revista "Medicina" Vol.9. 2003. https://rmedicina.ucsg.edu.ec/archivo/9.2/RM.9.2.12.pdf</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3280</Words>
  <Application>Microsoft Office PowerPoint</Application>
  <PresentationFormat>Panorámica</PresentationFormat>
  <Paragraphs>357</Paragraphs>
  <Slides>48</Slides>
  <Notes>48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48</vt:i4>
      </vt:variant>
    </vt:vector>
  </HeadingPairs>
  <TitlesOfParts>
    <vt:vector size="53" baseType="lpstr">
      <vt:lpstr>Arial</vt:lpstr>
      <vt:lpstr>Verdana</vt:lpstr>
      <vt:lpstr>Calibri</vt:lpstr>
      <vt:lpstr>Roboto</vt:lpstr>
      <vt:lpstr>Tema de Office</vt:lpstr>
      <vt:lpstr>MD. Elizabeth Romero y Md. Nicolás Larrea Tutor:Dr. Rafael Loachamin </vt:lpstr>
      <vt:lpstr>Células Madre Hematopoyética</vt:lpstr>
      <vt:lpstr>Presentación de PowerPoint</vt:lpstr>
      <vt:lpstr>Presentación de PowerPoint</vt:lpstr>
      <vt:lpstr>Presentación de PowerPoint</vt:lpstr>
      <vt:lpstr>HISTORIA DEL TRASPLANTE DE MÉDULA ÓSEA</vt:lpstr>
      <vt:lpstr>HISTORIA DEL TRASPLANTE DE MÉDULA ÓSEA</vt:lpstr>
      <vt:lpstr>Definiciones </vt:lpstr>
      <vt:lpstr>Definiciones </vt:lpstr>
      <vt:lpstr>Definiciones </vt:lpstr>
      <vt:lpstr>INDICACIONES DE TRASPLANTE DE CÉLULAS PROGENITORAS HEMATOPOYÉTICAS</vt:lpstr>
      <vt:lpstr>Presentación de PowerPoint</vt:lpstr>
      <vt:lpstr>NO MALIGNOS</vt:lpstr>
      <vt:lpstr>DESCRIPCIÓN DEL PROCESO</vt:lpstr>
      <vt:lpstr>Presentación de PowerPoint</vt:lpstr>
      <vt:lpstr>SERVICIOS DE APOYO</vt:lpstr>
      <vt:lpstr>ETAPAS DE TPH</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RIESGOS Y COMPLICACIONES</vt:lpstr>
      <vt:lpstr>PERIODO DE PREPEGA</vt:lpstr>
      <vt:lpstr>PERIODO POST TRASPLANTE TEMPRANO</vt:lpstr>
      <vt:lpstr>PERIODO POST TRASPLANTE TARDIO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 Elizabeth Romero y Md. Nicolás Larrea Tutor:Dr. Rafael Loachamin </dc:title>
  <dc:creator>Solca</dc:creator>
  <cp:lastModifiedBy>Solca</cp:lastModifiedBy>
  <cp:revision>2</cp:revision>
  <dcterms:created xsi:type="dcterms:W3CDTF">2022-07-26T19:05:00Z</dcterms:created>
  <dcterms:modified xsi:type="dcterms:W3CDTF">2023-06-02T16:33:40Z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41788C1651774A4F8EBC1C279947780B</vt:lpwstr>
  </property>
  <property fmtid="{D5CDD505-2E9C-101B-9397-08002B2CF9AE}" pid="3" name="KSOProductBuildVer">
    <vt:lpwstr>1033-11.2.0.11537</vt:lpwstr>
  </property>
</Properties>
</file>