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40" r:id="rId3"/>
    <p:sldId id="348" r:id="rId4"/>
    <p:sldId id="350" r:id="rId5"/>
    <p:sldId id="345" r:id="rId6"/>
    <p:sldId id="381" r:id="rId7"/>
    <p:sldId id="377" r:id="rId8"/>
    <p:sldId id="382" r:id="rId9"/>
    <p:sldId id="383" r:id="rId10"/>
    <p:sldId id="341" r:id="rId11"/>
    <p:sldId id="342" r:id="rId12"/>
    <p:sldId id="352" r:id="rId13"/>
    <p:sldId id="354" r:id="rId14"/>
    <p:sldId id="359" r:id="rId15"/>
    <p:sldId id="360" r:id="rId16"/>
    <p:sldId id="344" r:id="rId17"/>
    <p:sldId id="386" r:id="rId18"/>
    <p:sldId id="387" r:id="rId19"/>
    <p:sldId id="370" r:id="rId20"/>
    <p:sldId id="388" r:id="rId21"/>
    <p:sldId id="373" r:id="rId22"/>
    <p:sldId id="376" r:id="rId23"/>
    <p:sldId id="335" r:id="rId24"/>
    <p:sldId id="310" r:id="rId2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9" autoAdjust="0"/>
    <p:restoredTop sz="95940"/>
  </p:normalViewPr>
  <p:slideViewPr>
    <p:cSldViewPr snapToGrid="0">
      <p:cViewPr varScale="1">
        <p:scale>
          <a:sx n="72" d="100"/>
          <a:sy n="72" d="100"/>
        </p:scale>
        <p:origin x="402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5A0D9-170D-45A5-B1C7-3BD1CF5649B7}" type="datetimeFigureOut">
              <a:rPr lang="es-CO" smtClean="0"/>
              <a:t>10/02/2023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83919-D3F5-4DF0-B3B6-584984760DE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8056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817" y="260350"/>
            <a:ext cx="1068705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78934" y="1600200"/>
            <a:ext cx="10687051" cy="4121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>
                <a:latin typeface="Imago" pitchFamily="2" charset="0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fld id="{CB148025-3780-4424-833A-00C2269D0A00}" type="slidenum">
              <a:rPr lang="en-US" altLang="en-US" smtClean="0">
                <a:solidFill>
                  <a:srgbClr val="000000"/>
                </a:solidFill>
              </a:rPr>
              <a:pPr defTabSz="914400" eaLnBrk="0" fontAlgn="base" hangingPunct="0">
                <a:spcAft>
                  <a:spcPct val="0"/>
                </a:spcAft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7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10/2/2023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7" name="Rectangle 1046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EC406618-1ED7-8B24-5F90-209FA6AAD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93" y="273923"/>
            <a:ext cx="7181970" cy="4089714"/>
          </a:xfrm>
        </p:spPr>
        <p:txBody>
          <a:bodyPr>
            <a:normAutofit/>
          </a:bodyPr>
          <a:lstStyle/>
          <a:p>
            <a:r>
              <a:rPr lang="es-EC" sz="3600" b="1" dirty="0"/>
              <a:t>CANCER GASTRICO</a:t>
            </a:r>
            <a:br>
              <a:rPr lang="es-EC" sz="3600" dirty="0"/>
            </a:br>
            <a:r>
              <a:rPr lang="es-EC" sz="3600" dirty="0"/>
              <a:t>“Principios de Tratamiento sistémico”</a:t>
            </a:r>
          </a:p>
        </p:txBody>
      </p:sp>
      <p:sp>
        <p:nvSpPr>
          <p:cNvPr id="8" name="Subtítulo 7">
            <a:extLst>
              <a:ext uri="{FF2B5EF4-FFF2-40B4-BE49-F238E27FC236}">
                <a16:creationId xmlns:a16="http://schemas.microsoft.com/office/drawing/2014/main" id="{A145431B-9249-2FE9-8152-BBDCB2F2F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85" y="4835319"/>
            <a:ext cx="6804468" cy="775494"/>
          </a:xfrm>
        </p:spPr>
        <p:txBody>
          <a:bodyPr>
            <a:normAutofit/>
          </a:bodyPr>
          <a:lstStyle/>
          <a:p>
            <a:pPr algn="l"/>
            <a:r>
              <a:rPr lang="es-EC" sz="1800" dirty="0"/>
              <a:t>Md. Luis Falconí – Medico Residente Oncología Clínica</a:t>
            </a:r>
          </a:p>
          <a:p>
            <a:pPr algn="l"/>
            <a:r>
              <a:rPr lang="es-EC" sz="1800" b="1" dirty="0"/>
              <a:t>TUTOR: </a:t>
            </a:r>
            <a:r>
              <a:rPr lang="es-EC" sz="1800" dirty="0"/>
              <a:t>Md. José Castillo – Oncólogo Clínico</a:t>
            </a:r>
          </a:p>
        </p:txBody>
      </p:sp>
      <p:pic>
        <p:nvPicPr>
          <p:cNvPr id="1026" name="Picture 2" descr="Cáncer Gástrico: síntomas y tratamiento">
            <a:extLst>
              <a:ext uri="{FF2B5EF4-FFF2-40B4-BE49-F238E27FC236}">
                <a16:creationId xmlns:a16="http://schemas.microsoft.com/office/drawing/2014/main" id="{EC1D5FAF-CB88-404D-C7FF-2B1B4AC2EB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6" r="9212"/>
          <a:stretch/>
        </p:blipFill>
        <p:spPr bwMode="auto">
          <a:xfrm>
            <a:off x="7117445" y="0"/>
            <a:ext cx="5071507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lca Núcleo de Quito">
            <a:extLst>
              <a:ext uri="{FF2B5EF4-FFF2-40B4-BE49-F238E27FC236}">
                <a16:creationId xmlns:a16="http://schemas.microsoft.com/office/drawing/2014/main" id="{D6DB4FB5-CAB5-479F-F224-33BDAAD34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56" y="711803"/>
            <a:ext cx="3123739" cy="1270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884" y="706485"/>
            <a:ext cx="10436468" cy="1325563"/>
          </a:xfrm>
        </p:spPr>
        <p:txBody>
          <a:bodyPr>
            <a:normAutofit/>
          </a:bodyPr>
          <a:lstStyle/>
          <a:p>
            <a:r>
              <a:rPr lang="es-MX" dirty="0"/>
              <a:t>Enfermedad localmente avanzada</a:t>
            </a:r>
            <a:br>
              <a:rPr lang="es-MX" dirty="0"/>
            </a:b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C33C0E-7764-D39D-4A57-249D8E6B7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2781" y="2166589"/>
            <a:ext cx="10626437" cy="2266865"/>
          </a:xfrm>
        </p:spPr>
        <p:txBody>
          <a:bodyPr/>
          <a:lstStyle/>
          <a:p>
            <a:r>
              <a:rPr lang="es-EC" i="0" dirty="0">
                <a:effectLst/>
                <a:latin typeface="Noto Sans" panose="020B0502040204020203" pitchFamily="34" charset="0"/>
              </a:rPr>
              <a:t>Pacientes en estadio clínico </a:t>
            </a:r>
            <a:r>
              <a:rPr lang="es-EC" b="1" i="0" dirty="0">
                <a:effectLst/>
                <a:latin typeface="Noto Sans" panose="020B0502040204020203" pitchFamily="34" charset="0"/>
              </a:rPr>
              <a:t>EC IIB.</a:t>
            </a:r>
            <a:endParaRPr lang="es-ES" b="1" dirty="0">
              <a:latin typeface="Noto Sans" panose="020B0502040504020204" pitchFamily="34" charset="0"/>
            </a:endParaRPr>
          </a:p>
          <a:p>
            <a:r>
              <a:rPr lang="es-ES" dirty="0"/>
              <a:t>Hablamos de enfermedad localmente avanzada cuando hay afectación del ganglio N3 o invasión/encapsulamiento de estructuras vasculares importantes, sin incluir los vasos esplénicos).</a:t>
            </a:r>
            <a:endParaRPr lang="es-MX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C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0D0FC7A-C8C3-DD9B-F0A2-0C8D44E05A6C}"/>
              </a:ext>
            </a:extLst>
          </p:cNvPr>
          <p:cNvSpPr txBox="1"/>
          <p:nvPr/>
        </p:nvSpPr>
        <p:spPr>
          <a:xfrm>
            <a:off x="0" y="6611779"/>
            <a:ext cx="1219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2640635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Enfermedad localmente avanzada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Esquema de tratamiento perioperatorio: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1.-ESQUEMA FLOT</a:t>
            </a:r>
          </a:p>
          <a:p>
            <a:pPr marL="0" indent="0">
              <a:buNone/>
            </a:pPr>
            <a:endParaRPr lang="es-EC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BB557E7-EC86-2C82-C190-E23E1C89276F}"/>
              </a:ext>
            </a:extLst>
          </p:cNvPr>
          <p:cNvSpPr/>
          <p:nvPr/>
        </p:nvSpPr>
        <p:spPr>
          <a:xfrm>
            <a:off x="5654920" y="2918500"/>
            <a:ext cx="5013080" cy="205528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0000"/>
                </a:solidFill>
                <a:latin typeface="Montserrat" panose="00000500000000000000" pitchFamily="2" charset="0"/>
              </a:rPr>
              <a:t>Cada 14 días.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ES" b="1" dirty="0">
              <a:solidFill>
                <a:srgbClr val="000000"/>
              </a:solidFill>
              <a:latin typeface="Montserrat" panose="00000500000000000000" pitchFamily="2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0000"/>
                </a:solidFill>
                <a:latin typeface="Montserrat" panose="00000500000000000000" pitchFamily="2" charset="0"/>
              </a:rPr>
              <a:t>N</a:t>
            </a:r>
            <a:r>
              <a:rPr lang="es-ES" b="1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eoadyuvante durante 4 ciclos, seguidos de resección quirúrgica y QT adyuvante durante 4 ciclos adicionales.</a:t>
            </a:r>
            <a:endParaRPr lang="es-EC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BB5BC9C-3235-D957-02E6-18C4705D9B7C}"/>
              </a:ext>
            </a:extLst>
          </p:cNvPr>
          <p:cNvSpPr txBox="1"/>
          <p:nvPr/>
        </p:nvSpPr>
        <p:spPr>
          <a:xfrm>
            <a:off x="0" y="6611779"/>
            <a:ext cx="61652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https://pubmed.ncbi.nlm.nih.gov/30982686/</a:t>
            </a:r>
          </a:p>
        </p:txBody>
      </p:sp>
    </p:spTree>
    <p:extLst>
      <p:ext uri="{BB962C8B-B14F-4D97-AF65-F5344CB8AC3E}">
        <p14:creationId xmlns:p14="http://schemas.microsoft.com/office/powerpoint/2010/main" val="2188084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Enfermedad localmente avanzado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Esquemas de tratamiento perioperatorios: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1.-ESQUEMA FLOT</a:t>
            </a:r>
          </a:p>
          <a:p>
            <a:pPr marL="0" indent="0">
              <a:buNone/>
            </a:pP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6B10F6-1D48-76A9-4F65-08F5BAAA4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" y="816771"/>
            <a:ext cx="3602182" cy="471604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sz="2400" b="1" i="1" dirty="0"/>
              <a:t>DISEÑO DE ESTUDIO</a:t>
            </a:r>
          </a:p>
          <a:p>
            <a:endParaRPr lang="es-EC" sz="2400" b="1" i="1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81B5163-4075-3AC1-2CB4-962260375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71" y="636191"/>
            <a:ext cx="8614619" cy="570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B5A2674-8D5F-CF5B-2175-E7388EA43AA7}"/>
              </a:ext>
            </a:extLst>
          </p:cNvPr>
          <p:cNvSpPr txBox="1"/>
          <p:nvPr/>
        </p:nvSpPr>
        <p:spPr>
          <a:xfrm>
            <a:off x="0" y="6611779"/>
            <a:ext cx="61652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https://pubmed.ncbi.nlm.nih.gov/30982686/</a:t>
            </a:r>
          </a:p>
        </p:txBody>
      </p:sp>
    </p:spTree>
    <p:extLst>
      <p:ext uri="{BB962C8B-B14F-4D97-AF65-F5344CB8AC3E}">
        <p14:creationId xmlns:p14="http://schemas.microsoft.com/office/powerpoint/2010/main" val="285066893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6B10F6-1D48-76A9-4F65-08F5BAAA4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" y="816771"/>
            <a:ext cx="3602182" cy="471604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sz="2400" b="1" i="1" dirty="0"/>
              <a:t>CURVA SOBREVIDA</a:t>
            </a:r>
          </a:p>
          <a:p>
            <a:endParaRPr lang="es-EC" sz="2400" b="1" i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32ED94-A41A-4DCE-C23A-F4FB3D4BC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22" y="2064324"/>
            <a:ext cx="5831378" cy="33805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081B159-9487-BAFB-B16D-318CFD947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91" y="1955395"/>
            <a:ext cx="5201516" cy="359836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DF22FAC-E60B-9199-2070-13EF648C2D00}"/>
              </a:ext>
            </a:extLst>
          </p:cNvPr>
          <p:cNvSpPr txBox="1"/>
          <p:nvPr/>
        </p:nvSpPr>
        <p:spPr>
          <a:xfrm>
            <a:off x="0" y="6611779"/>
            <a:ext cx="61652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https://pubmed.ncbi.nlm.nih.gov/30982686/</a:t>
            </a:r>
          </a:p>
        </p:txBody>
      </p:sp>
    </p:spTree>
    <p:extLst>
      <p:ext uri="{BB962C8B-B14F-4D97-AF65-F5344CB8AC3E}">
        <p14:creationId xmlns:p14="http://schemas.microsoft.com/office/powerpoint/2010/main" val="378120940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884" y="706485"/>
            <a:ext cx="10436468" cy="1325563"/>
          </a:xfrm>
        </p:spPr>
        <p:txBody>
          <a:bodyPr/>
          <a:lstStyle/>
          <a:p>
            <a:r>
              <a:rPr lang="es-MX" dirty="0"/>
              <a:t>Enfermedad METASTASICA</a:t>
            </a:r>
            <a:br>
              <a:rPr lang="es-MX" dirty="0"/>
            </a:b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135DB9-D5B4-32E0-215D-4D46A23D7D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2781" y="2295567"/>
            <a:ext cx="10626437" cy="2266865"/>
          </a:xfrm>
        </p:spPr>
        <p:txBody>
          <a:bodyPr/>
          <a:lstStyle/>
          <a:p>
            <a:r>
              <a:rPr lang="es-EC" i="0" dirty="0">
                <a:effectLst/>
                <a:latin typeface="Noto Sans" panose="020B0502040204020203" pitchFamily="34" charset="0"/>
              </a:rPr>
              <a:t>Se cataloga enfermedad metastásica en pacientes en estadio clínico </a:t>
            </a:r>
            <a:r>
              <a:rPr lang="es-EC" b="1" i="0" dirty="0">
                <a:effectLst/>
                <a:latin typeface="Noto Sans" panose="020B0502040204020203" pitchFamily="34" charset="0"/>
              </a:rPr>
              <a:t>EC </a:t>
            </a:r>
            <a:r>
              <a:rPr lang="es-EC" b="1" dirty="0">
                <a:latin typeface="Noto Sans" panose="020B0502040204020203" pitchFamily="34" charset="0"/>
              </a:rPr>
              <a:t>IV (cualquier T, cualquier N, M1-metastasis a distancia).</a:t>
            </a:r>
            <a:endParaRPr lang="es-ES" b="1" dirty="0">
              <a:latin typeface="Noto Sans" panose="020B0502040504020204" pitchFamily="34" charset="0"/>
            </a:endParaRPr>
          </a:p>
          <a:p>
            <a:r>
              <a:rPr lang="es-ES" dirty="0"/>
              <a:t>Los regímenes de terapia sistémica de primera línea con dos fármacos citotóxicos se prefieren en el caso de los pacientes con enfermedad avanzada, dada su baja toxicidad</a:t>
            </a:r>
            <a:endParaRPr lang="es-EC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873B9B9-0119-6D29-F826-3DBF63726547}"/>
              </a:ext>
            </a:extLst>
          </p:cNvPr>
          <p:cNvSpPr txBox="1"/>
          <p:nvPr/>
        </p:nvSpPr>
        <p:spPr>
          <a:xfrm>
            <a:off x="0" y="6611779"/>
            <a:ext cx="1219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1031379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3320" y="1270517"/>
            <a:ext cx="10436468" cy="1325563"/>
          </a:xfrm>
        </p:spPr>
        <p:txBody>
          <a:bodyPr>
            <a:normAutofit/>
          </a:bodyPr>
          <a:lstStyle/>
          <a:p>
            <a:r>
              <a:rPr lang="es-MX" dirty="0"/>
              <a:t>Enfermedad METASTASICA</a:t>
            </a:r>
            <a:br>
              <a:rPr lang="es-MX" dirty="0"/>
            </a:br>
            <a:endParaRPr lang="es-EC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380906AF-6AD6-594F-C052-34ACE0D0A6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560668"/>
            <a:ext cx="5181600" cy="347332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/>
              <a:t>HER-2 NEGATIVO. </a:t>
            </a:r>
          </a:p>
          <a:p>
            <a:pPr marL="0" indent="0">
              <a:buNone/>
            </a:pPr>
            <a:r>
              <a:rPr lang="es-MX" dirty="0"/>
              <a:t>Como esquemas preferidos de primera línea:</a:t>
            </a:r>
          </a:p>
          <a:p>
            <a:r>
              <a:rPr lang="es-MX" dirty="0"/>
              <a:t>FOLFOX</a:t>
            </a:r>
          </a:p>
          <a:p>
            <a:endParaRPr lang="es-MX" dirty="0"/>
          </a:p>
          <a:p>
            <a:pPr marL="0" indent="0">
              <a:buNone/>
            </a:pPr>
            <a:endParaRPr lang="es-EC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EEB585A8-3F12-27CC-9255-88104530CB73}"/>
              </a:ext>
            </a:extLst>
          </p:cNvPr>
          <p:cNvSpPr txBox="1">
            <a:spLocks/>
          </p:cNvSpPr>
          <p:nvPr/>
        </p:nvSpPr>
        <p:spPr>
          <a:xfrm>
            <a:off x="6236811" y="2525256"/>
            <a:ext cx="5181600" cy="3473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/>
              <a:t>HER-2 POSITIVO.</a:t>
            </a:r>
          </a:p>
          <a:p>
            <a:endParaRPr lang="es-MX" dirty="0"/>
          </a:p>
          <a:p>
            <a:r>
              <a:rPr lang="es-MX" dirty="0"/>
              <a:t>Las guías recomiendan la incorporación de TRASTUZUMAB, al tratamiento de primera línea. metastásica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C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736B4E7-A741-E321-A784-152AE16A8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20" y="4525156"/>
            <a:ext cx="4881390" cy="571934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54D2455-7090-D0E8-9C8C-8982EFCFE4F2}"/>
              </a:ext>
            </a:extLst>
          </p:cNvPr>
          <p:cNvSpPr txBox="1"/>
          <p:nvPr/>
        </p:nvSpPr>
        <p:spPr>
          <a:xfrm>
            <a:off x="0" y="6611779"/>
            <a:ext cx="1219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0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3203528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43941809-1C9A-3C2C-A073-56BCC3011005}"/>
              </a:ext>
            </a:extLst>
          </p:cNvPr>
          <p:cNvSpPr txBox="1">
            <a:spLocks/>
          </p:cNvSpPr>
          <p:nvPr/>
        </p:nvSpPr>
        <p:spPr>
          <a:xfrm>
            <a:off x="473320" y="886593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sz="3200" dirty="0"/>
              <a:t>Enfermedad METASTASICA/</a:t>
            </a:r>
            <a:r>
              <a:rPr lang="es-MX" sz="3200" b="1" dirty="0"/>
              <a:t>HER-2 NEGATIVO</a:t>
            </a:r>
            <a:endParaRPr lang="es-EC" sz="3200" b="1" dirty="0"/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5C65E8B-F52A-BA82-DD91-CF31013A7E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075" y="2747963"/>
            <a:ext cx="5181600" cy="3473450"/>
          </a:xfrm>
        </p:spPr>
        <p:txBody>
          <a:bodyPr/>
          <a:lstStyle/>
          <a:p>
            <a:r>
              <a:rPr lang="es-MX" dirty="0"/>
              <a:t>Esquema de tratamiento Metastásico: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1.-ESQUEMA FOLFOX</a:t>
            </a:r>
          </a:p>
          <a:p>
            <a:endParaRPr lang="es-MX" dirty="0"/>
          </a:p>
          <a:p>
            <a:r>
              <a:rPr lang="es-MX" dirty="0"/>
              <a:t>“</a:t>
            </a:r>
            <a:r>
              <a:rPr lang="es-EC" dirty="0"/>
              <a:t>ensayo de fase III realizado por German </a:t>
            </a:r>
            <a:r>
              <a:rPr lang="es-EC" dirty="0" err="1"/>
              <a:t>Study</a:t>
            </a:r>
            <a:r>
              <a:rPr lang="es-EC" dirty="0"/>
              <a:t> </a:t>
            </a:r>
            <a:r>
              <a:rPr lang="es-EC" dirty="0" err="1"/>
              <a:t>Group</a:t>
            </a:r>
            <a:r>
              <a:rPr lang="es-MX" dirty="0"/>
              <a:t>”</a:t>
            </a:r>
          </a:p>
          <a:p>
            <a:pPr marL="0" indent="0">
              <a:buNone/>
            </a:pPr>
            <a:endParaRPr lang="es-EC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EFA1EB0-4878-CD04-1054-E8B21C0DC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775" y="2747963"/>
            <a:ext cx="6753225" cy="202882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29460B6-1350-85B8-E99C-B3F8C3F99F60}"/>
              </a:ext>
            </a:extLst>
          </p:cNvPr>
          <p:cNvSpPr txBox="1"/>
          <p:nvPr/>
        </p:nvSpPr>
        <p:spPr>
          <a:xfrm>
            <a:off x="15875" y="648866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100" dirty="0"/>
              <a:t>https://pubmed.ncbi.nlm.nih.gov/18349393/</a:t>
            </a:r>
          </a:p>
        </p:txBody>
      </p:sp>
    </p:spTree>
    <p:extLst>
      <p:ext uri="{BB962C8B-B14F-4D97-AF65-F5344CB8AC3E}">
        <p14:creationId xmlns:p14="http://schemas.microsoft.com/office/powerpoint/2010/main" val="1156063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43941809-1C9A-3C2C-A073-56BCC3011005}"/>
              </a:ext>
            </a:extLst>
          </p:cNvPr>
          <p:cNvSpPr txBox="1">
            <a:spLocks/>
          </p:cNvSpPr>
          <p:nvPr/>
        </p:nvSpPr>
        <p:spPr>
          <a:xfrm>
            <a:off x="473320" y="886593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sz="3200"/>
              <a:t>Enfermedad METASTASICA/</a:t>
            </a:r>
            <a:r>
              <a:rPr lang="es-MX" sz="3200" b="1"/>
              <a:t>HER-2 NEGATIVO</a:t>
            </a:r>
            <a:endParaRPr lang="es-EC" sz="3200" b="1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EFA1EB0-4878-CD04-1054-E8B21C0DC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775" y="2747963"/>
            <a:ext cx="6753225" cy="202882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0D04CE-68ED-7A02-85B1-434A42A2DE2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802AF4C-BF30-22CB-BEA1-C9B0BDCAC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41" y="1757362"/>
            <a:ext cx="10004547" cy="4533815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00670737-DA85-2EB9-1951-1ECBF28AFB58}"/>
              </a:ext>
            </a:extLst>
          </p:cNvPr>
          <p:cNvSpPr txBox="1">
            <a:spLocks/>
          </p:cNvSpPr>
          <p:nvPr/>
        </p:nvSpPr>
        <p:spPr>
          <a:xfrm>
            <a:off x="7909141" y="2006658"/>
            <a:ext cx="4282859" cy="6118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dirty="0">
                <a:solidFill>
                  <a:schemeClr val="bg1"/>
                </a:solidFill>
              </a:rPr>
              <a:t>DISEÑO DEL ESTUDIO: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C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BA5D33-DDBD-E358-C54C-CC904984F165}"/>
              </a:ext>
            </a:extLst>
          </p:cNvPr>
          <p:cNvSpPr txBox="1"/>
          <p:nvPr/>
        </p:nvSpPr>
        <p:spPr>
          <a:xfrm>
            <a:off x="15875" y="648866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100" dirty="0"/>
              <a:t>https://pubmed.ncbi.nlm.nih.gov/18349393/</a:t>
            </a:r>
          </a:p>
        </p:txBody>
      </p:sp>
    </p:spTree>
    <p:extLst>
      <p:ext uri="{BB962C8B-B14F-4D97-AF65-F5344CB8AC3E}">
        <p14:creationId xmlns:p14="http://schemas.microsoft.com/office/powerpoint/2010/main" val="618106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43941809-1C9A-3C2C-A073-56BCC3011005}"/>
              </a:ext>
            </a:extLst>
          </p:cNvPr>
          <p:cNvSpPr txBox="1">
            <a:spLocks/>
          </p:cNvSpPr>
          <p:nvPr/>
        </p:nvSpPr>
        <p:spPr>
          <a:xfrm>
            <a:off x="436686" y="489842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sz="3200" dirty="0"/>
              <a:t>Enfermedad METASTASICA/</a:t>
            </a:r>
            <a:r>
              <a:rPr lang="es-MX" sz="3200" b="1" dirty="0"/>
              <a:t>HER-2 NEGATIVO</a:t>
            </a:r>
            <a:endParaRPr lang="es-EC" sz="32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D6DCCC6-0C8E-F830-232E-4D21F43D6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75" y="1457899"/>
            <a:ext cx="7954141" cy="523384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25563CDA-341D-8751-C53C-7ADC1BFB861B}"/>
              </a:ext>
            </a:extLst>
          </p:cNvPr>
          <p:cNvSpPr txBox="1"/>
          <p:nvPr/>
        </p:nvSpPr>
        <p:spPr>
          <a:xfrm>
            <a:off x="0" y="6659104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100" dirty="0"/>
              <a:t>https://pubmed.ncbi.nlm.nih.gov/18349393/</a:t>
            </a:r>
          </a:p>
        </p:txBody>
      </p:sp>
    </p:spTree>
    <p:extLst>
      <p:ext uri="{BB962C8B-B14F-4D97-AF65-F5344CB8AC3E}">
        <p14:creationId xmlns:p14="http://schemas.microsoft.com/office/powerpoint/2010/main" val="402325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3320" y="886593"/>
            <a:ext cx="10436468" cy="1325563"/>
          </a:xfrm>
        </p:spPr>
        <p:txBody>
          <a:bodyPr>
            <a:normAutofit/>
          </a:bodyPr>
          <a:lstStyle/>
          <a:p>
            <a:r>
              <a:rPr lang="es-MX" sz="3200" dirty="0"/>
              <a:t>Enfermedad METASTASICA/</a:t>
            </a:r>
            <a:r>
              <a:rPr lang="es-MX" sz="3200" b="1" dirty="0"/>
              <a:t>HER-2 POSITIVO</a:t>
            </a:r>
            <a:endParaRPr lang="es-EC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/>
              <a:t>Esquema de Tratamiento para pacientes con sobreexpresión de HER-2:</a:t>
            </a:r>
          </a:p>
          <a:p>
            <a:r>
              <a:rPr lang="es-ES" b="1" dirty="0"/>
              <a:t>Incorpora “</a:t>
            </a:r>
            <a:r>
              <a:rPr lang="es-ES" b="1" dirty="0" err="1"/>
              <a:t>Trastuzumab</a:t>
            </a:r>
            <a:r>
              <a:rPr lang="es-ES" b="1" dirty="0"/>
              <a:t>”</a:t>
            </a:r>
          </a:p>
          <a:p>
            <a:endParaRPr lang="es-ES" b="1" dirty="0"/>
          </a:p>
          <a:p>
            <a:r>
              <a:rPr lang="es-ES" b="1" dirty="0"/>
              <a:t>“Estudio </a:t>
            </a:r>
            <a:r>
              <a:rPr lang="es-ES" b="1" dirty="0" err="1"/>
              <a:t>ToGA</a:t>
            </a:r>
            <a:r>
              <a:rPr lang="es-ES" b="1" dirty="0"/>
              <a:t>”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7D574D8-E09F-68AD-17B8-BB653F909A3C}"/>
              </a:ext>
            </a:extLst>
          </p:cNvPr>
          <p:cNvSpPr txBox="1"/>
          <p:nvPr/>
        </p:nvSpPr>
        <p:spPr>
          <a:xfrm>
            <a:off x="16120" y="648866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https://pubmed.ncbi.nlm.nih.gov/20728210/</a:t>
            </a:r>
          </a:p>
        </p:txBody>
      </p:sp>
    </p:spTree>
    <p:extLst>
      <p:ext uri="{BB962C8B-B14F-4D97-AF65-F5344CB8AC3E}">
        <p14:creationId xmlns:p14="http://schemas.microsoft.com/office/powerpoint/2010/main" val="205813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Escenarios en el manejo del cáncer gástrico.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6987" y="3081921"/>
            <a:ext cx="6469450" cy="2516674"/>
          </a:xfrm>
        </p:spPr>
        <p:txBody>
          <a:bodyPr/>
          <a:lstStyle/>
          <a:p>
            <a:r>
              <a:rPr lang="es-MX" b="1" dirty="0"/>
              <a:t>Enfermedad temprana</a:t>
            </a:r>
          </a:p>
          <a:p>
            <a:endParaRPr lang="es-MX" b="1" dirty="0"/>
          </a:p>
          <a:p>
            <a:r>
              <a:rPr lang="es-MX" b="1" dirty="0"/>
              <a:t>Enfermedad localmente avanzada</a:t>
            </a:r>
          </a:p>
          <a:p>
            <a:endParaRPr lang="es-MX" b="1" dirty="0"/>
          </a:p>
          <a:p>
            <a:r>
              <a:rPr lang="es-MX" b="1" dirty="0"/>
              <a:t>Enfermedad metastásica / RECURRENTE 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4092012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3320" y="886593"/>
            <a:ext cx="10436468" cy="1325563"/>
          </a:xfrm>
        </p:spPr>
        <p:txBody>
          <a:bodyPr>
            <a:normAutofit/>
          </a:bodyPr>
          <a:lstStyle/>
          <a:p>
            <a:r>
              <a:rPr lang="es-MX" sz="3200" dirty="0"/>
              <a:t>Enfermedad METASTASICA/</a:t>
            </a:r>
            <a:r>
              <a:rPr lang="es-MX" sz="3200" b="1" dirty="0"/>
              <a:t>HER-2 POSITIVO</a:t>
            </a:r>
            <a:endParaRPr lang="es-EC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/>
              <a:t>Esquema de Tratamiento para pacientes con sobreexpresión de HER-2:</a:t>
            </a:r>
          </a:p>
          <a:p>
            <a:r>
              <a:rPr lang="es-ES" b="1" dirty="0"/>
              <a:t>Incorpora “</a:t>
            </a:r>
            <a:r>
              <a:rPr lang="es-ES" b="1" dirty="0" err="1"/>
              <a:t>Trastuzumab</a:t>
            </a:r>
            <a:r>
              <a:rPr lang="es-ES" b="1" dirty="0"/>
              <a:t>”</a:t>
            </a:r>
          </a:p>
          <a:p>
            <a:endParaRPr lang="es-ES" b="1" dirty="0"/>
          </a:p>
          <a:p>
            <a:r>
              <a:rPr lang="es-ES" b="1" dirty="0"/>
              <a:t>“Estudio </a:t>
            </a:r>
            <a:r>
              <a:rPr lang="es-ES" b="1" dirty="0" err="1"/>
              <a:t>ToGA</a:t>
            </a:r>
            <a:r>
              <a:rPr lang="es-ES" b="1" dirty="0"/>
              <a:t>”</a:t>
            </a:r>
          </a:p>
        </p:txBody>
      </p:sp>
      <p:sp>
        <p:nvSpPr>
          <p:cNvPr id="5" name="Marcador de contenido 3">
            <a:extLst>
              <a:ext uri="{FF2B5EF4-FFF2-40B4-BE49-F238E27FC236}">
                <a16:creationId xmlns:a16="http://schemas.microsoft.com/office/drawing/2014/main" id="{7E67F3F9-9612-E973-692A-D2F93302C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3424" y="985302"/>
            <a:ext cx="3602182" cy="471604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sz="2400" b="1" i="1" dirty="0"/>
              <a:t>DISEÑO DE ESTUDIO</a:t>
            </a:r>
          </a:p>
          <a:p>
            <a:endParaRPr lang="es-EC" sz="2400" b="1" i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EC3663A-973A-2087-2407-DF83E261D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606" y="986795"/>
            <a:ext cx="7498118" cy="562358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CB09D37-E5DE-9F11-7C7F-86132BB9F17B}"/>
              </a:ext>
            </a:extLst>
          </p:cNvPr>
          <p:cNvSpPr txBox="1"/>
          <p:nvPr/>
        </p:nvSpPr>
        <p:spPr>
          <a:xfrm>
            <a:off x="16120" y="648866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https://pubmed.ncbi.nlm.nih.gov/20728210/</a:t>
            </a:r>
          </a:p>
        </p:txBody>
      </p:sp>
    </p:spTree>
    <p:extLst>
      <p:ext uri="{BB962C8B-B14F-4D97-AF65-F5344CB8AC3E}">
        <p14:creationId xmlns:p14="http://schemas.microsoft.com/office/powerpoint/2010/main" val="2059702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3DC7278-0810-7278-CB1D-0E1F06782C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C2068FEC-FCC1-C29D-233B-D731EBD9164C}"/>
              </a:ext>
            </a:extLst>
          </p:cNvPr>
          <p:cNvSpPr txBox="1">
            <a:spLocks/>
          </p:cNvSpPr>
          <p:nvPr/>
        </p:nvSpPr>
        <p:spPr>
          <a:xfrm>
            <a:off x="1" y="816771"/>
            <a:ext cx="3602182" cy="47160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i="1"/>
              <a:t>CURVA SOBREVIDA</a:t>
            </a:r>
          </a:p>
          <a:p>
            <a:endParaRPr lang="es-EC" sz="2400" b="1" i="1" dirty="0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34D20E6D-41C6-2D9E-3A39-BC5E3EDF4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B3199800-F3E1-D623-C5E4-BB8DDD94F5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F013A6-5235-561E-6C02-09FEA7586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2" y="1550297"/>
            <a:ext cx="5278507" cy="377755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113D2DD-9BCE-8E2B-D231-F6C3F704E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404" y="1550297"/>
            <a:ext cx="5630072" cy="383187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CA6ABAE-B5B7-04C7-1086-DBF640BA69D7}"/>
              </a:ext>
            </a:extLst>
          </p:cNvPr>
          <p:cNvSpPr txBox="1"/>
          <p:nvPr/>
        </p:nvSpPr>
        <p:spPr>
          <a:xfrm>
            <a:off x="16120" y="648866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https://pubmed.ncbi.nlm.nih.gov/20728210/</a:t>
            </a:r>
          </a:p>
        </p:txBody>
      </p:sp>
    </p:spTree>
    <p:extLst>
      <p:ext uri="{BB962C8B-B14F-4D97-AF65-F5344CB8AC3E}">
        <p14:creationId xmlns:p14="http://schemas.microsoft.com/office/powerpoint/2010/main" val="1908605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Enfermedad METASTASICA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3433662" cy="3473329"/>
          </a:xfrm>
        </p:spPr>
        <p:txBody>
          <a:bodyPr/>
          <a:lstStyle/>
          <a:p>
            <a:r>
              <a:rPr lang="es-ES" dirty="0"/>
              <a:t>Otros esquemas Recomendados:</a:t>
            </a:r>
            <a:endParaRPr lang="es-EC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D158388-82DC-5CB4-52F3-E53459CBA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021" y="2417184"/>
            <a:ext cx="7370196" cy="403903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D12E5E3-BFAC-80A2-DCD3-A5DCBE3D0A50}"/>
              </a:ext>
            </a:extLst>
          </p:cNvPr>
          <p:cNvSpPr txBox="1"/>
          <p:nvPr/>
        </p:nvSpPr>
        <p:spPr>
          <a:xfrm>
            <a:off x="124691" y="6457890"/>
            <a:ext cx="12067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/>
              <a:t>https://oncologypro.esmo.org/education-library/essentials-for-clinicians/gastrointestinal-tract-tumours</a:t>
            </a:r>
          </a:p>
          <a:p>
            <a:r>
              <a:rPr lang="es-EC" sz="1000" dirty="0"/>
              <a:t>https://www.nccn.org/professionals/physician_gls/pdf/gastric-spanish.pdf</a:t>
            </a:r>
          </a:p>
          <a:p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2704674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AFB4606E-C904-D1DE-5DE6-8485F99424B2}"/>
              </a:ext>
            </a:extLst>
          </p:cNvPr>
          <p:cNvSpPr txBox="1"/>
          <p:nvPr/>
        </p:nvSpPr>
        <p:spPr>
          <a:xfrm>
            <a:off x="124691" y="6457890"/>
            <a:ext cx="12067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/>
              <a:t>https://oncologypro.esmo.org/education-library/essentials-for-clinicians/gastrointestinal-tract-tumours</a:t>
            </a:r>
          </a:p>
          <a:p>
            <a:r>
              <a:rPr lang="es-EC" sz="1000" dirty="0"/>
              <a:t>https://www.nccn.org/professionals/physician_gls/pdf/gastric-spanish.pdf</a:t>
            </a:r>
          </a:p>
          <a:p>
            <a:endParaRPr lang="es-EC" sz="10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18A5CC9-3055-7FD8-8F52-8EB4A96C88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691" y="1610896"/>
            <a:ext cx="8642972" cy="680520"/>
          </a:xfrm>
        </p:spPr>
        <p:txBody>
          <a:bodyPr/>
          <a:lstStyle/>
          <a:p>
            <a:r>
              <a:rPr lang="es-EC" dirty="0"/>
              <a:t>TRATAMIENTOS DE SEGUNDA LINEA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63C734F-DCDC-A47E-3362-8113AD560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156" y="1997891"/>
            <a:ext cx="8642971" cy="454367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9F73138-A861-DBBE-B760-53A842489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625593"/>
            <a:ext cx="10436468" cy="1325563"/>
          </a:xfrm>
        </p:spPr>
        <p:txBody>
          <a:bodyPr/>
          <a:lstStyle/>
          <a:p>
            <a:r>
              <a:rPr lang="es-MX" dirty="0"/>
              <a:t>Enfermedad METASTASICA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50783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84" name="Rectangle 15371">
            <a:extLst>
              <a:ext uri="{FF2B5EF4-FFF2-40B4-BE49-F238E27FC236}">
                <a16:creationId xmlns:a16="http://schemas.microsoft.com/office/drawing/2014/main" id="{0A597D97-203B-498B-95D3-E90DC961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 descr="Fonendo - Cultura de la Vida - Arguments">
            <a:extLst>
              <a:ext uri="{FF2B5EF4-FFF2-40B4-BE49-F238E27FC236}">
                <a16:creationId xmlns:a16="http://schemas.microsoft.com/office/drawing/2014/main" id="{66059735-C18F-BBF2-2EA6-AFBDE39DB5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"/>
          <a:stretch/>
        </p:blipFill>
        <p:spPr bwMode="auto">
          <a:xfrm>
            <a:off x="4267201" y="10"/>
            <a:ext cx="7924800" cy="338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Solca Núcleo de Quito">
            <a:extLst>
              <a:ext uri="{FF2B5EF4-FFF2-40B4-BE49-F238E27FC236}">
                <a16:creationId xmlns:a16="http://schemas.microsoft.com/office/drawing/2014/main" id="{A31054C8-FA6E-9B26-3C04-472CD58992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4" r="-2" b="-2"/>
          <a:stretch/>
        </p:blipFill>
        <p:spPr bwMode="auto">
          <a:xfrm>
            <a:off x="5962474" y="3474720"/>
            <a:ext cx="6244273" cy="2796002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  <p:sp useBgFill="1">
        <p:nvSpPr>
          <p:cNvPr id="15385" name="Freeform: Shape 15373">
            <a:extLst>
              <a:ext uri="{FF2B5EF4-FFF2-40B4-BE49-F238E27FC236}">
                <a16:creationId xmlns:a16="http://schemas.microsoft.com/office/drawing/2014/main" id="{6A6EF10E-DF41-4BD3-8EB4-6F646531D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4272" cy="6858000"/>
          </a:xfrm>
          <a:custGeom>
            <a:avLst/>
            <a:gdLst>
              <a:gd name="connsiteX0" fmla="*/ 0 w 6244272"/>
              <a:gd name="connsiteY0" fmla="*/ 0 h 6858000"/>
              <a:gd name="connsiteX1" fmla="*/ 732568 w 6244272"/>
              <a:gd name="connsiteY1" fmla="*/ 0 h 6858000"/>
              <a:gd name="connsiteX2" fmla="*/ 947849 w 6244272"/>
              <a:gd name="connsiteY2" fmla="*/ 0 h 6858000"/>
              <a:gd name="connsiteX3" fmla="*/ 1823619 w 6244272"/>
              <a:gd name="connsiteY3" fmla="*/ 0 h 6858000"/>
              <a:gd name="connsiteX4" fmla="*/ 5235673 w 6244272"/>
              <a:gd name="connsiteY4" fmla="*/ 0 h 6858000"/>
              <a:gd name="connsiteX5" fmla="*/ 4933297 w 6244272"/>
              <a:gd name="connsiteY5" fmla="*/ 110269 h 6858000"/>
              <a:gd name="connsiteX6" fmla="*/ 4976910 w 6244272"/>
              <a:gd name="connsiteY6" fmla="*/ 135168 h 6858000"/>
              <a:gd name="connsiteX7" fmla="*/ 5238580 w 6244272"/>
              <a:gd name="connsiteY7" fmla="*/ 71141 h 6858000"/>
              <a:gd name="connsiteX8" fmla="*/ 5290914 w 6244272"/>
              <a:gd name="connsiteY8" fmla="*/ 88927 h 6858000"/>
              <a:gd name="connsiteX9" fmla="*/ 5264747 w 6244272"/>
              <a:gd name="connsiteY9" fmla="*/ 163625 h 6858000"/>
              <a:gd name="connsiteX10" fmla="*/ 5151357 w 6244272"/>
              <a:gd name="connsiteY10" fmla="*/ 192082 h 6858000"/>
              <a:gd name="connsiteX11" fmla="*/ 4974002 w 6244272"/>
              <a:gd name="connsiteY11" fmla="*/ 373491 h 6858000"/>
              <a:gd name="connsiteX12" fmla="*/ 5241488 w 6244272"/>
              <a:gd name="connsiteY12" fmla="*/ 352148 h 6858000"/>
              <a:gd name="connsiteX13" fmla="*/ 5288007 w 6244272"/>
              <a:gd name="connsiteY13" fmla="*/ 394834 h 6858000"/>
              <a:gd name="connsiteX14" fmla="*/ 5305452 w 6244272"/>
              <a:gd name="connsiteY14" fmla="*/ 451747 h 6858000"/>
              <a:gd name="connsiteX15" fmla="*/ 5383953 w 6244272"/>
              <a:gd name="connsiteY15" fmla="*/ 359262 h 6858000"/>
              <a:gd name="connsiteX16" fmla="*/ 5450825 w 6244272"/>
              <a:gd name="connsiteY16" fmla="*/ 334364 h 6858000"/>
              <a:gd name="connsiteX17" fmla="*/ 5471177 w 6244272"/>
              <a:gd name="connsiteY17" fmla="*/ 416176 h 6858000"/>
              <a:gd name="connsiteX18" fmla="*/ 5410121 w 6244272"/>
              <a:gd name="connsiteY18" fmla="*/ 505101 h 6858000"/>
              <a:gd name="connsiteX19" fmla="*/ 5247303 w 6244272"/>
              <a:gd name="connsiteY19" fmla="*/ 558458 h 6858000"/>
              <a:gd name="connsiteX20" fmla="*/ 5421750 w 6244272"/>
              <a:gd name="connsiteY20" fmla="*/ 558458 h 6858000"/>
              <a:gd name="connsiteX21" fmla="*/ 5622364 w 6244272"/>
              <a:gd name="connsiteY21" fmla="*/ 522887 h 6858000"/>
              <a:gd name="connsiteX22" fmla="*/ 5834608 w 6244272"/>
              <a:gd name="connsiteY22" fmla="*/ 533558 h 6858000"/>
              <a:gd name="connsiteX23" fmla="*/ 6035223 w 6244272"/>
              <a:gd name="connsiteY23" fmla="*/ 462417 h 6858000"/>
              <a:gd name="connsiteX24" fmla="*/ 6238745 w 6244272"/>
              <a:gd name="connsiteY24" fmla="*/ 465975 h 6858000"/>
              <a:gd name="connsiteX25" fmla="*/ 5337434 w 6244272"/>
              <a:gd name="connsiteY25" fmla="*/ 910606 h 6858000"/>
              <a:gd name="connsiteX26" fmla="*/ 5381046 w 6244272"/>
              <a:gd name="connsiteY26" fmla="*/ 921277 h 6858000"/>
              <a:gd name="connsiteX27" fmla="*/ 5439195 w 6244272"/>
              <a:gd name="connsiteY27" fmla="*/ 949734 h 6858000"/>
              <a:gd name="connsiteX28" fmla="*/ 5395583 w 6244272"/>
              <a:gd name="connsiteY28" fmla="*/ 1006647 h 6858000"/>
              <a:gd name="connsiteX29" fmla="*/ 5160079 w 6244272"/>
              <a:gd name="connsiteY29" fmla="*/ 1113358 h 6858000"/>
              <a:gd name="connsiteX30" fmla="*/ 5101930 w 6244272"/>
              <a:gd name="connsiteY30" fmla="*/ 1220069 h 6858000"/>
              <a:gd name="connsiteX31" fmla="*/ 5174617 w 6244272"/>
              <a:gd name="connsiteY31" fmla="*/ 1209399 h 6858000"/>
              <a:gd name="connsiteX32" fmla="*/ 5238580 w 6244272"/>
              <a:gd name="connsiteY32" fmla="*/ 1230741 h 6858000"/>
              <a:gd name="connsiteX33" fmla="*/ 5212414 w 6244272"/>
              <a:gd name="connsiteY33" fmla="*/ 1365909 h 6858000"/>
              <a:gd name="connsiteX34" fmla="*/ 4878056 w 6244272"/>
              <a:gd name="connsiteY34" fmla="*/ 1540204 h 6858000"/>
              <a:gd name="connsiteX35" fmla="*/ 4848982 w 6244272"/>
              <a:gd name="connsiteY35" fmla="*/ 1597117 h 6858000"/>
              <a:gd name="connsiteX36" fmla="*/ 4889686 w 6244272"/>
              <a:gd name="connsiteY36" fmla="*/ 1636245 h 6858000"/>
              <a:gd name="connsiteX37" fmla="*/ 4997261 w 6244272"/>
              <a:gd name="connsiteY37" fmla="*/ 1657587 h 6858000"/>
              <a:gd name="connsiteX38" fmla="*/ 4846074 w 6244272"/>
              <a:gd name="connsiteY38" fmla="*/ 1849668 h 6858000"/>
              <a:gd name="connsiteX39" fmla="*/ 4790832 w 6244272"/>
              <a:gd name="connsiteY39" fmla="*/ 1903025 h 6858000"/>
              <a:gd name="connsiteX40" fmla="*/ 4694886 w 6244272"/>
              <a:gd name="connsiteY40" fmla="*/ 1984836 h 6858000"/>
              <a:gd name="connsiteX41" fmla="*/ 4694886 w 6244272"/>
              <a:gd name="connsiteY41" fmla="*/ 2013292 h 6858000"/>
              <a:gd name="connsiteX42" fmla="*/ 4822814 w 6244272"/>
              <a:gd name="connsiteY42" fmla="*/ 2102219 h 6858000"/>
              <a:gd name="connsiteX43" fmla="*/ 5055411 w 6244272"/>
              <a:gd name="connsiteY43" fmla="*/ 2077320 h 6858000"/>
              <a:gd name="connsiteX44" fmla="*/ 4712331 w 6244272"/>
              <a:gd name="connsiteY44" fmla="*/ 2208931 h 6858000"/>
              <a:gd name="connsiteX45" fmla="*/ 5822979 w 6244272"/>
              <a:gd name="connsiteY45" fmla="*/ 1892353 h 6858000"/>
              <a:gd name="connsiteX46" fmla="*/ 5753200 w 6244272"/>
              <a:gd name="connsiteY46" fmla="*/ 1974165 h 6858000"/>
              <a:gd name="connsiteX47" fmla="*/ 5363601 w 6244272"/>
              <a:gd name="connsiteY47" fmla="*/ 2191146 h 6858000"/>
              <a:gd name="connsiteX48" fmla="*/ 5253118 w 6244272"/>
              <a:gd name="connsiteY48" fmla="*/ 2326314 h 6858000"/>
              <a:gd name="connsiteX49" fmla="*/ 5136819 w 6244272"/>
              <a:gd name="connsiteY49" fmla="*/ 2401012 h 6858000"/>
              <a:gd name="connsiteX50" fmla="*/ 4974002 w 6244272"/>
              <a:gd name="connsiteY50" fmla="*/ 2401012 h 6858000"/>
              <a:gd name="connsiteX51" fmla="*/ 4857704 w 6244272"/>
              <a:gd name="connsiteY51" fmla="*/ 2518395 h 6858000"/>
              <a:gd name="connsiteX52" fmla="*/ 4976910 w 6244272"/>
              <a:gd name="connsiteY52" fmla="*/ 2543294 h 6858000"/>
              <a:gd name="connsiteX53" fmla="*/ 5116467 w 6244272"/>
              <a:gd name="connsiteY53" fmla="*/ 2525509 h 6858000"/>
              <a:gd name="connsiteX54" fmla="*/ 5273470 w 6244272"/>
              <a:gd name="connsiteY54" fmla="*/ 2564636 h 6858000"/>
              <a:gd name="connsiteX55" fmla="*/ 5418843 w 6244272"/>
              <a:gd name="connsiteY55" fmla="*/ 2532623 h 6858000"/>
              <a:gd name="connsiteX56" fmla="*/ 5593290 w 6244272"/>
              <a:gd name="connsiteY56" fmla="*/ 2553965 h 6858000"/>
              <a:gd name="connsiteX57" fmla="*/ 5648532 w 6244272"/>
              <a:gd name="connsiteY57" fmla="*/ 2692689 h 6858000"/>
              <a:gd name="connsiteX58" fmla="*/ 5665976 w 6244272"/>
              <a:gd name="connsiteY58" fmla="*/ 2703362 h 6858000"/>
              <a:gd name="connsiteX59" fmla="*/ 5988704 w 6244272"/>
              <a:gd name="connsiteY59" fmla="*/ 2923898 h 6858000"/>
              <a:gd name="connsiteX60" fmla="*/ 6078835 w 6244272"/>
              <a:gd name="connsiteY60" fmla="*/ 2941684 h 6858000"/>
              <a:gd name="connsiteX61" fmla="*/ 5546771 w 6244272"/>
              <a:gd name="connsiteY61" fmla="*/ 3329402 h 6858000"/>
              <a:gd name="connsiteX62" fmla="*/ 5904388 w 6244272"/>
              <a:gd name="connsiteY62" fmla="*/ 3229805 h 6858000"/>
              <a:gd name="connsiteX63" fmla="*/ 5953814 w 6244272"/>
              <a:gd name="connsiteY63" fmla="*/ 3393429 h 6858000"/>
              <a:gd name="connsiteX64" fmla="*/ 5785182 w 6244272"/>
              <a:gd name="connsiteY64" fmla="*/ 3539269 h 6858000"/>
              <a:gd name="connsiteX65" fmla="*/ 5724125 w 6244272"/>
              <a:gd name="connsiteY65" fmla="*/ 3827390 h 6858000"/>
              <a:gd name="connsiteX66" fmla="*/ 5753200 w 6244272"/>
              <a:gd name="connsiteY66" fmla="*/ 4090612 h 6858000"/>
              <a:gd name="connsiteX67" fmla="*/ 5825886 w 6244272"/>
              <a:gd name="connsiteY67" fmla="*/ 4172424 h 6858000"/>
              <a:gd name="connsiteX68" fmla="*/ 5930554 w 6244272"/>
              <a:gd name="connsiteY68" fmla="*/ 4321821 h 6858000"/>
              <a:gd name="connsiteX69" fmla="*/ 5994519 w 6244272"/>
              <a:gd name="connsiteY69" fmla="*/ 4414305 h 6858000"/>
              <a:gd name="connsiteX70" fmla="*/ 6218393 w 6244272"/>
              <a:gd name="connsiteY70" fmla="*/ 4378734 h 6858000"/>
              <a:gd name="connsiteX71" fmla="*/ 5918925 w 6244272"/>
              <a:gd name="connsiteY71" fmla="*/ 4613499 h 6858000"/>
              <a:gd name="connsiteX72" fmla="*/ 6160243 w 6244272"/>
              <a:gd name="connsiteY72" fmla="*/ 4585042 h 6858000"/>
              <a:gd name="connsiteX73" fmla="*/ 6238745 w 6244272"/>
              <a:gd name="connsiteY73" fmla="*/ 4602828 h 6858000"/>
              <a:gd name="connsiteX74" fmla="*/ 6195133 w 6244272"/>
              <a:gd name="connsiteY74" fmla="*/ 4677526 h 6858000"/>
              <a:gd name="connsiteX75" fmla="*/ 6017778 w 6244272"/>
              <a:gd name="connsiteY75" fmla="*/ 4805580 h 6858000"/>
              <a:gd name="connsiteX76" fmla="*/ 5651439 w 6244272"/>
              <a:gd name="connsiteY76" fmla="*/ 5154171 h 6858000"/>
              <a:gd name="connsiteX77" fmla="*/ 6006149 w 6244272"/>
              <a:gd name="connsiteY77" fmla="*/ 4994104 h 6858000"/>
              <a:gd name="connsiteX78" fmla="*/ 5633994 w 6244272"/>
              <a:gd name="connsiteY78" fmla="*/ 5353367 h 6858000"/>
              <a:gd name="connsiteX79" fmla="*/ 5552586 w 6244272"/>
              <a:gd name="connsiteY79" fmla="*/ 5474306 h 6858000"/>
              <a:gd name="connsiteX80" fmla="*/ 5383953 w 6244272"/>
              <a:gd name="connsiteY80" fmla="*/ 5769542 h 6858000"/>
              <a:gd name="connsiteX81" fmla="*/ 5392675 w 6244272"/>
              <a:gd name="connsiteY81" fmla="*/ 5801555 h 6858000"/>
              <a:gd name="connsiteX82" fmla="*/ 5584568 w 6244272"/>
              <a:gd name="connsiteY82" fmla="*/ 5755314 h 6858000"/>
              <a:gd name="connsiteX83" fmla="*/ 5334526 w 6244272"/>
              <a:gd name="connsiteY83" fmla="*/ 6004307 h 6858000"/>
              <a:gd name="connsiteX84" fmla="*/ 5075763 w 6244272"/>
              <a:gd name="connsiteY84" fmla="*/ 6196388 h 6858000"/>
              <a:gd name="connsiteX85" fmla="*/ 5258933 w 6244272"/>
              <a:gd name="connsiteY85" fmla="*/ 6167932 h 6858000"/>
              <a:gd name="connsiteX86" fmla="*/ 5511881 w 6244272"/>
              <a:gd name="connsiteY86" fmla="*/ 6057663 h 6858000"/>
              <a:gd name="connsiteX87" fmla="*/ 5599105 w 6244272"/>
              <a:gd name="connsiteY87" fmla="*/ 6100347 h 6858000"/>
              <a:gd name="connsiteX88" fmla="*/ 5360693 w 6244272"/>
              <a:gd name="connsiteY88" fmla="*/ 6281757 h 6858000"/>
              <a:gd name="connsiteX89" fmla="*/ 5224043 w 6244272"/>
              <a:gd name="connsiteY89" fmla="*/ 6367127 h 6858000"/>
              <a:gd name="connsiteX90" fmla="*/ 5168801 w 6244272"/>
              <a:gd name="connsiteY90" fmla="*/ 6431153 h 6858000"/>
              <a:gd name="connsiteX91" fmla="*/ 5011799 w 6244272"/>
              <a:gd name="connsiteY91" fmla="*/ 6658805 h 6858000"/>
              <a:gd name="connsiteX92" fmla="*/ 4651275 w 6244272"/>
              <a:gd name="connsiteY92" fmla="*/ 6858000 h 6858000"/>
              <a:gd name="connsiteX93" fmla="*/ 1823619 w 6244272"/>
              <a:gd name="connsiteY93" fmla="*/ 6858000 h 6858000"/>
              <a:gd name="connsiteX94" fmla="*/ 947849 w 6244272"/>
              <a:gd name="connsiteY94" fmla="*/ 6858000 h 6858000"/>
              <a:gd name="connsiteX95" fmla="*/ 732568 w 6244272"/>
              <a:gd name="connsiteY95" fmla="*/ 6858000 h 6858000"/>
              <a:gd name="connsiteX96" fmla="*/ 0 w 6244272"/>
              <a:gd name="connsiteY9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244272" h="6858000">
                <a:moveTo>
                  <a:pt x="0" y="0"/>
                </a:moveTo>
                <a:lnTo>
                  <a:pt x="732568" y="0"/>
                </a:lnTo>
                <a:lnTo>
                  <a:pt x="947849" y="0"/>
                </a:lnTo>
                <a:lnTo>
                  <a:pt x="1823619" y="0"/>
                </a:lnTo>
                <a:lnTo>
                  <a:pt x="5235673" y="0"/>
                </a:lnTo>
                <a:cubicBezTo>
                  <a:pt x="5133912" y="35571"/>
                  <a:pt x="5035058" y="78255"/>
                  <a:pt x="4933297" y="110269"/>
                </a:cubicBezTo>
                <a:cubicBezTo>
                  <a:pt x="4947835" y="145839"/>
                  <a:pt x="4962372" y="138725"/>
                  <a:pt x="4976910" y="135168"/>
                </a:cubicBezTo>
                <a:cubicBezTo>
                  <a:pt x="5064133" y="120941"/>
                  <a:pt x="5154264" y="110269"/>
                  <a:pt x="5238580" y="71141"/>
                </a:cubicBezTo>
                <a:cubicBezTo>
                  <a:pt x="5258933" y="64027"/>
                  <a:pt x="5282192" y="64027"/>
                  <a:pt x="5290914" y="88927"/>
                </a:cubicBezTo>
                <a:cubicBezTo>
                  <a:pt x="5305452" y="124497"/>
                  <a:pt x="5285100" y="145839"/>
                  <a:pt x="5264747" y="163625"/>
                </a:cubicBezTo>
                <a:cubicBezTo>
                  <a:pt x="5229858" y="195638"/>
                  <a:pt x="5189154" y="188525"/>
                  <a:pt x="5151357" y="192082"/>
                </a:cubicBezTo>
                <a:cubicBezTo>
                  <a:pt x="5046689" y="209867"/>
                  <a:pt x="4997261" y="259665"/>
                  <a:pt x="4974002" y="373491"/>
                </a:cubicBezTo>
                <a:cubicBezTo>
                  <a:pt x="5064133" y="327250"/>
                  <a:pt x="5154264" y="384162"/>
                  <a:pt x="5241488" y="352148"/>
                </a:cubicBezTo>
                <a:cubicBezTo>
                  <a:pt x="5264747" y="345034"/>
                  <a:pt x="5299637" y="355706"/>
                  <a:pt x="5288007" y="394834"/>
                </a:cubicBezTo>
                <a:cubicBezTo>
                  <a:pt x="5276378" y="430405"/>
                  <a:pt x="5238580" y="458860"/>
                  <a:pt x="5305452" y="451747"/>
                </a:cubicBezTo>
                <a:cubicBezTo>
                  <a:pt x="5354879" y="448189"/>
                  <a:pt x="5369416" y="405504"/>
                  <a:pt x="5383953" y="359262"/>
                </a:cubicBezTo>
                <a:cubicBezTo>
                  <a:pt x="5395583" y="334364"/>
                  <a:pt x="5427565" y="320135"/>
                  <a:pt x="5450825" y="334364"/>
                </a:cubicBezTo>
                <a:cubicBezTo>
                  <a:pt x="5479899" y="348592"/>
                  <a:pt x="5471177" y="387720"/>
                  <a:pt x="5471177" y="416176"/>
                </a:cubicBezTo>
                <a:cubicBezTo>
                  <a:pt x="5474085" y="469532"/>
                  <a:pt x="5450825" y="494431"/>
                  <a:pt x="5410121" y="505101"/>
                </a:cubicBezTo>
                <a:cubicBezTo>
                  <a:pt x="5360693" y="519330"/>
                  <a:pt x="5311267" y="537116"/>
                  <a:pt x="5247303" y="558458"/>
                </a:cubicBezTo>
                <a:cubicBezTo>
                  <a:pt x="5317082" y="594028"/>
                  <a:pt x="5369416" y="586915"/>
                  <a:pt x="5421750" y="558458"/>
                </a:cubicBezTo>
                <a:cubicBezTo>
                  <a:pt x="5485714" y="526444"/>
                  <a:pt x="5570030" y="483759"/>
                  <a:pt x="5622364" y="522887"/>
                </a:cubicBezTo>
                <a:cubicBezTo>
                  <a:pt x="5700865" y="579800"/>
                  <a:pt x="5764829" y="544229"/>
                  <a:pt x="5834608" y="533558"/>
                </a:cubicBezTo>
                <a:cubicBezTo>
                  <a:pt x="5979982" y="512216"/>
                  <a:pt x="5889850" y="480203"/>
                  <a:pt x="6035223" y="462417"/>
                </a:cubicBezTo>
                <a:cubicBezTo>
                  <a:pt x="6093372" y="455303"/>
                  <a:pt x="6154429" y="426847"/>
                  <a:pt x="6238745" y="465975"/>
                </a:cubicBezTo>
                <a:cubicBezTo>
                  <a:pt x="5857868" y="672284"/>
                  <a:pt x="5677606" y="658055"/>
                  <a:pt x="5337434" y="910606"/>
                </a:cubicBezTo>
                <a:cubicBezTo>
                  <a:pt x="5351971" y="935506"/>
                  <a:pt x="5366508" y="924835"/>
                  <a:pt x="5381046" y="921277"/>
                </a:cubicBezTo>
                <a:cubicBezTo>
                  <a:pt x="5404305" y="917720"/>
                  <a:pt x="5433380" y="903491"/>
                  <a:pt x="5439195" y="949734"/>
                </a:cubicBezTo>
                <a:cubicBezTo>
                  <a:pt x="5442103" y="985305"/>
                  <a:pt x="5424657" y="1003089"/>
                  <a:pt x="5395583" y="1006647"/>
                </a:cubicBezTo>
                <a:cubicBezTo>
                  <a:pt x="5311267" y="1020875"/>
                  <a:pt x="5235673" y="1070674"/>
                  <a:pt x="5160079" y="1113358"/>
                </a:cubicBezTo>
                <a:cubicBezTo>
                  <a:pt x="5125190" y="1131144"/>
                  <a:pt x="5087393" y="1156043"/>
                  <a:pt x="5101930" y="1220069"/>
                </a:cubicBezTo>
                <a:cubicBezTo>
                  <a:pt x="5131004" y="1237855"/>
                  <a:pt x="5151357" y="1212955"/>
                  <a:pt x="5174617" y="1209399"/>
                </a:cubicBezTo>
                <a:cubicBezTo>
                  <a:pt x="5197876" y="1205842"/>
                  <a:pt x="5253118" y="1220069"/>
                  <a:pt x="5238580" y="1230741"/>
                </a:cubicBezTo>
                <a:cubicBezTo>
                  <a:pt x="5171709" y="1269868"/>
                  <a:pt x="5293822" y="1365909"/>
                  <a:pt x="5212414" y="1365909"/>
                </a:cubicBezTo>
                <a:cubicBezTo>
                  <a:pt x="5078671" y="1365909"/>
                  <a:pt x="5005984" y="1536647"/>
                  <a:pt x="4878056" y="1540204"/>
                </a:cubicBezTo>
                <a:cubicBezTo>
                  <a:pt x="4857704" y="1540204"/>
                  <a:pt x="4848982" y="1572219"/>
                  <a:pt x="4848982" y="1597117"/>
                </a:cubicBezTo>
                <a:cubicBezTo>
                  <a:pt x="4848982" y="1629132"/>
                  <a:pt x="4869333" y="1632688"/>
                  <a:pt x="4889686" y="1636245"/>
                </a:cubicBezTo>
                <a:cubicBezTo>
                  <a:pt x="4921668" y="1639802"/>
                  <a:pt x="4956557" y="1597117"/>
                  <a:pt x="4997261" y="1657587"/>
                </a:cubicBezTo>
                <a:cubicBezTo>
                  <a:pt x="4921668" y="1693158"/>
                  <a:pt x="4843167" y="1728729"/>
                  <a:pt x="4846074" y="1849668"/>
                </a:cubicBezTo>
                <a:cubicBezTo>
                  <a:pt x="4846074" y="1881683"/>
                  <a:pt x="4814092" y="1895910"/>
                  <a:pt x="4790832" y="1903025"/>
                </a:cubicBezTo>
                <a:cubicBezTo>
                  <a:pt x="4750128" y="1917252"/>
                  <a:pt x="4718146" y="1938595"/>
                  <a:pt x="4694886" y="1984836"/>
                </a:cubicBezTo>
                <a:cubicBezTo>
                  <a:pt x="4694886" y="1995507"/>
                  <a:pt x="4694886" y="2002622"/>
                  <a:pt x="4694886" y="2013292"/>
                </a:cubicBezTo>
                <a:cubicBezTo>
                  <a:pt x="4700701" y="2123562"/>
                  <a:pt x="4758850" y="2120004"/>
                  <a:pt x="4822814" y="2102219"/>
                </a:cubicBezTo>
                <a:cubicBezTo>
                  <a:pt x="4898408" y="2080877"/>
                  <a:pt x="4974002" y="2038192"/>
                  <a:pt x="5055411" y="2077320"/>
                </a:cubicBezTo>
                <a:cubicBezTo>
                  <a:pt x="4942020" y="2130676"/>
                  <a:pt x="4817000" y="2134233"/>
                  <a:pt x="4712331" y="2208931"/>
                </a:cubicBezTo>
                <a:cubicBezTo>
                  <a:pt x="5101930" y="2223159"/>
                  <a:pt x="5445010" y="1984836"/>
                  <a:pt x="5822979" y="1892353"/>
                </a:cubicBezTo>
                <a:cubicBezTo>
                  <a:pt x="5811349" y="1952823"/>
                  <a:pt x="5779367" y="1967051"/>
                  <a:pt x="5753200" y="1974165"/>
                </a:cubicBezTo>
                <a:cubicBezTo>
                  <a:pt x="5613642" y="2020407"/>
                  <a:pt x="5491529" y="2112891"/>
                  <a:pt x="5363601" y="2191146"/>
                </a:cubicBezTo>
                <a:cubicBezTo>
                  <a:pt x="5311267" y="2223159"/>
                  <a:pt x="5273470" y="2258731"/>
                  <a:pt x="5253118" y="2326314"/>
                </a:cubicBezTo>
                <a:cubicBezTo>
                  <a:pt x="5235673" y="2390340"/>
                  <a:pt x="5200783" y="2418796"/>
                  <a:pt x="5136819" y="2401012"/>
                </a:cubicBezTo>
                <a:cubicBezTo>
                  <a:pt x="5084485" y="2386784"/>
                  <a:pt x="5029243" y="2393898"/>
                  <a:pt x="4974002" y="2401012"/>
                </a:cubicBezTo>
                <a:cubicBezTo>
                  <a:pt x="4912946" y="2408126"/>
                  <a:pt x="4843167" y="2479267"/>
                  <a:pt x="4857704" y="2518395"/>
                </a:cubicBezTo>
                <a:cubicBezTo>
                  <a:pt x="4886778" y="2582422"/>
                  <a:pt x="4936205" y="2550408"/>
                  <a:pt x="4976910" y="2543294"/>
                </a:cubicBezTo>
                <a:cubicBezTo>
                  <a:pt x="5026336" y="2536181"/>
                  <a:pt x="5116467" y="2518395"/>
                  <a:pt x="5116467" y="2525509"/>
                </a:cubicBezTo>
                <a:cubicBezTo>
                  <a:pt x="5148450" y="2685576"/>
                  <a:pt x="5221136" y="2564636"/>
                  <a:pt x="5273470" y="2564636"/>
                </a:cubicBezTo>
                <a:cubicBezTo>
                  <a:pt x="5322897" y="2564636"/>
                  <a:pt x="5372323" y="2546851"/>
                  <a:pt x="5418843" y="2532623"/>
                </a:cubicBezTo>
                <a:cubicBezTo>
                  <a:pt x="5479899" y="2514837"/>
                  <a:pt x="5535140" y="2546851"/>
                  <a:pt x="5593290" y="2553965"/>
                </a:cubicBezTo>
                <a:cubicBezTo>
                  <a:pt x="5645624" y="2561080"/>
                  <a:pt x="5616550" y="2653563"/>
                  <a:pt x="5648532" y="2692689"/>
                </a:cubicBezTo>
                <a:cubicBezTo>
                  <a:pt x="5654346" y="2703362"/>
                  <a:pt x="5660161" y="2703362"/>
                  <a:pt x="5665976" y="2703362"/>
                </a:cubicBezTo>
                <a:cubicBezTo>
                  <a:pt x="5683421" y="2980812"/>
                  <a:pt x="5988704" y="2913227"/>
                  <a:pt x="5988704" y="2923898"/>
                </a:cubicBezTo>
                <a:cubicBezTo>
                  <a:pt x="6014871" y="2941684"/>
                  <a:pt x="6046853" y="2899000"/>
                  <a:pt x="6078835" y="2941684"/>
                </a:cubicBezTo>
                <a:cubicBezTo>
                  <a:pt x="5942185" y="3137322"/>
                  <a:pt x="5732847" y="3183563"/>
                  <a:pt x="5546771" y="3329402"/>
                </a:cubicBezTo>
                <a:cubicBezTo>
                  <a:pt x="5700865" y="3379202"/>
                  <a:pt x="5790997" y="3208463"/>
                  <a:pt x="5904388" y="3229805"/>
                </a:cubicBezTo>
                <a:cubicBezTo>
                  <a:pt x="5959629" y="3283162"/>
                  <a:pt x="5793904" y="3368530"/>
                  <a:pt x="5953814" y="3393429"/>
                </a:cubicBezTo>
                <a:cubicBezTo>
                  <a:pt x="5884036" y="3439672"/>
                  <a:pt x="5834608" y="3485914"/>
                  <a:pt x="5785182" y="3539269"/>
                </a:cubicBezTo>
                <a:cubicBezTo>
                  <a:pt x="5700865" y="3635309"/>
                  <a:pt x="5683421" y="3699337"/>
                  <a:pt x="5724125" y="3827390"/>
                </a:cubicBezTo>
                <a:cubicBezTo>
                  <a:pt x="5750293" y="3912759"/>
                  <a:pt x="5788089" y="3991015"/>
                  <a:pt x="5753200" y="4090612"/>
                </a:cubicBezTo>
                <a:cubicBezTo>
                  <a:pt x="5729940" y="4158196"/>
                  <a:pt x="5738663" y="4204438"/>
                  <a:pt x="5825886" y="4172424"/>
                </a:cubicBezTo>
                <a:cubicBezTo>
                  <a:pt x="5918925" y="4140411"/>
                  <a:pt x="5953814" y="4200882"/>
                  <a:pt x="5930554" y="4321821"/>
                </a:cubicBezTo>
                <a:cubicBezTo>
                  <a:pt x="5916018" y="4400076"/>
                  <a:pt x="5930554" y="4424975"/>
                  <a:pt x="5994519" y="4414305"/>
                </a:cubicBezTo>
                <a:cubicBezTo>
                  <a:pt x="6064297" y="4403633"/>
                  <a:pt x="6131169" y="4353835"/>
                  <a:pt x="6218393" y="4378734"/>
                </a:cubicBezTo>
                <a:cubicBezTo>
                  <a:pt x="6148614" y="4521016"/>
                  <a:pt x="6000333" y="4478331"/>
                  <a:pt x="5918925" y="4613499"/>
                </a:cubicBezTo>
                <a:cubicBezTo>
                  <a:pt x="6014871" y="4613499"/>
                  <a:pt x="6090465" y="4613499"/>
                  <a:pt x="6160243" y="4585042"/>
                </a:cubicBezTo>
                <a:cubicBezTo>
                  <a:pt x="6189318" y="4574373"/>
                  <a:pt x="6221300" y="4560144"/>
                  <a:pt x="6238745" y="4602828"/>
                </a:cubicBezTo>
                <a:cubicBezTo>
                  <a:pt x="6259098" y="4652628"/>
                  <a:pt x="6218393" y="4670412"/>
                  <a:pt x="6195133" y="4677526"/>
                </a:cubicBezTo>
                <a:cubicBezTo>
                  <a:pt x="6128261" y="4702425"/>
                  <a:pt x="6075928" y="4759339"/>
                  <a:pt x="6017778" y="4805580"/>
                </a:cubicBezTo>
                <a:cubicBezTo>
                  <a:pt x="5892758" y="4905177"/>
                  <a:pt x="5756107" y="4990547"/>
                  <a:pt x="5651439" y="5154171"/>
                </a:cubicBezTo>
                <a:cubicBezTo>
                  <a:pt x="5782275" y="5111487"/>
                  <a:pt x="5881128" y="5011889"/>
                  <a:pt x="6006149" y="4994104"/>
                </a:cubicBezTo>
                <a:cubicBezTo>
                  <a:pt x="5898572" y="5143500"/>
                  <a:pt x="5761922" y="5243097"/>
                  <a:pt x="5633994" y="5353367"/>
                </a:cubicBezTo>
                <a:cubicBezTo>
                  <a:pt x="5596197" y="5385379"/>
                  <a:pt x="5558400" y="5406721"/>
                  <a:pt x="5552586" y="5474306"/>
                </a:cubicBezTo>
                <a:cubicBezTo>
                  <a:pt x="5535140" y="5605917"/>
                  <a:pt x="5488622" y="5712629"/>
                  <a:pt x="5383953" y="5769542"/>
                </a:cubicBezTo>
                <a:cubicBezTo>
                  <a:pt x="5383953" y="5769542"/>
                  <a:pt x="5389768" y="5790884"/>
                  <a:pt x="5392675" y="5801555"/>
                </a:cubicBezTo>
                <a:cubicBezTo>
                  <a:pt x="5456640" y="5805112"/>
                  <a:pt x="5506066" y="5726858"/>
                  <a:pt x="5584568" y="5755314"/>
                </a:cubicBezTo>
                <a:cubicBezTo>
                  <a:pt x="5506066" y="5862025"/>
                  <a:pt x="5442103" y="5954508"/>
                  <a:pt x="5334526" y="6004307"/>
                </a:cubicBezTo>
                <a:cubicBezTo>
                  <a:pt x="5247303" y="6043434"/>
                  <a:pt x="5139727" y="6068335"/>
                  <a:pt x="5075763" y="6196388"/>
                </a:cubicBezTo>
                <a:cubicBezTo>
                  <a:pt x="5148450" y="6221287"/>
                  <a:pt x="5203691" y="6189274"/>
                  <a:pt x="5258933" y="6167932"/>
                </a:cubicBezTo>
                <a:cubicBezTo>
                  <a:pt x="5343249" y="6132361"/>
                  <a:pt x="5427565" y="6093234"/>
                  <a:pt x="5511881" y="6057663"/>
                </a:cubicBezTo>
                <a:cubicBezTo>
                  <a:pt x="5543864" y="6043434"/>
                  <a:pt x="5578753" y="6036320"/>
                  <a:pt x="5599105" y="6100347"/>
                </a:cubicBezTo>
                <a:cubicBezTo>
                  <a:pt x="5491529" y="6114575"/>
                  <a:pt x="5427565" y="6199945"/>
                  <a:pt x="5360693" y="6281757"/>
                </a:cubicBezTo>
                <a:cubicBezTo>
                  <a:pt x="5322897" y="6327999"/>
                  <a:pt x="5290914" y="6388469"/>
                  <a:pt x="5224043" y="6367127"/>
                </a:cubicBezTo>
                <a:cubicBezTo>
                  <a:pt x="5189154" y="6356456"/>
                  <a:pt x="5165894" y="6388469"/>
                  <a:pt x="5168801" y="6431153"/>
                </a:cubicBezTo>
                <a:cubicBezTo>
                  <a:pt x="5183339" y="6580550"/>
                  <a:pt x="5099022" y="6630349"/>
                  <a:pt x="5011799" y="6658805"/>
                </a:cubicBezTo>
                <a:cubicBezTo>
                  <a:pt x="4883871" y="6701489"/>
                  <a:pt x="4770480" y="6786859"/>
                  <a:pt x="4651275" y="6858000"/>
                </a:cubicBezTo>
                <a:lnTo>
                  <a:pt x="1823619" y="6858000"/>
                </a:lnTo>
                <a:lnTo>
                  <a:pt x="947849" y="6858000"/>
                </a:lnTo>
                <a:lnTo>
                  <a:pt x="732568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154E0EC-DC15-8F5B-E89D-F60BF5C59C18}"/>
              </a:ext>
            </a:extLst>
          </p:cNvPr>
          <p:cNvSpPr/>
          <p:nvPr/>
        </p:nvSpPr>
        <p:spPr>
          <a:xfrm>
            <a:off x="532631" y="606520"/>
            <a:ext cx="5882023" cy="38771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kern="1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65353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Enfermedad temprana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40745" y="2748480"/>
            <a:ext cx="5181600" cy="3473329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• Ecografía endoscópica (EE) es el GOLD STANDARD si se sospecha enfermedad en estadio temprano.</a:t>
            </a:r>
            <a:endParaRPr lang="es-EC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0" y="2795325"/>
            <a:ext cx="5181600" cy="3473328"/>
          </a:xfrm>
        </p:spPr>
        <p:txBody>
          <a:bodyPr/>
          <a:lstStyle/>
          <a:p>
            <a:r>
              <a:rPr lang="es-MX" b="1" dirty="0"/>
              <a:t>Desde los </a:t>
            </a:r>
            <a:r>
              <a:rPr lang="es-EC" b="1" dirty="0"/>
              <a:t>ESTADIOS IA</a:t>
            </a:r>
            <a:r>
              <a:rPr lang="es-EC" dirty="0"/>
              <a:t> o menor no necesitan tratamiento de adyuvancia.</a:t>
            </a:r>
          </a:p>
          <a:p>
            <a:endParaRPr lang="es-EC" dirty="0"/>
          </a:p>
          <a:p>
            <a:r>
              <a:rPr lang="es-EC" dirty="0"/>
              <a:t>El manejo quirúrgico se hará cuando no exista adenopatías visibles en EE.</a:t>
            </a: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DDC9BCF-3E29-7EF6-846E-7576E6C40DB3}"/>
              </a:ext>
            </a:extLst>
          </p:cNvPr>
          <p:cNvSpPr txBox="1"/>
          <p:nvPr/>
        </p:nvSpPr>
        <p:spPr>
          <a:xfrm>
            <a:off x="0" y="6547370"/>
            <a:ext cx="1002725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373987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884" y="706485"/>
            <a:ext cx="10436468" cy="1325563"/>
          </a:xfrm>
        </p:spPr>
        <p:txBody>
          <a:bodyPr/>
          <a:lstStyle/>
          <a:p>
            <a:r>
              <a:rPr lang="es-MX" dirty="0"/>
              <a:t>Enfermedad temprana</a:t>
            </a:r>
            <a:endParaRPr lang="es-EC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E8D0129-9DFB-CF52-8667-0C35D329F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790" y="1801090"/>
            <a:ext cx="8208420" cy="461356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33B8596-9080-2F29-BB50-982C56FFEE1D}"/>
              </a:ext>
            </a:extLst>
          </p:cNvPr>
          <p:cNvSpPr/>
          <p:nvPr/>
        </p:nvSpPr>
        <p:spPr>
          <a:xfrm>
            <a:off x="3629891" y="2978727"/>
            <a:ext cx="5694218" cy="56803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0DA676-588C-79F0-F52A-DC0E99260FA9}"/>
              </a:ext>
            </a:extLst>
          </p:cNvPr>
          <p:cNvSpPr txBox="1"/>
          <p:nvPr/>
        </p:nvSpPr>
        <p:spPr>
          <a:xfrm>
            <a:off x="0" y="6547370"/>
            <a:ext cx="1002725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1869259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85678" y="2613938"/>
            <a:ext cx="5181600" cy="3473328"/>
          </a:xfrm>
        </p:spPr>
        <p:txBody>
          <a:bodyPr/>
          <a:lstStyle/>
          <a:p>
            <a:r>
              <a:rPr lang="es-MX" dirty="0"/>
              <a:t>¿Cuando iniciar tratamiento sistémico? </a:t>
            </a:r>
          </a:p>
          <a:p>
            <a:r>
              <a:rPr lang="es-MX" dirty="0"/>
              <a:t>¿Desde que estadio clínico?</a:t>
            </a:r>
          </a:p>
          <a:p>
            <a:r>
              <a:rPr lang="es-MX" dirty="0"/>
              <a:t>¿Que esquemas se utilizan en adyuvancia?</a:t>
            </a:r>
            <a:endParaRPr lang="es-EC" dirty="0"/>
          </a:p>
        </p:txBody>
      </p:sp>
      <p:pic>
        <p:nvPicPr>
          <p:cNvPr id="1030" name="Picture 6" descr="signo de pregunta - Expertos de Computadoras">
            <a:extLst>
              <a:ext uri="{FF2B5EF4-FFF2-40B4-BE49-F238E27FC236}">
                <a16:creationId xmlns:a16="http://schemas.microsoft.com/office/drawing/2014/main" id="{DAE9C4DB-EFD0-5215-81C0-10C84C6BF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886" y="2085975"/>
            <a:ext cx="3305175" cy="3295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2752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8E8D0129-9DFB-CF52-8667-0C35D329FD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541" b="45213"/>
          <a:stretch/>
        </p:blipFill>
        <p:spPr>
          <a:xfrm>
            <a:off x="1367603" y="3602182"/>
            <a:ext cx="9009452" cy="1025236"/>
          </a:xfrm>
          <a:prstGeom prst="rect">
            <a:avLst/>
          </a:prstGeom>
        </p:spPr>
      </p:pic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CA7AA445-B246-A7DA-0FBC-D66991083172}"/>
              </a:ext>
            </a:extLst>
          </p:cNvPr>
          <p:cNvSpPr txBox="1">
            <a:spLocks/>
          </p:cNvSpPr>
          <p:nvPr/>
        </p:nvSpPr>
        <p:spPr>
          <a:xfrm>
            <a:off x="754404" y="2032047"/>
            <a:ext cx="10052141" cy="8912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Como tratamiento adyuvante, con Estadio IB(Pt2,N0). Se benefician de terapia sistema con:</a:t>
            </a:r>
            <a:endParaRPr lang="es-EC" sz="24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24FF28B-A408-D405-65B9-F62A732553C1}"/>
              </a:ext>
            </a:extLst>
          </p:cNvPr>
          <p:cNvSpPr/>
          <p:nvPr/>
        </p:nvSpPr>
        <p:spPr>
          <a:xfrm>
            <a:off x="5334000" y="3976255"/>
            <a:ext cx="2867891" cy="19396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21F346E-BCCB-1EA9-255F-68F226D1C8B3}"/>
              </a:ext>
            </a:extLst>
          </p:cNvPr>
          <p:cNvSpPr txBox="1">
            <a:spLocks/>
          </p:cNvSpPr>
          <p:nvPr/>
        </p:nvSpPr>
        <p:spPr>
          <a:xfrm>
            <a:off x="514884" y="706485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dirty="0"/>
              <a:t>Enfermedad temprana</a:t>
            </a:r>
            <a:endParaRPr lang="es-EC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12CC857-252B-4876-D948-E5E0D2895E36}"/>
              </a:ext>
            </a:extLst>
          </p:cNvPr>
          <p:cNvSpPr txBox="1"/>
          <p:nvPr/>
        </p:nvSpPr>
        <p:spPr>
          <a:xfrm>
            <a:off x="0" y="6547370"/>
            <a:ext cx="1002725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https://www.nccn.org/professionals/physician_gls/pdf/gastric-spanish.pdf</a:t>
            </a:r>
          </a:p>
        </p:txBody>
      </p:sp>
    </p:spTree>
    <p:extLst>
      <p:ext uri="{BB962C8B-B14F-4D97-AF65-F5344CB8AC3E}">
        <p14:creationId xmlns:p14="http://schemas.microsoft.com/office/powerpoint/2010/main" val="232805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D54D09-97B4-3B8D-8BBD-FFB800F9F12E}"/>
              </a:ext>
            </a:extLst>
          </p:cNvPr>
          <p:cNvSpPr txBox="1">
            <a:spLocks/>
          </p:cNvSpPr>
          <p:nvPr/>
        </p:nvSpPr>
        <p:spPr>
          <a:xfrm>
            <a:off x="551517" y="2180444"/>
            <a:ext cx="6749827" cy="34733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Esquema de tratamiento: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1.-Fluroacilo o </a:t>
            </a:r>
            <a:r>
              <a:rPr lang="es-MX" dirty="0" err="1"/>
              <a:t>capecitabina</a:t>
            </a:r>
            <a:r>
              <a:rPr lang="es-MX" dirty="0"/>
              <a:t>, como </a:t>
            </a:r>
            <a:r>
              <a:rPr lang="es-MX" dirty="0" err="1"/>
              <a:t>quimioradioterapia</a:t>
            </a:r>
            <a:r>
              <a:rPr lang="es-MX" dirty="0"/>
              <a:t> adyuvante.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“Estudio </a:t>
            </a:r>
            <a:r>
              <a:rPr lang="es-EC" b="1" i="0" dirty="0">
                <a:solidFill>
                  <a:srgbClr val="212121"/>
                </a:solidFill>
                <a:effectLst/>
                <a:latin typeface="Merriweather" panose="020B0604020202020204" pitchFamily="2" charset="0"/>
              </a:rPr>
              <a:t>SWOG 0116</a:t>
            </a:r>
            <a:r>
              <a:rPr lang="es-MX" dirty="0"/>
              <a:t>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C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732A254-CE2D-8EF6-01DE-2748A8289ACB}"/>
              </a:ext>
            </a:extLst>
          </p:cNvPr>
          <p:cNvSpPr txBox="1">
            <a:spLocks/>
          </p:cNvSpPr>
          <p:nvPr/>
        </p:nvSpPr>
        <p:spPr>
          <a:xfrm>
            <a:off x="514884" y="706485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dirty="0"/>
              <a:t>Enfermedad temprana</a:t>
            </a:r>
            <a:endParaRPr lang="es-EC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21A20D5-E7D7-5063-7984-3B1B52831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716874"/>
            <a:ext cx="5537363" cy="240046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C600698-72FF-A0CE-39BF-9B8C928B48F3}"/>
              </a:ext>
            </a:extLst>
          </p:cNvPr>
          <p:cNvSpPr txBox="1"/>
          <p:nvPr/>
        </p:nvSpPr>
        <p:spPr>
          <a:xfrm>
            <a:off x="0" y="6442502"/>
            <a:ext cx="1002725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050" dirty="0"/>
              <a:t>https://www.nccn.org/professionals/physician_gls/pdf/gastric-spanish.pdf</a:t>
            </a:r>
          </a:p>
          <a:p>
            <a:r>
              <a:rPr lang="es-EC" sz="1050" dirty="0"/>
              <a:t>https://pubmed.ncbi.nlm.nih.gov/22585691</a:t>
            </a:r>
          </a:p>
        </p:txBody>
      </p:sp>
    </p:spTree>
    <p:extLst>
      <p:ext uri="{BB962C8B-B14F-4D97-AF65-F5344CB8AC3E}">
        <p14:creationId xmlns:p14="http://schemas.microsoft.com/office/powerpoint/2010/main" val="305296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732A254-CE2D-8EF6-01DE-2748A8289ACB}"/>
              </a:ext>
            </a:extLst>
          </p:cNvPr>
          <p:cNvSpPr txBox="1">
            <a:spLocks/>
          </p:cNvSpPr>
          <p:nvPr/>
        </p:nvSpPr>
        <p:spPr>
          <a:xfrm>
            <a:off x="514884" y="706485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dirty="0"/>
              <a:t>Enfermedad temprana</a:t>
            </a:r>
            <a:endParaRPr lang="es-EC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6BC06B9-D27C-1686-0A4E-770788295929}"/>
              </a:ext>
            </a:extLst>
          </p:cNvPr>
          <p:cNvSpPr txBox="1"/>
          <p:nvPr/>
        </p:nvSpPr>
        <p:spPr>
          <a:xfrm>
            <a:off x="94318" y="64886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400" dirty="0"/>
              <a:t>https://pubmed.ncbi.nlm.nih.gov/22585691/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21A20D5-E7D7-5063-7984-3B1B52831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716874"/>
            <a:ext cx="5537363" cy="240046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957E71A-B39A-F2B3-2D6D-701DF1ACD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648" y="544400"/>
            <a:ext cx="9496626" cy="57692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D54D09-97B4-3B8D-8BBD-FFB800F9F12E}"/>
              </a:ext>
            </a:extLst>
          </p:cNvPr>
          <p:cNvSpPr txBox="1">
            <a:spLocks/>
          </p:cNvSpPr>
          <p:nvPr/>
        </p:nvSpPr>
        <p:spPr>
          <a:xfrm>
            <a:off x="7507359" y="706485"/>
            <a:ext cx="4282859" cy="6118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dirty="0">
                <a:solidFill>
                  <a:schemeClr val="bg1"/>
                </a:solidFill>
              </a:rPr>
              <a:t>DISEÑO DEL ESTUDIO: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1474019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732A254-CE2D-8EF6-01DE-2748A8289ACB}"/>
              </a:ext>
            </a:extLst>
          </p:cNvPr>
          <p:cNvSpPr txBox="1">
            <a:spLocks/>
          </p:cNvSpPr>
          <p:nvPr/>
        </p:nvSpPr>
        <p:spPr>
          <a:xfrm>
            <a:off x="514884" y="706485"/>
            <a:ext cx="104364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MX" dirty="0"/>
              <a:t>Enfermedad temprana</a:t>
            </a:r>
            <a:endParaRPr lang="es-EC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6BC06B9-D27C-1686-0A4E-770788295929}"/>
              </a:ext>
            </a:extLst>
          </p:cNvPr>
          <p:cNvSpPr txBox="1"/>
          <p:nvPr/>
        </p:nvSpPr>
        <p:spPr>
          <a:xfrm>
            <a:off x="94318" y="64886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400" dirty="0"/>
              <a:t>https://pubmed.ncbi.nlm.nih.gov/22585691/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D54D09-97B4-3B8D-8BBD-FFB800F9F12E}"/>
              </a:ext>
            </a:extLst>
          </p:cNvPr>
          <p:cNvSpPr txBox="1">
            <a:spLocks/>
          </p:cNvSpPr>
          <p:nvPr/>
        </p:nvSpPr>
        <p:spPr>
          <a:xfrm>
            <a:off x="94319" y="1803072"/>
            <a:ext cx="4075900" cy="56605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sz="2400" dirty="0">
                <a:solidFill>
                  <a:schemeClr val="bg1"/>
                </a:solidFill>
              </a:rPr>
              <a:t>CURVA DE SOBREVIDA:</a:t>
            </a:r>
            <a:endParaRPr lang="es-MX" sz="2400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C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62E0DA-9847-D0DF-E26B-749AAED11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25" y="1659995"/>
            <a:ext cx="3690786" cy="498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5948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33864</TotalTime>
  <Words>805</Words>
  <Application>Microsoft Office PowerPoint</Application>
  <PresentationFormat>Panorámica</PresentationFormat>
  <Paragraphs>105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Imago</vt:lpstr>
      <vt:lpstr>Merriweather</vt:lpstr>
      <vt:lpstr>Montserrat</vt:lpstr>
      <vt:lpstr>Noto Sans</vt:lpstr>
      <vt:lpstr>Verdana</vt:lpstr>
      <vt:lpstr>Tema de Office</vt:lpstr>
      <vt:lpstr>CANCER GASTRICO “Principios de Tratamiento sistémico”</vt:lpstr>
      <vt:lpstr>Escenarios en el manejo del cáncer gástrico.</vt:lpstr>
      <vt:lpstr>Enfermedad temprana</vt:lpstr>
      <vt:lpstr>Enfermedad temprana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Enfermedad localmente avanzada </vt:lpstr>
      <vt:lpstr>Enfermedad localmente avanzada</vt:lpstr>
      <vt:lpstr>Enfermedad localmente avanzado</vt:lpstr>
      <vt:lpstr>Presentación de PowerPoint</vt:lpstr>
      <vt:lpstr>Enfermedad METASTASICA </vt:lpstr>
      <vt:lpstr>Enfermedad METASTASICA </vt:lpstr>
      <vt:lpstr>Presentación de PowerPoint</vt:lpstr>
      <vt:lpstr>Presentación de PowerPoint</vt:lpstr>
      <vt:lpstr>Presentación de PowerPoint</vt:lpstr>
      <vt:lpstr>Enfermedad METASTASICA/HER-2 POSITIVO</vt:lpstr>
      <vt:lpstr>Enfermedad METASTASICA/HER-2 POSITIVO</vt:lpstr>
      <vt:lpstr>Presentación de PowerPoint</vt:lpstr>
      <vt:lpstr>Enfermedad METASTASICA</vt:lpstr>
      <vt:lpstr>Enfermedad METASTASICA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319</cp:revision>
  <cp:lastPrinted>2022-09-30T12:20:29Z</cp:lastPrinted>
  <dcterms:created xsi:type="dcterms:W3CDTF">2022-07-26T19:05:49Z</dcterms:created>
  <dcterms:modified xsi:type="dcterms:W3CDTF">2023-02-10T16:13:20Z</dcterms:modified>
</cp:coreProperties>
</file>