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40" r:id="rId3"/>
    <p:sldId id="348" r:id="rId4"/>
    <p:sldId id="350" r:id="rId5"/>
    <p:sldId id="345" r:id="rId6"/>
    <p:sldId id="381" r:id="rId7"/>
    <p:sldId id="377" r:id="rId8"/>
    <p:sldId id="382" r:id="rId9"/>
    <p:sldId id="383" r:id="rId10"/>
    <p:sldId id="341" r:id="rId11"/>
    <p:sldId id="342" r:id="rId12"/>
    <p:sldId id="352" r:id="rId13"/>
    <p:sldId id="354" r:id="rId14"/>
    <p:sldId id="359" r:id="rId15"/>
    <p:sldId id="360" r:id="rId16"/>
    <p:sldId id="344" r:id="rId17"/>
    <p:sldId id="386" r:id="rId18"/>
    <p:sldId id="387" r:id="rId19"/>
    <p:sldId id="370" r:id="rId20"/>
    <p:sldId id="388" r:id="rId21"/>
    <p:sldId id="373" r:id="rId22"/>
    <p:sldId id="376" r:id="rId23"/>
    <p:sldId id="335" r:id="rId24"/>
    <p:sldId id="310" r:id="rId25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69" autoAdjust="0"/>
    <p:restoredTop sz="95940"/>
  </p:normalViewPr>
  <p:slideViewPr>
    <p:cSldViewPr snapToGrid="0">
      <p:cViewPr varScale="1">
        <p:scale>
          <a:sx n="72" d="100"/>
          <a:sy n="72" d="100"/>
        </p:scale>
        <p:origin x="402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5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5A0D9-170D-45A5-B1C7-3BD1CF5649B7}" type="datetimeFigureOut">
              <a:rPr lang="es-CO" smtClean="0"/>
              <a:t>10/02/2023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83919-D3F5-4DF0-B3B6-584984760DE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8056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10/2/2023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817" y="260350"/>
            <a:ext cx="10687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78934" y="1600200"/>
            <a:ext cx="10687051" cy="412115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>
                <a:latin typeface="Imago" pitchFamily="2" charset="0"/>
              </a:defRPr>
            </a:lvl1pPr>
          </a:lstStyle>
          <a:p>
            <a:pPr defTabSz="914400" eaLnBrk="0" fontAlgn="base" hangingPunct="0">
              <a:spcAft>
                <a:spcPct val="0"/>
              </a:spcAft>
              <a:defRPr/>
            </a:pPr>
            <a:fld id="{CB148025-3780-4424-833A-00C2269D0A00}" type="slidenum">
              <a:rPr lang="en-US" altLang="en-US" smtClean="0">
                <a:solidFill>
                  <a:srgbClr val="000000"/>
                </a:solidFill>
              </a:rPr>
              <a:pPr defTabSz="914400" eaLnBrk="0" fontAlgn="base" hangingPunct="0">
                <a:spcAft>
                  <a:spcPct val="0"/>
                </a:spcAft>
                <a:defRPr/>
              </a:pPr>
              <a:t>‹Nº›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675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10/2/2023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10/2/2023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10/2/2023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10/2/2023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10/2/2023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10/2/2023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10/2/2023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10/2/2023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pPr/>
              <a:t>10/2/2023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7" name="Rectangle 1046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EC406618-1ED7-8B24-5F90-209FA6AAD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93" y="273923"/>
            <a:ext cx="7181970" cy="4089714"/>
          </a:xfrm>
        </p:spPr>
        <p:txBody>
          <a:bodyPr>
            <a:normAutofit/>
          </a:bodyPr>
          <a:lstStyle/>
          <a:p>
            <a:r>
              <a:rPr lang="es-EC" sz="3600" b="1" dirty="0"/>
              <a:t>CANCER GASTRICO</a:t>
            </a:r>
            <a:br>
              <a:rPr lang="es-EC" sz="3600" dirty="0"/>
            </a:br>
            <a:r>
              <a:rPr lang="es-EC" sz="3600" dirty="0"/>
              <a:t>“Principios de Tratamiento sistémico”</a:t>
            </a: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A145431B-9249-2FE9-8152-BBDCB2F2F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785" y="4835319"/>
            <a:ext cx="6804468" cy="775494"/>
          </a:xfrm>
        </p:spPr>
        <p:txBody>
          <a:bodyPr>
            <a:normAutofit/>
          </a:bodyPr>
          <a:lstStyle/>
          <a:p>
            <a:pPr algn="l"/>
            <a:r>
              <a:rPr lang="es-EC" sz="1800" dirty="0"/>
              <a:t>Md. Luis Falconí – Medico Residente Oncología Clínica</a:t>
            </a:r>
          </a:p>
          <a:p>
            <a:pPr algn="l"/>
            <a:r>
              <a:rPr lang="es-EC" sz="1800" b="1" dirty="0"/>
              <a:t>TUTOR: </a:t>
            </a:r>
            <a:r>
              <a:rPr lang="es-EC" sz="1800" dirty="0"/>
              <a:t>Md. José Castillo – Oncólogo Clínico</a:t>
            </a:r>
          </a:p>
        </p:txBody>
      </p:sp>
      <p:pic>
        <p:nvPicPr>
          <p:cNvPr id="1026" name="Picture 2" descr="Cáncer Gástrico: síntomas y tratamiento">
            <a:extLst>
              <a:ext uri="{FF2B5EF4-FFF2-40B4-BE49-F238E27FC236}">
                <a16:creationId xmlns:a16="http://schemas.microsoft.com/office/drawing/2014/main" id="{EC1D5FAF-CB88-404D-C7FF-2B1B4AC2EB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6" r="9212"/>
          <a:stretch/>
        </p:blipFill>
        <p:spPr bwMode="auto">
          <a:xfrm>
            <a:off x="7117445" y="0"/>
            <a:ext cx="5071507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lca Núcleo de Quito">
            <a:extLst>
              <a:ext uri="{FF2B5EF4-FFF2-40B4-BE49-F238E27FC236}">
                <a16:creationId xmlns:a16="http://schemas.microsoft.com/office/drawing/2014/main" id="{D6DB4FB5-CAB5-479F-F224-33BDAAD34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56" y="711803"/>
            <a:ext cx="3123739" cy="12700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12321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884" y="706485"/>
            <a:ext cx="10436468" cy="1325563"/>
          </a:xfrm>
        </p:spPr>
        <p:txBody>
          <a:bodyPr>
            <a:normAutofit/>
          </a:bodyPr>
          <a:lstStyle/>
          <a:p>
            <a:r>
              <a:rPr lang="es-MX" dirty="0"/>
              <a:t>Enfermedad localmente avanzada</a:t>
            </a:r>
            <a:br>
              <a:rPr lang="es-MX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C33C0E-7764-D39D-4A57-249D8E6B7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2781" y="2166589"/>
            <a:ext cx="10626437" cy="2266865"/>
          </a:xfrm>
        </p:spPr>
        <p:txBody>
          <a:bodyPr/>
          <a:lstStyle/>
          <a:p>
            <a:r>
              <a:rPr lang="es-EC" i="0" dirty="0">
                <a:effectLst/>
                <a:latin typeface="Noto Sans" panose="020B0502040204020203" pitchFamily="34" charset="0"/>
              </a:rPr>
              <a:t>Pacientes en estadio clínico </a:t>
            </a:r>
            <a:r>
              <a:rPr lang="es-EC" b="1" i="0" dirty="0">
                <a:effectLst/>
                <a:latin typeface="Noto Sans" panose="020B0502040204020203" pitchFamily="34" charset="0"/>
              </a:rPr>
              <a:t>EC IIB.</a:t>
            </a:r>
            <a:endParaRPr lang="es-ES" b="1" dirty="0">
              <a:latin typeface="Noto Sans" panose="020B0502040504020204" pitchFamily="34" charset="0"/>
            </a:endParaRPr>
          </a:p>
          <a:p>
            <a:r>
              <a:rPr lang="es-ES" dirty="0"/>
              <a:t>Hablamos de enfermedad localmente avanzada cuando hay afectación del ganglio N3 o invasión/encapsulamiento de estructuras vasculares importantes, sin incluir los vasos esplénicos).</a:t>
            </a:r>
            <a:endParaRPr lang="es-MX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s-EC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D0FC7A-C8C3-DD9B-F0A2-0C8D44E05A6C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00" dirty="0"/>
              <a:t>https://www.nccn.org/professionals/physician_gls/pdf/gastric-spanish.pdf</a:t>
            </a:r>
          </a:p>
        </p:txBody>
      </p:sp>
    </p:spTree>
    <p:extLst>
      <p:ext uri="{BB962C8B-B14F-4D97-AF65-F5344CB8AC3E}">
        <p14:creationId xmlns:p14="http://schemas.microsoft.com/office/powerpoint/2010/main" val="2640635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Enfermedad localmente avanzada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MX" dirty="0"/>
              <a:t>Esquema de tratamiento perioperatorio:</a:t>
            </a:r>
          </a:p>
          <a:p>
            <a:pPr marL="0" indent="0">
              <a:buNone/>
            </a:pPr>
            <a:endParaRPr lang="es-MX" dirty="0"/>
          </a:p>
          <a:p>
            <a:r>
              <a:rPr lang="es-MX" dirty="0"/>
              <a:t>1.-ESQUEMA FLOT</a:t>
            </a:r>
          </a:p>
          <a:p>
            <a:pPr marL="0" indent="0">
              <a:buNone/>
            </a:pPr>
            <a:endParaRPr lang="es-EC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4BB557E7-EC86-2C82-C190-E23E1C89276F}"/>
              </a:ext>
            </a:extLst>
          </p:cNvPr>
          <p:cNvSpPr/>
          <p:nvPr/>
        </p:nvSpPr>
        <p:spPr>
          <a:xfrm>
            <a:off x="5654920" y="2918500"/>
            <a:ext cx="5013080" cy="20552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000000"/>
                </a:solidFill>
                <a:latin typeface="Montserrat" panose="00000500000000000000" pitchFamily="2" charset="0"/>
              </a:rPr>
              <a:t>Cada 14 días.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s-ES" b="1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000000"/>
                </a:solidFill>
                <a:latin typeface="Montserrat" panose="00000500000000000000" pitchFamily="2" charset="0"/>
              </a:rPr>
              <a:t>N</a:t>
            </a:r>
            <a:r>
              <a:rPr lang="es-ES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eoadyuvante durante 4 ciclos, seguidos de resección quirúrgica y QT adyuvante durante 4 ciclos adicionales.</a:t>
            </a:r>
            <a:endParaRPr lang="es-EC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BB5BC9C-3235-D957-02E6-18C4705D9B7C}"/>
              </a:ext>
            </a:extLst>
          </p:cNvPr>
          <p:cNvSpPr txBox="1"/>
          <p:nvPr/>
        </p:nvSpPr>
        <p:spPr>
          <a:xfrm>
            <a:off x="0" y="6611779"/>
            <a:ext cx="616527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00" dirty="0"/>
              <a:t>https://pubmed.ncbi.nlm.nih.gov/30982686/</a:t>
            </a:r>
          </a:p>
        </p:txBody>
      </p:sp>
    </p:spTree>
    <p:extLst>
      <p:ext uri="{BB962C8B-B14F-4D97-AF65-F5344CB8AC3E}">
        <p14:creationId xmlns:p14="http://schemas.microsoft.com/office/powerpoint/2010/main" val="2188084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Enfermedad localmente avanzado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MX" dirty="0"/>
              <a:t>Esquemas de tratamiento perioperatorios:</a:t>
            </a:r>
          </a:p>
          <a:p>
            <a:pPr marL="0" indent="0">
              <a:buNone/>
            </a:pPr>
            <a:endParaRPr lang="es-MX" dirty="0"/>
          </a:p>
          <a:p>
            <a:r>
              <a:rPr lang="es-MX" dirty="0"/>
              <a:t>1.-ESQUEMA FLOT</a:t>
            </a:r>
          </a:p>
          <a:p>
            <a:pPr marL="0" indent="0">
              <a:buNone/>
            </a:pP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6B10F6-1D48-76A9-4F65-08F5BAAA42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" y="816771"/>
            <a:ext cx="3602182" cy="471604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s-MX" sz="2400" b="1" i="1" dirty="0"/>
              <a:t>DISEÑO DE ESTUDIO</a:t>
            </a:r>
          </a:p>
          <a:p>
            <a:endParaRPr lang="es-EC" sz="2400" b="1" i="1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81B5163-4075-3AC1-2CB4-962260375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71" y="636191"/>
            <a:ext cx="8614619" cy="570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B5A2674-8D5F-CF5B-2175-E7388EA43AA7}"/>
              </a:ext>
            </a:extLst>
          </p:cNvPr>
          <p:cNvSpPr txBox="1"/>
          <p:nvPr/>
        </p:nvSpPr>
        <p:spPr>
          <a:xfrm>
            <a:off x="0" y="6611779"/>
            <a:ext cx="616527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00" dirty="0"/>
              <a:t>https://pubmed.ncbi.nlm.nih.gov/30982686/</a:t>
            </a:r>
          </a:p>
        </p:txBody>
      </p:sp>
    </p:spTree>
    <p:extLst>
      <p:ext uri="{BB962C8B-B14F-4D97-AF65-F5344CB8AC3E}">
        <p14:creationId xmlns:p14="http://schemas.microsoft.com/office/powerpoint/2010/main" val="2850668939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6B10F6-1D48-76A9-4F65-08F5BAAA42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" y="816771"/>
            <a:ext cx="3602182" cy="471604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s-MX" sz="2400" b="1" i="1" dirty="0"/>
              <a:t>CURVA SOBREVIDA</a:t>
            </a:r>
          </a:p>
          <a:p>
            <a:endParaRPr lang="es-EC" sz="2400" b="1" i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A32ED94-A41A-4DCE-C23A-F4FB3D4BC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22" y="2064324"/>
            <a:ext cx="5831378" cy="338050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081B159-9487-BAFB-B16D-318CFD947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491" y="1955395"/>
            <a:ext cx="5201516" cy="359836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BDF22FAC-E60B-9199-2070-13EF648C2D00}"/>
              </a:ext>
            </a:extLst>
          </p:cNvPr>
          <p:cNvSpPr txBox="1"/>
          <p:nvPr/>
        </p:nvSpPr>
        <p:spPr>
          <a:xfrm>
            <a:off x="0" y="6611779"/>
            <a:ext cx="616527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00" dirty="0"/>
              <a:t>https://pubmed.ncbi.nlm.nih.gov/30982686/</a:t>
            </a:r>
          </a:p>
        </p:txBody>
      </p:sp>
    </p:spTree>
    <p:extLst>
      <p:ext uri="{BB962C8B-B14F-4D97-AF65-F5344CB8AC3E}">
        <p14:creationId xmlns:p14="http://schemas.microsoft.com/office/powerpoint/2010/main" val="378120940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884" y="706485"/>
            <a:ext cx="10436468" cy="1325563"/>
          </a:xfrm>
        </p:spPr>
        <p:txBody>
          <a:bodyPr/>
          <a:lstStyle/>
          <a:p>
            <a:r>
              <a:rPr lang="es-MX" dirty="0"/>
              <a:t>Enfermedad METASTASICA</a:t>
            </a:r>
            <a:br>
              <a:rPr lang="es-MX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135DB9-D5B4-32E0-215D-4D46A23D7D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2781" y="2295567"/>
            <a:ext cx="10626437" cy="2266865"/>
          </a:xfrm>
        </p:spPr>
        <p:txBody>
          <a:bodyPr/>
          <a:lstStyle/>
          <a:p>
            <a:r>
              <a:rPr lang="es-EC" i="0" dirty="0">
                <a:effectLst/>
                <a:latin typeface="Noto Sans" panose="020B0502040204020203" pitchFamily="34" charset="0"/>
              </a:rPr>
              <a:t>Se cataloga enfermedad metastásica en pacientes en estadio clínico </a:t>
            </a:r>
            <a:r>
              <a:rPr lang="es-EC" b="1" i="0" dirty="0">
                <a:effectLst/>
                <a:latin typeface="Noto Sans" panose="020B0502040204020203" pitchFamily="34" charset="0"/>
              </a:rPr>
              <a:t>EC </a:t>
            </a:r>
            <a:r>
              <a:rPr lang="es-EC" b="1" dirty="0">
                <a:latin typeface="Noto Sans" panose="020B0502040204020203" pitchFamily="34" charset="0"/>
              </a:rPr>
              <a:t>IV (cualquier T, cualquier N, M1-metastasis a distancia).</a:t>
            </a:r>
            <a:endParaRPr lang="es-ES" b="1" dirty="0">
              <a:latin typeface="Noto Sans" panose="020B0502040504020204" pitchFamily="34" charset="0"/>
            </a:endParaRPr>
          </a:p>
          <a:p>
            <a:r>
              <a:rPr lang="es-ES" dirty="0"/>
              <a:t>Los regímenes de terapia sistémica de primera línea con dos fármacos citotóxicos se prefieren en el caso de los pacientes con enfermedad avanzada, dada su baja toxicidad</a:t>
            </a:r>
            <a:endParaRPr lang="es-EC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873B9B9-0119-6D29-F826-3DBF63726547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00" dirty="0"/>
              <a:t>https://www.nccn.org/professionals/physician_gls/pdf/gastric-spanish.pdf</a:t>
            </a:r>
          </a:p>
        </p:txBody>
      </p:sp>
    </p:spTree>
    <p:extLst>
      <p:ext uri="{BB962C8B-B14F-4D97-AF65-F5344CB8AC3E}">
        <p14:creationId xmlns:p14="http://schemas.microsoft.com/office/powerpoint/2010/main" val="1031379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3320" y="1270517"/>
            <a:ext cx="10436468" cy="1325563"/>
          </a:xfrm>
        </p:spPr>
        <p:txBody>
          <a:bodyPr>
            <a:normAutofit/>
          </a:bodyPr>
          <a:lstStyle/>
          <a:p>
            <a:r>
              <a:rPr lang="es-MX" dirty="0"/>
              <a:t>Enfermedad METASTASICA</a:t>
            </a:r>
            <a:br>
              <a:rPr lang="es-MX" dirty="0"/>
            </a:br>
            <a:endParaRPr lang="es-EC" dirty="0"/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380906AF-6AD6-594F-C052-34ACE0D0A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560668"/>
            <a:ext cx="5181600" cy="347332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b="1" dirty="0"/>
              <a:t>HER-2 NEGATIVO. </a:t>
            </a:r>
          </a:p>
          <a:p>
            <a:pPr marL="0" indent="0">
              <a:buNone/>
            </a:pPr>
            <a:r>
              <a:rPr lang="es-MX" dirty="0"/>
              <a:t>Como esquemas preferidos de primera línea:</a:t>
            </a:r>
          </a:p>
          <a:p>
            <a:r>
              <a:rPr lang="es-MX" dirty="0"/>
              <a:t>FOLFOX</a:t>
            </a:r>
          </a:p>
          <a:p>
            <a:endParaRPr lang="es-MX" dirty="0"/>
          </a:p>
          <a:p>
            <a:pPr marL="0" indent="0">
              <a:buNone/>
            </a:pPr>
            <a:endParaRPr lang="es-EC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EEB585A8-3F12-27CC-9255-88104530CB73}"/>
              </a:ext>
            </a:extLst>
          </p:cNvPr>
          <p:cNvSpPr txBox="1">
            <a:spLocks/>
          </p:cNvSpPr>
          <p:nvPr/>
        </p:nvSpPr>
        <p:spPr>
          <a:xfrm>
            <a:off x="6236811" y="2525256"/>
            <a:ext cx="5181600" cy="3473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b="1" dirty="0"/>
              <a:t>HER-2 POSITIVO.</a:t>
            </a:r>
          </a:p>
          <a:p>
            <a:endParaRPr lang="es-MX" dirty="0"/>
          </a:p>
          <a:p>
            <a:r>
              <a:rPr lang="es-MX" dirty="0"/>
              <a:t>Las guías recomiendan la incorporación de TRASTUZUMAB, al tratamiento de primera línea. metastásica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C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736B4E7-A741-E321-A784-152AE16A8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20" y="4525156"/>
            <a:ext cx="4881390" cy="57193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54D2455-7090-D0E8-9C8C-8982EFCFE4F2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00" dirty="0"/>
              <a:t>https://www.nccn.org/professionals/physician_gls/pdf/gastric-spanish.pdf</a:t>
            </a:r>
          </a:p>
        </p:txBody>
      </p:sp>
    </p:spTree>
    <p:extLst>
      <p:ext uri="{BB962C8B-B14F-4D97-AF65-F5344CB8AC3E}">
        <p14:creationId xmlns:p14="http://schemas.microsoft.com/office/powerpoint/2010/main" val="3203528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43941809-1C9A-3C2C-A073-56BCC3011005}"/>
              </a:ext>
            </a:extLst>
          </p:cNvPr>
          <p:cNvSpPr txBox="1">
            <a:spLocks/>
          </p:cNvSpPr>
          <p:nvPr/>
        </p:nvSpPr>
        <p:spPr>
          <a:xfrm>
            <a:off x="473320" y="886593"/>
            <a:ext cx="104364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sz="3200" dirty="0"/>
              <a:t>Enfermedad METASTASICA/</a:t>
            </a:r>
            <a:r>
              <a:rPr lang="es-MX" sz="3200" b="1" dirty="0"/>
              <a:t>HER-2 NEGATIVO</a:t>
            </a:r>
            <a:endParaRPr lang="es-EC" sz="3200" b="1" dirty="0"/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A5C65E8B-F52A-BA82-DD91-CF31013A7E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2747963"/>
            <a:ext cx="5181600" cy="3473450"/>
          </a:xfrm>
        </p:spPr>
        <p:txBody>
          <a:bodyPr/>
          <a:lstStyle/>
          <a:p>
            <a:r>
              <a:rPr lang="es-MX" dirty="0"/>
              <a:t>Esquema de tratamiento Metastásico:</a:t>
            </a:r>
          </a:p>
          <a:p>
            <a:pPr marL="0" indent="0">
              <a:buNone/>
            </a:pPr>
            <a:endParaRPr lang="es-MX" dirty="0"/>
          </a:p>
          <a:p>
            <a:r>
              <a:rPr lang="es-MX" dirty="0"/>
              <a:t>1.-ESQUEMA FOLFOX</a:t>
            </a:r>
          </a:p>
          <a:p>
            <a:endParaRPr lang="es-MX" dirty="0"/>
          </a:p>
          <a:p>
            <a:r>
              <a:rPr lang="es-MX" dirty="0"/>
              <a:t>“</a:t>
            </a:r>
            <a:r>
              <a:rPr lang="es-EC" dirty="0"/>
              <a:t>ensayo de fase III realizado por German </a:t>
            </a:r>
            <a:r>
              <a:rPr lang="es-EC" dirty="0" err="1"/>
              <a:t>Study</a:t>
            </a:r>
            <a:r>
              <a:rPr lang="es-EC" dirty="0"/>
              <a:t> </a:t>
            </a:r>
            <a:r>
              <a:rPr lang="es-EC" dirty="0" err="1"/>
              <a:t>Group</a:t>
            </a:r>
            <a:r>
              <a:rPr lang="es-MX" dirty="0"/>
              <a:t>”</a:t>
            </a:r>
          </a:p>
          <a:p>
            <a:pPr marL="0" indent="0">
              <a:buNone/>
            </a:pPr>
            <a:endParaRPr lang="es-EC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FA1EB0-4878-CD04-1054-E8B21C0DC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775" y="2747963"/>
            <a:ext cx="6753225" cy="2028825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29460B6-1350-85B8-E99C-B3F8C3F99F60}"/>
              </a:ext>
            </a:extLst>
          </p:cNvPr>
          <p:cNvSpPr txBox="1"/>
          <p:nvPr/>
        </p:nvSpPr>
        <p:spPr>
          <a:xfrm>
            <a:off x="15875" y="6488668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100" dirty="0"/>
              <a:t>https://pubmed.ncbi.nlm.nih.gov/18349393/</a:t>
            </a:r>
          </a:p>
        </p:txBody>
      </p:sp>
    </p:spTree>
    <p:extLst>
      <p:ext uri="{BB962C8B-B14F-4D97-AF65-F5344CB8AC3E}">
        <p14:creationId xmlns:p14="http://schemas.microsoft.com/office/powerpoint/2010/main" val="1156063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43941809-1C9A-3C2C-A073-56BCC3011005}"/>
              </a:ext>
            </a:extLst>
          </p:cNvPr>
          <p:cNvSpPr txBox="1">
            <a:spLocks/>
          </p:cNvSpPr>
          <p:nvPr/>
        </p:nvSpPr>
        <p:spPr>
          <a:xfrm>
            <a:off x="473320" y="886593"/>
            <a:ext cx="104364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sz="3200"/>
              <a:t>Enfermedad METASTASICA/</a:t>
            </a:r>
            <a:r>
              <a:rPr lang="es-MX" sz="3200" b="1"/>
              <a:t>HER-2 NEGATIVO</a:t>
            </a:r>
            <a:endParaRPr lang="es-EC" sz="32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FA1EB0-4878-CD04-1054-E8B21C0DC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775" y="2747963"/>
            <a:ext cx="6753225" cy="202882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0D04CE-68ED-7A02-85B1-434A42A2DE2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802AF4C-BF30-22CB-BEA1-C9B0BDCAC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41" y="1757362"/>
            <a:ext cx="10004547" cy="4533815"/>
          </a:xfrm>
          <a:prstGeom prst="rect">
            <a:avLst/>
          </a:prstGeom>
        </p:spPr>
      </p:pic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00670737-DA85-2EB9-1951-1ECBF28AFB58}"/>
              </a:ext>
            </a:extLst>
          </p:cNvPr>
          <p:cNvSpPr txBox="1">
            <a:spLocks/>
          </p:cNvSpPr>
          <p:nvPr/>
        </p:nvSpPr>
        <p:spPr>
          <a:xfrm>
            <a:off x="7909141" y="2006658"/>
            <a:ext cx="4282859" cy="6118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C" dirty="0">
                <a:solidFill>
                  <a:schemeClr val="bg1"/>
                </a:solidFill>
              </a:rPr>
              <a:t>DISEÑO DEL ESTUDIO:</a:t>
            </a:r>
            <a:endParaRPr lang="es-MX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C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ABA5D33-DDBD-E358-C54C-CC904984F165}"/>
              </a:ext>
            </a:extLst>
          </p:cNvPr>
          <p:cNvSpPr txBox="1"/>
          <p:nvPr/>
        </p:nvSpPr>
        <p:spPr>
          <a:xfrm>
            <a:off x="15875" y="6488668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100" dirty="0"/>
              <a:t>https://pubmed.ncbi.nlm.nih.gov/18349393/</a:t>
            </a:r>
          </a:p>
        </p:txBody>
      </p:sp>
    </p:spTree>
    <p:extLst>
      <p:ext uri="{BB962C8B-B14F-4D97-AF65-F5344CB8AC3E}">
        <p14:creationId xmlns:p14="http://schemas.microsoft.com/office/powerpoint/2010/main" val="618106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43941809-1C9A-3C2C-A073-56BCC3011005}"/>
              </a:ext>
            </a:extLst>
          </p:cNvPr>
          <p:cNvSpPr txBox="1">
            <a:spLocks/>
          </p:cNvSpPr>
          <p:nvPr/>
        </p:nvSpPr>
        <p:spPr>
          <a:xfrm>
            <a:off x="436686" y="489842"/>
            <a:ext cx="104364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sz="3200" dirty="0"/>
              <a:t>Enfermedad METASTASICA/</a:t>
            </a:r>
            <a:r>
              <a:rPr lang="es-MX" sz="3200" b="1" dirty="0"/>
              <a:t>HER-2 NEGATIVO</a:t>
            </a:r>
            <a:endParaRPr lang="es-EC" sz="32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D6DCCC6-0C8E-F830-232E-4D21F43D6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75" y="1457899"/>
            <a:ext cx="7954141" cy="5233847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25563CDA-341D-8751-C53C-7ADC1BFB861B}"/>
              </a:ext>
            </a:extLst>
          </p:cNvPr>
          <p:cNvSpPr txBox="1"/>
          <p:nvPr/>
        </p:nvSpPr>
        <p:spPr>
          <a:xfrm>
            <a:off x="0" y="6659104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100" dirty="0"/>
              <a:t>https://pubmed.ncbi.nlm.nih.gov/18349393/</a:t>
            </a:r>
          </a:p>
        </p:txBody>
      </p:sp>
    </p:spTree>
    <p:extLst>
      <p:ext uri="{BB962C8B-B14F-4D97-AF65-F5344CB8AC3E}">
        <p14:creationId xmlns:p14="http://schemas.microsoft.com/office/powerpoint/2010/main" val="402325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3320" y="886593"/>
            <a:ext cx="10436468" cy="1325563"/>
          </a:xfrm>
        </p:spPr>
        <p:txBody>
          <a:bodyPr>
            <a:normAutofit/>
          </a:bodyPr>
          <a:lstStyle/>
          <a:p>
            <a:r>
              <a:rPr lang="es-MX" sz="3200" dirty="0"/>
              <a:t>Enfermedad METASTASICA/</a:t>
            </a:r>
            <a:r>
              <a:rPr lang="es-MX" sz="3200" b="1" dirty="0"/>
              <a:t>HER-2 POSITIVO</a:t>
            </a:r>
            <a:endParaRPr lang="es-EC" sz="3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/>
              <a:t>Esquema de Tratamiento para pacientes con sobreexpresión de HER-2:</a:t>
            </a:r>
          </a:p>
          <a:p>
            <a:r>
              <a:rPr lang="es-ES" b="1" dirty="0"/>
              <a:t>Incorpora “</a:t>
            </a:r>
            <a:r>
              <a:rPr lang="es-ES" b="1" dirty="0" err="1"/>
              <a:t>Trastuzumab</a:t>
            </a:r>
            <a:r>
              <a:rPr lang="es-ES" b="1" dirty="0"/>
              <a:t>”</a:t>
            </a:r>
          </a:p>
          <a:p>
            <a:endParaRPr lang="es-ES" b="1" dirty="0"/>
          </a:p>
          <a:p>
            <a:r>
              <a:rPr lang="es-ES" b="1" dirty="0"/>
              <a:t>“Estudio </a:t>
            </a:r>
            <a:r>
              <a:rPr lang="es-ES" b="1" dirty="0" err="1"/>
              <a:t>ToGA</a:t>
            </a:r>
            <a:r>
              <a:rPr lang="es-ES" b="1" dirty="0"/>
              <a:t>”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7D574D8-E09F-68AD-17B8-BB653F909A3C}"/>
              </a:ext>
            </a:extLst>
          </p:cNvPr>
          <p:cNvSpPr txBox="1"/>
          <p:nvPr/>
        </p:nvSpPr>
        <p:spPr>
          <a:xfrm>
            <a:off x="16120" y="6488668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50" dirty="0"/>
              <a:t>https://pubmed.ncbi.nlm.nih.gov/20728210/</a:t>
            </a:r>
          </a:p>
        </p:txBody>
      </p:sp>
    </p:spTree>
    <p:extLst>
      <p:ext uri="{BB962C8B-B14F-4D97-AF65-F5344CB8AC3E}">
        <p14:creationId xmlns:p14="http://schemas.microsoft.com/office/powerpoint/2010/main" val="2058139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Escenarios en el manejo del cáncer gástrico.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46987" y="3081921"/>
            <a:ext cx="6469450" cy="2516674"/>
          </a:xfrm>
        </p:spPr>
        <p:txBody>
          <a:bodyPr/>
          <a:lstStyle/>
          <a:p>
            <a:r>
              <a:rPr lang="es-MX" b="1" dirty="0"/>
              <a:t>Enfermedad temprana</a:t>
            </a:r>
          </a:p>
          <a:p>
            <a:endParaRPr lang="es-MX" b="1" dirty="0"/>
          </a:p>
          <a:p>
            <a:r>
              <a:rPr lang="es-MX" b="1" dirty="0"/>
              <a:t>Enfermedad localmente avanzada</a:t>
            </a:r>
          </a:p>
          <a:p>
            <a:endParaRPr lang="es-MX" b="1" dirty="0"/>
          </a:p>
          <a:p>
            <a:r>
              <a:rPr lang="es-MX" b="1" dirty="0"/>
              <a:t>Enfermedad metastásica / RECURRENTE 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4092012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3320" y="886593"/>
            <a:ext cx="10436468" cy="1325563"/>
          </a:xfrm>
        </p:spPr>
        <p:txBody>
          <a:bodyPr>
            <a:normAutofit/>
          </a:bodyPr>
          <a:lstStyle/>
          <a:p>
            <a:r>
              <a:rPr lang="es-MX" sz="3200" dirty="0"/>
              <a:t>Enfermedad METASTASICA/</a:t>
            </a:r>
            <a:r>
              <a:rPr lang="es-MX" sz="3200" b="1" dirty="0"/>
              <a:t>HER-2 POSITIVO</a:t>
            </a:r>
            <a:endParaRPr lang="es-EC" sz="3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/>
              <a:t>Esquema de Tratamiento para pacientes con sobreexpresión de HER-2:</a:t>
            </a:r>
          </a:p>
          <a:p>
            <a:r>
              <a:rPr lang="es-ES" b="1" dirty="0"/>
              <a:t>Incorpora “</a:t>
            </a:r>
            <a:r>
              <a:rPr lang="es-ES" b="1" dirty="0" err="1"/>
              <a:t>Trastuzumab</a:t>
            </a:r>
            <a:r>
              <a:rPr lang="es-ES" b="1" dirty="0"/>
              <a:t>”</a:t>
            </a:r>
          </a:p>
          <a:p>
            <a:endParaRPr lang="es-ES" b="1" dirty="0"/>
          </a:p>
          <a:p>
            <a:r>
              <a:rPr lang="es-ES" b="1" dirty="0"/>
              <a:t>“Estudio </a:t>
            </a:r>
            <a:r>
              <a:rPr lang="es-ES" b="1" dirty="0" err="1"/>
              <a:t>ToGA</a:t>
            </a:r>
            <a:r>
              <a:rPr lang="es-ES" b="1" dirty="0"/>
              <a:t>”</a:t>
            </a:r>
          </a:p>
        </p:txBody>
      </p:sp>
      <p:sp>
        <p:nvSpPr>
          <p:cNvPr id="5" name="Marcador de contenido 3">
            <a:extLst>
              <a:ext uri="{FF2B5EF4-FFF2-40B4-BE49-F238E27FC236}">
                <a16:creationId xmlns:a16="http://schemas.microsoft.com/office/drawing/2014/main" id="{7E67F3F9-9612-E973-692A-D2F93302C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3424" y="985302"/>
            <a:ext cx="3602182" cy="471604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s-MX" sz="2400" b="1" i="1" dirty="0"/>
              <a:t>DISEÑO DE ESTUDIO</a:t>
            </a:r>
          </a:p>
          <a:p>
            <a:endParaRPr lang="es-EC" sz="2400" b="1" i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EC3663A-973A-2087-2407-DF83E261D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606" y="986795"/>
            <a:ext cx="7498118" cy="562358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CB09D37-E5DE-9F11-7C7F-86132BB9F17B}"/>
              </a:ext>
            </a:extLst>
          </p:cNvPr>
          <p:cNvSpPr txBox="1"/>
          <p:nvPr/>
        </p:nvSpPr>
        <p:spPr>
          <a:xfrm>
            <a:off x="16120" y="6488668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50" dirty="0"/>
              <a:t>https://pubmed.ncbi.nlm.nih.gov/20728210/</a:t>
            </a:r>
          </a:p>
        </p:txBody>
      </p:sp>
    </p:spTree>
    <p:extLst>
      <p:ext uri="{BB962C8B-B14F-4D97-AF65-F5344CB8AC3E}">
        <p14:creationId xmlns:p14="http://schemas.microsoft.com/office/powerpoint/2010/main" val="2059702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3DC7278-0810-7278-CB1D-0E1F06782C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contenido 3">
            <a:extLst>
              <a:ext uri="{FF2B5EF4-FFF2-40B4-BE49-F238E27FC236}">
                <a16:creationId xmlns:a16="http://schemas.microsoft.com/office/drawing/2014/main" id="{C2068FEC-FCC1-C29D-233B-D731EBD9164C}"/>
              </a:ext>
            </a:extLst>
          </p:cNvPr>
          <p:cNvSpPr txBox="1">
            <a:spLocks/>
          </p:cNvSpPr>
          <p:nvPr/>
        </p:nvSpPr>
        <p:spPr>
          <a:xfrm>
            <a:off x="1" y="816771"/>
            <a:ext cx="3602182" cy="47160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sz="2400" b="1" i="1"/>
              <a:t>CURVA SOBREVIDA</a:t>
            </a:r>
          </a:p>
          <a:p>
            <a:endParaRPr lang="es-EC" sz="2400" b="1" i="1" dirty="0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34D20E6D-41C6-2D9E-3A39-BC5E3EDF4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B3199800-F3E1-D623-C5E4-BB8DDD94F50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CF013A6-5235-561E-6C02-09FEA7586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32" y="1550297"/>
            <a:ext cx="5278507" cy="3777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113D2DD-9BCE-8E2B-D231-F6C3F704E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404" y="1550297"/>
            <a:ext cx="5630072" cy="383187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CA6ABAE-B5B7-04C7-1086-DBF640BA69D7}"/>
              </a:ext>
            </a:extLst>
          </p:cNvPr>
          <p:cNvSpPr txBox="1"/>
          <p:nvPr/>
        </p:nvSpPr>
        <p:spPr>
          <a:xfrm>
            <a:off x="16120" y="6488668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50" dirty="0"/>
              <a:t>https://pubmed.ncbi.nlm.nih.gov/20728210/</a:t>
            </a:r>
          </a:p>
        </p:txBody>
      </p:sp>
    </p:spTree>
    <p:extLst>
      <p:ext uri="{BB962C8B-B14F-4D97-AF65-F5344CB8AC3E}">
        <p14:creationId xmlns:p14="http://schemas.microsoft.com/office/powerpoint/2010/main" val="1908605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Enfermedad METASTASICA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3433662" cy="3473329"/>
          </a:xfrm>
        </p:spPr>
        <p:txBody>
          <a:bodyPr/>
          <a:lstStyle/>
          <a:p>
            <a:r>
              <a:rPr lang="es-ES" dirty="0"/>
              <a:t>Otros esquemas Recomendados:</a:t>
            </a:r>
            <a:endParaRPr lang="es-EC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D158388-82DC-5CB4-52F3-E53459CBA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021" y="2417184"/>
            <a:ext cx="7370196" cy="403903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12E5E3-BFAC-80A2-DCD3-A5DCBE3D0A50}"/>
              </a:ext>
            </a:extLst>
          </p:cNvPr>
          <p:cNvSpPr txBox="1"/>
          <p:nvPr/>
        </p:nvSpPr>
        <p:spPr>
          <a:xfrm>
            <a:off x="124691" y="6457890"/>
            <a:ext cx="120673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000" dirty="0"/>
              <a:t>https://oncologypro.esmo.org/education-library/essentials-for-clinicians/gastrointestinal-tract-tumours</a:t>
            </a:r>
          </a:p>
          <a:p>
            <a:r>
              <a:rPr lang="es-EC" sz="1000" dirty="0"/>
              <a:t>https://www.nccn.org/professionals/physician_gls/pdf/gastric-spanish.pdf</a:t>
            </a:r>
          </a:p>
          <a:p>
            <a:endParaRPr lang="es-EC" sz="1000" dirty="0"/>
          </a:p>
        </p:txBody>
      </p:sp>
    </p:spTree>
    <p:extLst>
      <p:ext uri="{BB962C8B-B14F-4D97-AF65-F5344CB8AC3E}">
        <p14:creationId xmlns:p14="http://schemas.microsoft.com/office/powerpoint/2010/main" val="27046745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AFB4606E-C904-D1DE-5DE6-8485F99424B2}"/>
              </a:ext>
            </a:extLst>
          </p:cNvPr>
          <p:cNvSpPr txBox="1"/>
          <p:nvPr/>
        </p:nvSpPr>
        <p:spPr>
          <a:xfrm>
            <a:off x="124691" y="6457890"/>
            <a:ext cx="120673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000" dirty="0"/>
              <a:t>https://oncologypro.esmo.org/education-library/essentials-for-clinicians/gastrointestinal-tract-tumours</a:t>
            </a:r>
          </a:p>
          <a:p>
            <a:r>
              <a:rPr lang="es-EC" sz="1000" dirty="0"/>
              <a:t>https://www.nccn.org/professionals/physician_gls/pdf/gastric-spanish.pdf</a:t>
            </a:r>
          </a:p>
          <a:p>
            <a:endParaRPr lang="es-EC" sz="10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8A5CC9-3055-7FD8-8F52-8EB4A96C88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691" y="1610896"/>
            <a:ext cx="8642972" cy="680520"/>
          </a:xfrm>
        </p:spPr>
        <p:txBody>
          <a:bodyPr/>
          <a:lstStyle/>
          <a:p>
            <a:r>
              <a:rPr lang="es-EC" dirty="0"/>
              <a:t>TRATAMIENTOS DE SEGUNDA LINEA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63C734F-DCDC-A47E-3362-8113AD560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156" y="1997891"/>
            <a:ext cx="8642971" cy="454367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C9F73138-A861-DBBE-B760-53A842489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625593"/>
            <a:ext cx="10436468" cy="1325563"/>
          </a:xfrm>
        </p:spPr>
        <p:txBody>
          <a:bodyPr/>
          <a:lstStyle/>
          <a:p>
            <a:r>
              <a:rPr lang="es-MX" dirty="0"/>
              <a:t>Enfermedad METASTASICA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950783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84" name="Rectangle 15371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Fonendo - Cultura de la Vida - Arguments">
            <a:extLst>
              <a:ext uri="{FF2B5EF4-FFF2-40B4-BE49-F238E27FC236}">
                <a16:creationId xmlns:a16="http://schemas.microsoft.com/office/drawing/2014/main" id="{66059735-C18F-BBF2-2EA6-AFBDE39DB5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"/>
          <a:stretch/>
        </p:blipFill>
        <p:spPr bwMode="auto">
          <a:xfrm>
            <a:off x="4267201" y="10"/>
            <a:ext cx="7924800" cy="338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Solca Núcleo de Quito">
            <a:extLst>
              <a:ext uri="{FF2B5EF4-FFF2-40B4-BE49-F238E27FC236}">
                <a16:creationId xmlns:a16="http://schemas.microsoft.com/office/drawing/2014/main" id="{A31054C8-FA6E-9B26-3C04-472CD58992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" r="-2" b="-2"/>
          <a:stretch/>
        </p:blipFill>
        <p:spPr bwMode="auto">
          <a:xfrm>
            <a:off x="5962474" y="3474720"/>
            <a:ext cx="6244273" cy="2796002"/>
          </a:xfrm>
          <a:prstGeom prst="rect">
            <a:avLst/>
          </a:prstGeom>
          <a:solidFill>
            <a:srgbClr val="FFFFFF">
              <a:shade val="85000"/>
            </a:srgbClr>
          </a:solidFill>
        </p:spPr>
      </p:pic>
      <p:sp useBgFill="1">
        <p:nvSpPr>
          <p:cNvPr id="15385" name="Freeform: Shape 15373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154E0EC-DC15-8F5B-E89D-F60BF5C59C18}"/>
              </a:ext>
            </a:extLst>
          </p:cNvPr>
          <p:cNvSpPr/>
          <p:nvPr/>
        </p:nvSpPr>
        <p:spPr>
          <a:xfrm>
            <a:off x="532631" y="606520"/>
            <a:ext cx="5882023" cy="3877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653538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Enfermedad temprana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40745" y="2748480"/>
            <a:ext cx="5181600" cy="3473329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• Ecografía endoscópica (EE) es el GOLD STANDARD si se sospecha enfermedad en estadio temprano.</a:t>
            </a:r>
            <a:endParaRPr lang="es-EC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0" y="2795325"/>
            <a:ext cx="5181600" cy="3473328"/>
          </a:xfrm>
        </p:spPr>
        <p:txBody>
          <a:bodyPr/>
          <a:lstStyle/>
          <a:p>
            <a:r>
              <a:rPr lang="es-MX" b="1" dirty="0"/>
              <a:t>Desde los </a:t>
            </a:r>
            <a:r>
              <a:rPr lang="es-EC" b="1" dirty="0"/>
              <a:t>ESTADIOS IA</a:t>
            </a:r>
            <a:r>
              <a:rPr lang="es-EC" dirty="0"/>
              <a:t> o menor no necesitan tratamiento de adyuvancia.</a:t>
            </a:r>
          </a:p>
          <a:p>
            <a:endParaRPr lang="es-EC" dirty="0"/>
          </a:p>
          <a:p>
            <a:r>
              <a:rPr lang="es-EC" dirty="0"/>
              <a:t>El manejo quirúrgico se hará cuando no exista adenopatías visibles en EE.</a:t>
            </a:r>
            <a:endParaRPr lang="es-MX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DDC9BCF-3E29-7EF6-846E-7576E6C40DB3}"/>
              </a:ext>
            </a:extLst>
          </p:cNvPr>
          <p:cNvSpPr txBox="1"/>
          <p:nvPr/>
        </p:nvSpPr>
        <p:spPr>
          <a:xfrm>
            <a:off x="0" y="6547370"/>
            <a:ext cx="1002725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50" dirty="0"/>
              <a:t>https://www.nccn.org/professionals/physician_gls/pdf/gastric-spanish.pdf</a:t>
            </a:r>
          </a:p>
        </p:txBody>
      </p:sp>
    </p:spTree>
    <p:extLst>
      <p:ext uri="{BB962C8B-B14F-4D97-AF65-F5344CB8AC3E}">
        <p14:creationId xmlns:p14="http://schemas.microsoft.com/office/powerpoint/2010/main" val="3739878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884" y="706485"/>
            <a:ext cx="10436468" cy="1325563"/>
          </a:xfrm>
        </p:spPr>
        <p:txBody>
          <a:bodyPr/>
          <a:lstStyle/>
          <a:p>
            <a:r>
              <a:rPr lang="es-MX" dirty="0"/>
              <a:t>Enfermedad temprana</a:t>
            </a:r>
            <a:endParaRPr lang="es-EC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E8D0129-9DFB-CF52-8667-0C35D329F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790" y="1801090"/>
            <a:ext cx="8208420" cy="4613564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C33B8596-9080-2F29-BB50-982C56FFEE1D}"/>
              </a:ext>
            </a:extLst>
          </p:cNvPr>
          <p:cNvSpPr/>
          <p:nvPr/>
        </p:nvSpPr>
        <p:spPr>
          <a:xfrm>
            <a:off x="3629891" y="2978727"/>
            <a:ext cx="5694218" cy="56803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D0DA676-588C-79F0-F52A-DC0E99260FA9}"/>
              </a:ext>
            </a:extLst>
          </p:cNvPr>
          <p:cNvSpPr txBox="1"/>
          <p:nvPr/>
        </p:nvSpPr>
        <p:spPr>
          <a:xfrm>
            <a:off x="0" y="6547370"/>
            <a:ext cx="1002725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50" dirty="0"/>
              <a:t>https://www.nccn.org/professionals/physician_gls/pdf/gastric-spanish.pdf</a:t>
            </a:r>
          </a:p>
        </p:txBody>
      </p:sp>
    </p:spTree>
    <p:extLst>
      <p:ext uri="{BB962C8B-B14F-4D97-AF65-F5344CB8AC3E}">
        <p14:creationId xmlns:p14="http://schemas.microsoft.com/office/powerpoint/2010/main" val="1869259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85678" y="2613938"/>
            <a:ext cx="5181600" cy="3473328"/>
          </a:xfrm>
        </p:spPr>
        <p:txBody>
          <a:bodyPr/>
          <a:lstStyle/>
          <a:p>
            <a:r>
              <a:rPr lang="es-MX" dirty="0"/>
              <a:t>¿Cuando iniciar tratamiento sistémico? </a:t>
            </a:r>
          </a:p>
          <a:p>
            <a:r>
              <a:rPr lang="es-MX" dirty="0"/>
              <a:t>¿Desde que estadio clínico?</a:t>
            </a:r>
          </a:p>
          <a:p>
            <a:r>
              <a:rPr lang="es-MX" dirty="0"/>
              <a:t>¿Que esquemas se utilizan en adyuvancia?</a:t>
            </a:r>
            <a:endParaRPr lang="es-EC" dirty="0"/>
          </a:p>
        </p:txBody>
      </p:sp>
      <p:pic>
        <p:nvPicPr>
          <p:cNvPr id="1030" name="Picture 6" descr="signo de pregunta - Expertos de Computadoras">
            <a:extLst>
              <a:ext uri="{FF2B5EF4-FFF2-40B4-BE49-F238E27FC236}">
                <a16:creationId xmlns:a16="http://schemas.microsoft.com/office/drawing/2014/main" id="{DAE9C4DB-EFD0-5215-81C0-10C84C6BF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886" y="2085975"/>
            <a:ext cx="3305175" cy="3295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52752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8E8D0129-9DFB-CF52-8667-0C35D329FD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541" b="45213"/>
          <a:stretch/>
        </p:blipFill>
        <p:spPr>
          <a:xfrm>
            <a:off x="1367603" y="3602182"/>
            <a:ext cx="9009452" cy="1025236"/>
          </a:xfrm>
          <a:prstGeom prst="rect">
            <a:avLst/>
          </a:prstGeom>
        </p:spPr>
      </p:pic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CA7AA445-B246-A7DA-0FBC-D66991083172}"/>
              </a:ext>
            </a:extLst>
          </p:cNvPr>
          <p:cNvSpPr txBox="1">
            <a:spLocks/>
          </p:cNvSpPr>
          <p:nvPr/>
        </p:nvSpPr>
        <p:spPr>
          <a:xfrm>
            <a:off x="754404" y="2032047"/>
            <a:ext cx="10052141" cy="8912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dirty="0"/>
              <a:t>Como tratamiento adyuvante, con Estadio IB(Pt2,N0). Se benefician de terapia sistema con:</a:t>
            </a:r>
            <a:endParaRPr lang="es-EC" sz="24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24FF28B-A408-D405-65B9-F62A732553C1}"/>
              </a:ext>
            </a:extLst>
          </p:cNvPr>
          <p:cNvSpPr/>
          <p:nvPr/>
        </p:nvSpPr>
        <p:spPr>
          <a:xfrm>
            <a:off x="5334000" y="3976255"/>
            <a:ext cx="2867891" cy="19396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D21F346E-BCCB-1EA9-255F-68F226D1C8B3}"/>
              </a:ext>
            </a:extLst>
          </p:cNvPr>
          <p:cNvSpPr txBox="1">
            <a:spLocks/>
          </p:cNvSpPr>
          <p:nvPr/>
        </p:nvSpPr>
        <p:spPr>
          <a:xfrm>
            <a:off x="514884" y="706485"/>
            <a:ext cx="104364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dirty="0"/>
              <a:t>Enfermedad temprana</a:t>
            </a:r>
            <a:endParaRPr lang="es-EC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12CC857-252B-4876-D948-E5E0D2895E36}"/>
              </a:ext>
            </a:extLst>
          </p:cNvPr>
          <p:cNvSpPr txBox="1"/>
          <p:nvPr/>
        </p:nvSpPr>
        <p:spPr>
          <a:xfrm>
            <a:off x="0" y="6547370"/>
            <a:ext cx="1002725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50" dirty="0"/>
              <a:t>https://www.nccn.org/professionals/physician_gls/pdf/gastric-spanish.pdf</a:t>
            </a:r>
          </a:p>
        </p:txBody>
      </p:sp>
    </p:spTree>
    <p:extLst>
      <p:ext uri="{BB962C8B-B14F-4D97-AF65-F5344CB8AC3E}">
        <p14:creationId xmlns:p14="http://schemas.microsoft.com/office/powerpoint/2010/main" val="232805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D54D09-97B4-3B8D-8BBD-FFB800F9F12E}"/>
              </a:ext>
            </a:extLst>
          </p:cNvPr>
          <p:cNvSpPr txBox="1">
            <a:spLocks/>
          </p:cNvSpPr>
          <p:nvPr/>
        </p:nvSpPr>
        <p:spPr>
          <a:xfrm>
            <a:off x="551517" y="2180444"/>
            <a:ext cx="6749827" cy="34733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Esquema de tratamiento:</a:t>
            </a:r>
          </a:p>
          <a:p>
            <a:endParaRPr lang="es-MX" dirty="0"/>
          </a:p>
          <a:p>
            <a:pPr marL="0" indent="0">
              <a:buNone/>
            </a:pPr>
            <a:r>
              <a:rPr lang="es-MX" dirty="0"/>
              <a:t>1.-Fluroacilo o </a:t>
            </a:r>
            <a:r>
              <a:rPr lang="es-MX" dirty="0" err="1"/>
              <a:t>capecitabina</a:t>
            </a:r>
            <a:r>
              <a:rPr lang="es-MX" dirty="0"/>
              <a:t>, como </a:t>
            </a:r>
            <a:r>
              <a:rPr lang="es-MX" dirty="0" err="1"/>
              <a:t>quimioradioterapia</a:t>
            </a:r>
            <a:r>
              <a:rPr lang="es-MX" dirty="0"/>
              <a:t> adyuvante.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“Estudio </a:t>
            </a:r>
            <a:r>
              <a:rPr lang="es-EC" b="1" i="0" dirty="0">
                <a:solidFill>
                  <a:srgbClr val="212121"/>
                </a:solidFill>
                <a:effectLst/>
                <a:latin typeface="Merriweather" panose="020B0604020202020204" pitchFamily="2" charset="0"/>
              </a:rPr>
              <a:t>SWOG 0116</a:t>
            </a:r>
            <a:r>
              <a:rPr lang="es-MX" dirty="0"/>
              <a:t>”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C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732A254-CE2D-8EF6-01DE-2748A8289ACB}"/>
              </a:ext>
            </a:extLst>
          </p:cNvPr>
          <p:cNvSpPr txBox="1">
            <a:spLocks/>
          </p:cNvSpPr>
          <p:nvPr/>
        </p:nvSpPr>
        <p:spPr>
          <a:xfrm>
            <a:off x="514884" y="706485"/>
            <a:ext cx="104364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dirty="0"/>
              <a:t>Enfermedad temprana</a:t>
            </a:r>
            <a:endParaRPr lang="es-EC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21A20D5-E7D7-5063-7984-3B1B52831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716874"/>
            <a:ext cx="5537363" cy="240046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C600698-72FF-A0CE-39BF-9B8C928B48F3}"/>
              </a:ext>
            </a:extLst>
          </p:cNvPr>
          <p:cNvSpPr txBox="1"/>
          <p:nvPr/>
        </p:nvSpPr>
        <p:spPr>
          <a:xfrm>
            <a:off x="0" y="6442502"/>
            <a:ext cx="1002725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50" dirty="0"/>
              <a:t>https://www.nccn.org/professionals/physician_gls/pdf/gastric-spanish.pdf</a:t>
            </a:r>
          </a:p>
          <a:p>
            <a:r>
              <a:rPr lang="es-EC" sz="1050" dirty="0"/>
              <a:t>https://pubmed.ncbi.nlm.nih.gov/22585691</a:t>
            </a:r>
          </a:p>
        </p:txBody>
      </p:sp>
    </p:spTree>
    <p:extLst>
      <p:ext uri="{BB962C8B-B14F-4D97-AF65-F5344CB8AC3E}">
        <p14:creationId xmlns:p14="http://schemas.microsoft.com/office/powerpoint/2010/main" val="3052962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732A254-CE2D-8EF6-01DE-2748A8289ACB}"/>
              </a:ext>
            </a:extLst>
          </p:cNvPr>
          <p:cNvSpPr txBox="1">
            <a:spLocks/>
          </p:cNvSpPr>
          <p:nvPr/>
        </p:nvSpPr>
        <p:spPr>
          <a:xfrm>
            <a:off x="514884" y="706485"/>
            <a:ext cx="104364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dirty="0"/>
              <a:t>Enfermedad temprana</a:t>
            </a:r>
            <a:endParaRPr lang="es-EC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6BC06B9-D27C-1686-0A4E-770788295929}"/>
              </a:ext>
            </a:extLst>
          </p:cNvPr>
          <p:cNvSpPr txBox="1"/>
          <p:nvPr/>
        </p:nvSpPr>
        <p:spPr>
          <a:xfrm>
            <a:off x="94318" y="6488668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400" dirty="0"/>
              <a:t>https://pubmed.ncbi.nlm.nih.gov/22585691/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21A20D5-E7D7-5063-7984-3B1B52831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716874"/>
            <a:ext cx="5537363" cy="240046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957E71A-B39A-F2B3-2D6D-701DF1ACD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648" y="544400"/>
            <a:ext cx="9496626" cy="57692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D54D09-97B4-3B8D-8BBD-FFB800F9F12E}"/>
              </a:ext>
            </a:extLst>
          </p:cNvPr>
          <p:cNvSpPr txBox="1">
            <a:spLocks/>
          </p:cNvSpPr>
          <p:nvPr/>
        </p:nvSpPr>
        <p:spPr>
          <a:xfrm>
            <a:off x="7507359" y="706485"/>
            <a:ext cx="4282859" cy="6118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C" dirty="0">
                <a:solidFill>
                  <a:schemeClr val="bg1"/>
                </a:solidFill>
              </a:rPr>
              <a:t>DISEÑO DEL ESTUDIO:</a:t>
            </a:r>
            <a:endParaRPr lang="es-MX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61474019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732A254-CE2D-8EF6-01DE-2748A8289ACB}"/>
              </a:ext>
            </a:extLst>
          </p:cNvPr>
          <p:cNvSpPr txBox="1">
            <a:spLocks/>
          </p:cNvSpPr>
          <p:nvPr/>
        </p:nvSpPr>
        <p:spPr>
          <a:xfrm>
            <a:off x="514884" y="706485"/>
            <a:ext cx="104364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dirty="0"/>
              <a:t>Enfermedad temprana</a:t>
            </a:r>
            <a:endParaRPr lang="es-EC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6BC06B9-D27C-1686-0A4E-770788295929}"/>
              </a:ext>
            </a:extLst>
          </p:cNvPr>
          <p:cNvSpPr txBox="1"/>
          <p:nvPr/>
        </p:nvSpPr>
        <p:spPr>
          <a:xfrm>
            <a:off x="94318" y="6488668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400" dirty="0"/>
              <a:t>https://pubmed.ncbi.nlm.nih.gov/22585691/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D54D09-97B4-3B8D-8BBD-FFB800F9F12E}"/>
              </a:ext>
            </a:extLst>
          </p:cNvPr>
          <p:cNvSpPr txBox="1">
            <a:spLocks/>
          </p:cNvSpPr>
          <p:nvPr/>
        </p:nvSpPr>
        <p:spPr>
          <a:xfrm>
            <a:off x="94319" y="1803072"/>
            <a:ext cx="4075900" cy="56605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C" sz="2400" dirty="0">
                <a:solidFill>
                  <a:schemeClr val="bg1"/>
                </a:solidFill>
              </a:rPr>
              <a:t>CURVA DE SOBREVIDA:</a:t>
            </a:r>
            <a:endParaRPr lang="es-MX" sz="24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C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D62E0DA-9847-D0DF-E26B-749AAED11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925" y="1659995"/>
            <a:ext cx="3690786" cy="498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59481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33864</TotalTime>
  <Words>805</Words>
  <Application>Microsoft Office PowerPoint</Application>
  <PresentationFormat>Panorámica</PresentationFormat>
  <Paragraphs>105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Imago</vt:lpstr>
      <vt:lpstr>Merriweather</vt:lpstr>
      <vt:lpstr>Montserrat</vt:lpstr>
      <vt:lpstr>Noto Sans</vt:lpstr>
      <vt:lpstr>Verdana</vt:lpstr>
      <vt:lpstr>Tema de Office</vt:lpstr>
      <vt:lpstr>CANCER GASTRICO “Principios de Tratamiento sistémico”</vt:lpstr>
      <vt:lpstr>Escenarios en el manejo del cáncer gástrico.</vt:lpstr>
      <vt:lpstr>Enfermedad temprana</vt:lpstr>
      <vt:lpstr>Enfermedad temprana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Enfermedad localmente avanzada </vt:lpstr>
      <vt:lpstr>Enfermedad localmente avanzada</vt:lpstr>
      <vt:lpstr>Enfermedad localmente avanzado</vt:lpstr>
      <vt:lpstr>Presentación de PowerPoint</vt:lpstr>
      <vt:lpstr>Enfermedad METASTASICA </vt:lpstr>
      <vt:lpstr>Enfermedad METASTASICA </vt:lpstr>
      <vt:lpstr>Presentación de PowerPoint</vt:lpstr>
      <vt:lpstr>Presentación de PowerPoint</vt:lpstr>
      <vt:lpstr>Presentación de PowerPoint</vt:lpstr>
      <vt:lpstr>Enfermedad METASTASICA/HER-2 POSITIVO</vt:lpstr>
      <vt:lpstr>Enfermedad METASTASICA/HER-2 POSITIVO</vt:lpstr>
      <vt:lpstr>Presentación de PowerPoint</vt:lpstr>
      <vt:lpstr>Enfermedad METASTASICA</vt:lpstr>
      <vt:lpstr>Enfermedad METASTASICA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Solca</cp:lastModifiedBy>
  <cp:revision>319</cp:revision>
  <cp:lastPrinted>2022-09-30T12:20:29Z</cp:lastPrinted>
  <dcterms:created xsi:type="dcterms:W3CDTF">2022-07-26T19:05:49Z</dcterms:created>
  <dcterms:modified xsi:type="dcterms:W3CDTF">2023-02-10T16:13:20Z</dcterms:modified>
</cp:coreProperties>
</file>