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5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56" r:id="rId2"/>
    <p:sldId id="288" r:id="rId3"/>
    <p:sldId id="327" r:id="rId4"/>
    <p:sldId id="320" r:id="rId5"/>
    <p:sldId id="287" r:id="rId6"/>
    <p:sldId id="315" r:id="rId7"/>
    <p:sldId id="321" r:id="rId8"/>
    <p:sldId id="328" r:id="rId9"/>
    <p:sldId id="322" r:id="rId10"/>
    <p:sldId id="286" r:id="rId11"/>
    <p:sldId id="308" r:id="rId12"/>
    <p:sldId id="323" r:id="rId13"/>
    <p:sldId id="309" r:id="rId14"/>
    <p:sldId id="310" r:id="rId15"/>
    <p:sldId id="306" r:id="rId16"/>
    <p:sldId id="335" r:id="rId17"/>
    <p:sldId id="336" r:id="rId18"/>
    <p:sldId id="332" r:id="rId19"/>
    <p:sldId id="333" r:id="rId20"/>
    <p:sldId id="307" r:id="rId21"/>
    <p:sldId id="334" r:id="rId22"/>
    <p:sldId id="329" r:id="rId23"/>
    <p:sldId id="330" r:id="rId24"/>
    <p:sldId id="313" r:id="rId25"/>
    <p:sldId id="311" r:id="rId26"/>
    <p:sldId id="312" r:id="rId27"/>
    <p:sldId id="316" r:id="rId28"/>
    <p:sldId id="326" r:id="rId29"/>
    <p:sldId id="317" r:id="rId30"/>
    <p:sldId id="314" r:id="rId31"/>
    <p:sldId id="303" r:id="rId32"/>
  </p:sldIdLst>
  <p:sldSz cx="12192000" cy="6858000"/>
  <p:notesSz cx="6858000" cy="9144000"/>
  <p:defaultTextStyle>
    <a:defPPr>
      <a:defRPr lang="es-EC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olca" initials="S" lastIdx="0" clrIdx="0">
    <p:extLst>
      <p:ext uri="{19B8F6BF-5375-455C-9EA6-DF929625EA0E}">
        <p15:presenceInfo xmlns:p15="http://schemas.microsoft.com/office/powerpoint/2012/main" userId="Solc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58" autoAdjust="0"/>
    <p:restoredTop sz="95940"/>
  </p:normalViewPr>
  <p:slideViewPr>
    <p:cSldViewPr snapToGrid="0">
      <p:cViewPr varScale="1">
        <p:scale>
          <a:sx n="64" d="100"/>
          <a:sy n="64" d="100"/>
        </p:scale>
        <p:origin x="78" y="46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652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589DA45-9CBF-4D7E-BAC0-8A19C32E50B2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EC"/>
        </a:p>
      </dgm:t>
    </dgm:pt>
    <dgm:pt modelId="{21489F7F-A0B0-44A1-A58F-601C1941853C}">
      <dgm:prSet phldrT="[Texto]"/>
      <dgm:spPr/>
      <dgm:t>
        <a:bodyPr/>
        <a:lstStyle/>
        <a:p>
          <a:r>
            <a:rPr lang="es-ES" dirty="0">
              <a:solidFill>
                <a:schemeClr val="tx1"/>
              </a:solidFill>
            </a:rPr>
            <a:t>DOSIS PROFILAXIS</a:t>
          </a:r>
        </a:p>
      </dgm:t>
    </dgm:pt>
    <dgm:pt modelId="{210448B9-95E7-4C27-AB2D-761A9D0141A1}" type="parTrans" cxnId="{BA702301-24BC-4AFF-8C5A-D50BFB362EDC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EC1CD0C9-881C-4CF1-936A-17A370E67923}" type="sibTrans" cxnId="{BA702301-24BC-4AFF-8C5A-D50BFB362EDC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280A1757-8E89-498C-AA76-F2AD3B34AB4C}">
      <dgm:prSet phldrT="[Texto]"/>
      <dgm:spPr/>
      <dgm:t>
        <a:bodyPr/>
        <a:lstStyle/>
        <a:p>
          <a:r>
            <a:rPr lang="es-ES" dirty="0">
              <a:solidFill>
                <a:schemeClr val="tx1"/>
              </a:solidFill>
            </a:rPr>
            <a:t>DOSIS TRATAMIENTO</a:t>
          </a:r>
          <a:endParaRPr lang="es-EC" dirty="0">
            <a:solidFill>
              <a:schemeClr val="tx1"/>
            </a:solidFill>
          </a:endParaRPr>
        </a:p>
      </dgm:t>
    </dgm:pt>
    <dgm:pt modelId="{8F1B19E5-CB9C-46F3-BF81-60178DC7168F}" type="parTrans" cxnId="{439FCBAB-1FC4-4A35-A9AB-B6217C34741B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58987654-6237-4A16-9CA4-83F703A9802E}" type="sibTrans" cxnId="{439FCBAB-1FC4-4A35-A9AB-B6217C34741B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0CF1FCFC-6021-4517-BE04-B2AB593A0967}">
      <dgm:prSet phldrT="[Texto]"/>
      <dgm:spPr/>
      <dgm:t>
        <a:bodyPr/>
        <a:lstStyle/>
        <a:p>
          <a:r>
            <a:rPr lang="es-ES" dirty="0">
              <a:solidFill>
                <a:schemeClr val="tx1"/>
              </a:solidFill>
            </a:rPr>
            <a:t>RIESGO MODERADO: 20MG/24H</a:t>
          </a:r>
        </a:p>
      </dgm:t>
    </dgm:pt>
    <dgm:pt modelId="{185749B2-BB5A-4C97-975F-D734C48AA35C}" type="parTrans" cxnId="{4BADEFE7-ADDE-4D80-9F27-3C1FC84E2160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CB280E6C-7DA3-415E-BA68-4B953DFCF4E0}" type="sibTrans" cxnId="{4BADEFE7-ADDE-4D80-9F27-3C1FC84E2160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1C821384-51CC-4E58-B2C3-8359F4897FE5}">
      <dgm:prSet phldrT="[Texto]"/>
      <dgm:spPr/>
      <dgm:t>
        <a:bodyPr/>
        <a:lstStyle/>
        <a:p>
          <a:r>
            <a:rPr lang="es-ES" dirty="0">
              <a:solidFill>
                <a:schemeClr val="tx1"/>
              </a:solidFill>
            </a:rPr>
            <a:t>RIESGO ALTO: 40MG/24H</a:t>
          </a:r>
        </a:p>
      </dgm:t>
    </dgm:pt>
    <dgm:pt modelId="{0F4C0E8F-C451-4CE7-A02A-493FFFB07CFA}" type="parTrans" cxnId="{ACC1C790-07E6-428E-B088-4F262757F1E1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3FD52F69-688A-4FED-8408-0F72CE222C7C}" type="sibTrans" cxnId="{ACC1C790-07E6-428E-B088-4F262757F1E1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54AB23B4-B8E4-4FCB-BCEA-98C77876BABD}">
      <dgm:prSet phldrT="[Texto]"/>
      <dgm:spPr/>
      <dgm:t>
        <a:bodyPr/>
        <a:lstStyle/>
        <a:p>
          <a:r>
            <a:rPr lang="es-ES" dirty="0">
              <a:solidFill>
                <a:schemeClr val="tx1"/>
              </a:solidFill>
            </a:rPr>
            <a:t>1MG/KG/24H</a:t>
          </a:r>
          <a:endParaRPr lang="es-EC" dirty="0">
            <a:solidFill>
              <a:schemeClr val="tx1"/>
            </a:solidFill>
          </a:endParaRPr>
        </a:p>
      </dgm:t>
    </dgm:pt>
    <dgm:pt modelId="{5327626D-07BB-45B7-9468-2DE10A5CAE59}" type="parTrans" cxnId="{FDD2CDDB-99E9-4467-ABBE-961C6000C406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67421B56-62A3-4ADE-BC9F-80D1878838D2}" type="sibTrans" cxnId="{FDD2CDDB-99E9-4467-ABBE-961C6000C406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D90642D4-6E63-4A48-B593-3E332DC3CD8F}" type="pres">
      <dgm:prSet presAssocID="{C589DA45-9CBF-4D7E-BAC0-8A19C32E50B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79C964F3-FB22-4FB0-BDEA-DBE5532F3343}" type="pres">
      <dgm:prSet presAssocID="{21489F7F-A0B0-44A1-A58F-601C1941853C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B2BC6EA1-911D-43DD-9729-79C68842B8AF}" type="pres">
      <dgm:prSet presAssocID="{21489F7F-A0B0-44A1-A58F-601C1941853C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2A6A0038-61F0-4883-AC4D-B5308B492E3E}" type="pres">
      <dgm:prSet presAssocID="{280A1757-8E89-498C-AA76-F2AD3B34AB4C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D34E6FB1-8EE9-4E4F-B52F-615CABC062FA}" type="pres">
      <dgm:prSet presAssocID="{280A1757-8E89-498C-AA76-F2AD3B34AB4C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DBF39784-9ADA-469B-826F-37FAAF40FAA7}" type="presOf" srcId="{21489F7F-A0B0-44A1-A58F-601C1941853C}" destId="{79C964F3-FB22-4FB0-BDEA-DBE5532F3343}" srcOrd="0" destOrd="0" presId="urn:microsoft.com/office/officeart/2005/8/layout/vList2"/>
    <dgm:cxn modelId="{ECE798BB-7B4A-4121-9F51-22EE0BB0D126}" type="presOf" srcId="{0CF1FCFC-6021-4517-BE04-B2AB593A0967}" destId="{B2BC6EA1-911D-43DD-9729-79C68842B8AF}" srcOrd="0" destOrd="0" presId="urn:microsoft.com/office/officeart/2005/8/layout/vList2"/>
    <dgm:cxn modelId="{439FCBAB-1FC4-4A35-A9AB-B6217C34741B}" srcId="{C589DA45-9CBF-4D7E-BAC0-8A19C32E50B2}" destId="{280A1757-8E89-498C-AA76-F2AD3B34AB4C}" srcOrd="1" destOrd="0" parTransId="{8F1B19E5-CB9C-46F3-BF81-60178DC7168F}" sibTransId="{58987654-6237-4A16-9CA4-83F703A9802E}"/>
    <dgm:cxn modelId="{BD77B999-4852-47AB-9724-8C656E430FD1}" type="presOf" srcId="{1C821384-51CC-4E58-B2C3-8359F4897FE5}" destId="{B2BC6EA1-911D-43DD-9729-79C68842B8AF}" srcOrd="0" destOrd="1" presId="urn:microsoft.com/office/officeart/2005/8/layout/vList2"/>
    <dgm:cxn modelId="{0DAFF539-2AC5-4619-88EA-8CD0DDA8DC4D}" type="presOf" srcId="{280A1757-8E89-498C-AA76-F2AD3B34AB4C}" destId="{2A6A0038-61F0-4883-AC4D-B5308B492E3E}" srcOrd="0" destOrd="0" presId="urn:microsoft.com/office/officeart/2005/8/layout/vList2"/>
    <dgm:cxn modelId="{4BADEFE7-ADDE-4D80-9F27-3C1FC84E2160}" srcId="{21489F7F-A0B0-44A1-A58F-601C1941853C}" destId="{0CF1FCFC-6021-4517-BE04-B2AB593A0967}" srcOrd="0" destOrd="0" parTransId="{185749B2-BB5A-4C97-975F-D734C48AA35C}" sibTransId="{CB280E6C-7DA3-415E-BA68-4B953DFCF4E0}"/>
    <dgm:cxn modelId="{ACC1C790-07E6-428E-B088-4F262757F1E1}" srcId="{21489F7F-A0B0-44A1-A58F-601C1941853C}" destId="{1C821384-51CC-4E58-B2C3-8359F4897FE5}" srcOrd="1" destOrd="0" parTransId="{0F4C0E8F-C451-4CE7-A02A-493FFFB07CFA}" sibTransId="{3FD52F69-688A-4FED-8408-0F72CE222C7C}"/>
    <dgm:cxn modelId="{A29CEB73-358C-4CA4-9530-A5986858192A}" type="presOf" srcId="{54AB23B4-B8E4-4FCB-BCEA-98C77876BABD}" destId="{D34E6FB1-8EE9-4E4F-B52F-615CABC062FA}" srcOrd="0" destOrd="0" presId="urn:microsoft.com/office/officeart/2005/8/layout/vList2"/>
    <dgm:cxn modelId="{FDD2CDDB-99E9-4467-ABBE-961C6000C406}" srcId="{280A1757-8E89-498C-AA76-F2AD3B34AB4C}" destId="{54AB23B4-B8E4-4FCB-BCEA-98C77876BABD}" srcOrd="0" destOrd="0" parTransId="{5327626D-07BB-45B7-9468-2DE10A5CAE59}" sibTransId="{67421B56-62A3-4ADE-BC9F-80D1878838D2}"/>
    <dgm:cxn modelId="{04A9457A-BAC7-465D-8198-601E175E0B93}" type="presOf" srcId="{C589DA45-9CBF-4D7E-BAC0-8A19C32E50B2}" destId="{D90642D4-6E63-4A48-B593-3E332DC3CD8F}" srcOrd="0" destOrd="0" presId="urn:microsoft.com/office/officeart/2005/8/layout/vList2"/>
    <dgm:cxn modelId="{BA702301-24BC-4AFF-8C5A-D50BFB362EDC}" srcId="{C589DA45-9CBF-4D7E-BAC0-8A19C32E50B2}" destId="{21489F7F-A0B0-44A1-A58F-601C1941853C}" srcOrd="0" destOrd="0" parTransId="{210448B9-95E7-4C27-AB2D-761A9D0141A1}" sibTransId="{EC1CD0C9-881C-4CF1-936A-17A370E67923}"/>
    <dgm:cxn modelId="{CA44A5E5-BA91-45B1-9605-43CC46CB93BA}" type="presParOf" srcId="{D90642D4-6E63-4A48-B593-3E332DC3CD8F}" destId="{79C964F3-FB22-4FB0-BDEA-DBE5532F3343}" srcOrd="0" destOrd="0" presId="urn:microsoft.com/office/officeart/2005/8/layout/vList2"/>
    <dgm:cxn modelId="{803724B8-D605-4C90-96B9-4A4389AE49BC}" type="presParOf" srcId="{D90642D4-6E63-4A48-B593-3E332DC3CD8F}" destId="{B2BC6EA1-911D-43DD-9729-79C68842B8AF}" srcOrd="1" destOrd="0" presId="urn:microsoft.com/office/officeart/2005/8/layout/vList2"/>
    <dgm:cxn modelId="{52D101A8-4F38-46CF-83FD-0F3A04334132}" type="presParOf" srcId="{D90642D4-6E63-4A48-B593-3E332DC3CD8F}" destId="{2A6A0038-61F0-4883-AC4D-B5308B492E3E}" srcOrd="2" destOrd="0" presId="urn:microsoft.com/office/officeart/2005/8/layout/vList2"/>
    <dgm:cxn modelId="{A00B1326-60B4-40E7-AF83-059BAF8A2404}" type="presParOf" srcId="{D90642D4-6E63-4A48-B593-3E332DC3CD8F}" destId="{D34E6FB1-8EE9-4E4F-B52F-615CABC062FA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CA5A865-2F50-4ED1-B8F7-831743DB3196}" type="doc">
      <dgm:prSet loTypeId="urn:microsoft.com/office/officeart/2005/8/layout/defaul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EC"/>
        </a:p>
      </dgm:t>
    </dgm:pt>
    <dgm:pt modelId="{BC4E2001-AAFC-484B-A049-B297536220C3}">
      <dgm:prSet phldrT="[Texto]" custT="1"/>
      <dgm:spPr/>
      <dgm:t>
        <a:bodyPr/>
        <a:lstStyle/>
        <a:p>
          <a:r>
            <a:rPr lang="es-ES" sz="3200" dirty="0">
              <a:solidFill>
                <a:schemeClr val="tx1"/>
              </a:solidFill>
            </a:rPr>
            <a:t>RELACIONADOS AL PACIENTE</a:t>
          </a:r>
          <a:endParaRPr lang="es-EC" sz="3200" dirty="0">
            <a:solidFill>
              <a:schemeClr val="tx1"/>
            </a:solidFill>
          </a:endParaRPr>
        </a:p>
      </dgm:t>
    </dgm:pt>
    <dgm:pt modelId="{DAF9679C-418A-4074-B8A9-49DF5BED220F}" type="parTrans" cxnId="{6EFB14AE-0A65-453D-910E-7044289ACE8A}">
      <dgm:prSet/>
      <dgm:spPr/>
      <dgm:t>
        <a:bodyPr/>
        <a:lstStyle/>
        <a:p>
          <a:endParaRPr lang="es-EC" sz="3600">
            <a:solidFill>
              <a:schemeClr val="tx1"/>
            </a:solidFill>
          </a:endParaRPr>
        </a:p>
      </dgm:t>
    </dgm:pt>
    <dgm:pt modelId="{E51A1BE3-28EB-4B72-93F0-71C19EE84B8F}" type="sibTrans" cxnId="{6EFB14AE-0A65-453D-910E-7044289ACE8A}">
      <dgm:prSet/>
      <dgm:spPr/>
      <dgm:t>
        <a:bodyPr/>
        <a:lstStyle/>
        <a:p>
          <a:endParaRPr lang="es-EC" sz="3600">
            <a:solidFill>
              <a:schemeClr val="tx1"/>
            </a:solidFill>
          </a:endParaRPr>
        </a:p>
      </dgm:t>
    </dgm:pt>
    <dgm:pt modelId="{BCCC1F69-A0DB-4F5E-93B8-D09F633B1BA2}">
      <dgm:prSet phldrT="[Texto]" custT="1"/>
      <dgm:spPr/>
      <dgm:t>
        <a:bodyPr/>
        <a:lstStyle/>
        <a:p>
          <a:r>
            <a:rPr lang="es-ES" sz="1800" dirty="0">
              <a:solidFill>
                <a:schemeClr val="tx1"/>
              </a:solidFill>
            </a:rPr>
            <a:t>Edad avanzada</a:t>
          </a:r>
          <a:br>
            <a:rPr lang="es-ES" sz="1800" dirty="0">
              <a:solidFill>
                <a:schemeClr val="tx1"/>
              </a:solidFill>
            </a:rPr>
          </a:br>
          <a:r>
            <a:rPr lang="es-ES" sz="1800" dirty="0">
              <a:solidFill>
                <a:schemeClr val="tx1"/>
              </a:solidFill>
            </a:rPr>
            <a:t>Comorbilidades</a:t>
          </a:r>
          <a:br>
            <a:rPr lang="es-ES" sz="1800" dirty="0">
              <a:solidFill>
                <a:schemeClr val="tx1"/>
              </a:solidFill>
            </a:rPr>
          </a:br>
          <a:r>
            <a:rPr lang="es-ES" sz="1800" dirty="0">
              <a:solidFill>
                <a:schemeClr val="tx1"/>
              </a:solidFill>
            </a:rPr>
            <a:t>Obesidad</a:t>
          </a:r>
          <a:br>
            <a:rPr lang="es-ES" sz="1800" dirty="0">
              <a:solidFill>
                <a:schemeClr val="tx1"/>
              </a:solidFill>
            </a:rPr>
          </a:br>
          <a:r>
            <a:rPr lang="es-ES" sz="1800" dirty="0">
              <a:solidFill>
                <a:schemeClr val="tx1"/>
              </a:solidFill>
            </a:rPr>
            <a:t>Performance status</a:t>
          </a:r>
          <a:endParaRPr lang="es-EC" sz="1800" dirty="0">
            <a:solidFill>
              <a:schemeClr val="tx1"/>
            </a:solidFill>
          </a:endParaRPr>
        </a:p>
      </dgm:t>
    </dgm:pt>
    <dgm:pt modelId="{D1AA7022-C3D2-43BE-B70C-D16A3487C0DF}" type="parTrans" cxnId="{8B610808-51DD-4ACD-ABF0-1AA59AEC732D}">
      <dgm:prSet/>
      <dgm:spPr/>
      <dgm:t>
        <a:bodyPr/>
        <a:lstStyle/>
        <a:p>
          <a:endParaRPr lang="es-EC" sz="3600">
            <a:solidFill>
              <a:schemeClr val="tx1"/>
            </a:solidFill>
          </a:endParaRPr>
        </a:p>
      </dgm:t>
    </dgm:pt>
    <dgm:pt modelId="{16F09FD3-02BB-48B5-BB22-D1305D6EDF8A}" type="sibTrans" cxnId="{8B610808-51DD-4ACD-ABF0-1AA59AEC732D}">
      <dgm:prSet/>
      <dgm:spPr/>
      <dgm:t>
        <a:bodyPr/>
        <a:lstStyle/>
        <a:p>
          <a:endParaRPr lang="es-EC" sz="3600">
            <a:solidFill>
              <a:schemeClr val="tx1"/>
            </a:solidFill>
          </a:endParaRPr>
        </a:p>
      </dgm:t>
    </dgm:pt>
    <dgm:pt modelId="{82FBEE54-CB75-4E2D-8A63-1EB0DB9B1124}">
      <dgm:prSet phldrT="[Texto]" custT="1"/>
      <dgm:spPr/>
      <dgm:t>
        <a:bodyPr/>
        <a:lstStyle/>
        <a:p>
          <a:r>
            <a:rPr lang="es-ES" sz="3200" dirty="0">
              <a:solidFill>
                <a:schemeClr val="tx1"/>
              </a:solidFill>
            </a:rPr>
            <a:t>RELACIONADOS A NEOPLASIA</a:t>
          </a:r>
          <a:endParaRPr lang="es-EC" sz="3200" dirty="0">
            <a:solidFill>
              <a:schemeClr val="tx1"/>
            </a:solidFill>
          </a:endParaRPr>
        </a:p>
      </dgm:t>
    </dgm:pt>
    <dgm:pt modelId="{C5DD8AAC-950A-40D9-9F88-EEE16FF7BD97}" type="parTrans" cxnId="{D28A3DCB-92EC-4AC8-8E87-2E5E60FA9BB1}">
      <dgm:prSet/>
      <dgm:spPr/>
      <dgm:t>
        <a:bodyPr/>
        <a:lstStyle/>
        <a:p>
          <a:endParaRPr lang="es-EC" sz="3600">
            <a:solidFill>
              <a:schemeClr val="tx1"/>
            </a:solidFill>
          </a:endParaRPr>
        </a:p>
      </dgm:t>
    </dgm:pt>
    <dgm:pt modelId="{6CBCBFF3-CD8B-472D-AE4D-FD9108371724}" type="sibTrans" cxnId="{D28A3DCB-92EC-4AC8-8E87-2E5E60FA9BB1}">
      <dgm:prSet/>
      <dgm:spPr/>
      <dgm:t>
        <a:bodyPr/>
        <a:lstStyle/>
        <a:p>
          <a:endParaRPr lang="es-EC" sz="3600">
            <a:solidFill>
              <a:schemeClr val="tx1"/>
            </a:solidFill>
          </a:endParaRPr>
        </a:p>
      </dgm:t>
    </dgm:pt>
    <dgm:pt modelId="{34E4CA15-E461-415B-B2FC-06FDB9DC9CEE}">
      <dgm:prSet phldrT="[Texto]" custT="1"/>
      <dgm:spPr/>
      <dgm:t>
        <a:bodyPr/>
        <a:lstStyle/>
        <a:p>
          <a:r>
            <a:rPr lang="es-ES" sz="1600" dirty="0">
              <a:solidFill>
                <a:schemeClr val="tx1"/>
              </a:solidFill>
            </a:rPr>
            <a:t>Localización</a:t>
          </a:r>
          <a:br>
            <a:rPr lang="es-ES" sz="1600" dirty="0">
              <a:solidFill>
                <a:schemeClr val="tx1"/>
              </a:solidFill>
            </a:rPr>
          </a:br>
          <a:r>
            <a:rPr lang="es-ES" sz="1600" dirty="0">
              <a:solidFill>
                <a:schemeClr val="tx1"/>
              </a:solidFill>
            </a:rPr>
            <a:t>Tipo </a:t>
          </a:r>
          <a:r>
            <a:rPr lang="es-ES" sz="1600" dirty="0" err="1">
              <a:solidFill>
                <a:schemeClr val="tx1"/>
              </a:solidFill>
            </a:rPr>
            <a:t>histologico</a:t>
          </a:r>
          <a:r>
            <a:rPr lang="es-ES" sz="1600" dirty="0">
              <a:solidFill>
                <a:schemeClr val="tx1"/>
              </a:solidFill>
            </a:rPr>
            <a:t/>
          </a:r>
          <a:br>
            <a:rPr lang="es-ES" sz="1600" dirty="0">
              <a:solidFill>
                <a:schemeClr val="tx1"/>
              </a:solidFill>
            </a:rPr>
          </a:br>
          <a:r>
            <a:rPr lang="es-ES" sz="1600" dirty="0">
              <a:solidFill>
                <a:schemeClr val="tx1"/>
              </a:solidFill>
            </a:rPr>
            <a:t>Estadio</a:t>
          </a:r>
          <a:br>
            <a:rPr lang="es-ES" sz="1600" dirty="0">
              <a:solidFill>
                <a:schemeClr val="tx1"/>
              </a:solidFill>
            </a:rPr>
          </a:br>
          <a:r>
            <a:rPr lang="es-ES" sz="1600" dirty="0">
              <a:solidFill>
                <a:schemeClr val="tx1"/>
              </a:solidFill>
            </a:rPr>
            <a:t>Compresión</a:t>
          </a:r>
          <a:br>
            <a:rPr lang="es-ES" sz="1600" dirty="0">
              <a:solidFill>
                <a:schemeClr val="tx1"/>
              </a:solidFill>
            </a:rPr>
          </a:br>
          <a:r>
            <a:rPr lang="es-ES" sz="1600" dirty="0">
              <a:solidFill>
                <a:schemeClr val="tx1"/>
              </a:solidFill>
            </a:rPr>
            <a:t>Tiempo de diagnóstico</a:t>
          </a:r>
          <a:endParaRPr lang="es-EC" sz="1600" dirty="0">
            <a:solidFill>
              <a:schemeClr val="tx1"/>
            </a:solidFill>
          </a:endParaRPr>
        </a:p>
      </dgm:t>
    </dgm:pt>
    <dgm:pt modelId="{47307397-6646-439B-AFD0-C078F81E550A}" type="parTrans" cxnId="{9DE39387-179B-4796-9758-15912AED9BE7}">
      <dgm:prSet/>
      <dgm:spPr/>
      <dgm:t>
        <a:bodyPr/>
        <a:lstStyle/>
        <a:p>
          <a:endParaRPr lang="es-EC" sz="3600">
            <a:solidFill>
              <a:schemeClr val="tx1"/>
            </a:solidFill>
          </a:endParaRPr>
        </a:p>
      </dgm:t>
    </dgm:pt>
    <dgm:pt modelId="{625C1589-2839-4427-A6A2-BDCD64BCC7FD}" type="sibTrans" cxnId="{9DE39387-179B-4796-9758-15912AED9BE7}">
      <dgm:prSet/>
      <dgm:spPr/>
      <dgm:t>
        <a:bodyPr/>
        <a:lstStyle/>
        <a:p>
          <a:endParaRPr lang="es-EC" sz="3600">
            <a:solidFill>
              <a:schemeClr val="tx1"/>
            </a:solidFill>
          </a:endParaRPr>
        </a:p>
      </dgm:t>
    </dgm:pt>
    <dgm:pt modelId="{78DAE749-B0B3-4867-B243-73B7A2FB60EE}">
      <dgm:prSet phldrT="[Texto]" custT="1"/>
      <dgm:spPr/>
      <dgm:t>
        <a:bodyPr/>
        <a:lstStyle/>
        <a:p>
          <a:r>
            <a:rPr lang="es-ES" sz="3200" dirty="0">
              <a:solidFill>
                <a:schemeClr val="tx1"/>
              </a:solidFill>
            </a:rPr>
            <a:t>BIOMARCADORES</a:t>
          </a:r>
          <a:endParaRPr lang="es-EC" sz="3200" dirty="0">
            <a:solidFill>
              <a:schemeClr val="tx1"/>
            </a:solidFill>
          </a:endParaRPr>
        </a:p>
      </dgm:t>
    </dgm:pt>
    <dgm:pt modelId="{E74146FF-3C0B-4FAC-A1CE-0E24DB18AAEF}" type="parTrans" cxnId="{9C8FFDD4-8083-4A23-B43C-2A8C11558D49}">
      <dgm:prSet/>
      <dgm:spPr/>
      <dgm:t>
        <a:bodyPr/>
        <a:lstStyle/>
        <a:p>
          <a:endParaRPr lang="es-EC" sz="3600">
            <a:solidFill>
              <a:schemeClr val="tx1"/>
            </a:solidFill>
          </a:endParaRPr>
        </a:p>
      </dgm:t>
    </dgm:pt>
    <dgm:pt modelId="{0F50511C-5984-417C-9135-9251788C6F5E}" type="sibTrans" cxnId="{9C8FFDD4-8083-4A23-B43C-2A8C11558D49}">
      <dgm:prSet/>
      <dgm:spPr/>
      <dgm:t>
        <a:bodyPr/>
        <a:lstStyle/>
        <a:p>
          <a:endParaRPr lang="es-EC" sz="3600">
            <a:solidFill>
              <a:schemeClr val="tx1"/>
            </a:solidFill>
          </a:endParaRPr>
        </a:p>
      </dgm:t>
    </dgm:pt>
    <dgm:pt modelId="{D27BB76D-F506-49F0-8B65-2C01B678AE36}">
      <dgm:prSet phldrT="[Texto]" custT="1"/>
      <dgm:spPr/>
      <dgm:t>
        <a:bodyPr/>
        <a:lstStyle/>
        <a:p>
          <a:r>
            <a:rPr lang="es-ES" sz="1800" dirty="0">
              <a:solidFill>
                <a:schemeClr val="tx1"/>
              </a:solidFill>
            </a:rPr>
            <a:t>Hb &lt;10</a:t>
          </a:r>
          <a:br>
            <a:rPr lang="es-ES" sz="1800" dirty="0">
              <a:solidFill>
                <a:schemeClr val="tx1"/>
              </a:solidFill>
            </a:rPr>
          </a:br>
          <a:r>
            <a:rPr lang="es-ES" sz="1800" dirty="0" err="1">
              <a:solidFill>
                <a:schemeClr val="tx1"/>
              </a:solidFill>
            </a:rPr>
            <a:t>Leucositos</a:t>
          </a:r>
          <a:r>
            <a:rPr lang="es-ES" sz="1800" dirty="0">
              <a:solidFill>
                <a:schemeClr val="tx1"/>
              </a:solidFill>
            </a:rPr>
            <a:t> &gt;11.000</a:t>
          </a:r>
          <a:br>
            <a:rPr lang="es-ES" sz="1800" dirty="0">
              <a:solidFill>
                <a:schemeClr val="tx1"/>
              </a:solidFill>
            </a:rPr>
          </a:br>
          <a:r>
            <a:rPr lang="es-ES" sz="1800" dirty="0">
              <a:solidFill>
                <a:schemeClr val="tx1"/>
              </a:solidFill>
            </a:rPr>
            <a:t>Plaquetas &gt;350.000</a:t>
          </a:r>
          <a:br>
            <a:rPr lang="es-ES" sz="1800" dirty="0">
              <a:solidFill>
                <a:schemeClr val="tx1"/>
              </a:solidFill>
            </a:rPr>
          </a:br>
          <a:r>
            <a:rPr lang="es-ES" sz="1800" dirty="0">
              <a:solidFill>
                <a:schemeClr val="tx1"/>
              </a:solidFill>
            </a:rPr>
            <a:t>P-selectina, FT, otros</a:t>
          </a:r>
          <a:endParaRPr lang="es-EC" sz="1800" dirty="0">
            <a:solidFill>
              <a:schemeClr val="tx1"/>
            </a:solidFill>
          </a:endParaRPr>
        </a:p>
      </dgm:t>
    </dgm:pt>
    <dgm:pt modelId="{ECF5396E-C857-4362-9BDC-AC50F5626583}" type="parTrans" cxnId="{C166F5B0-09D1-48CD-9BC8-D60414FFBDF8}">
      <dgm:prSet/>
      <dgm:spPr/>
      <dgm:t>
        <a:bodyPr/>
        <a:lstStyle/>
        <a:p>
          <a:endParaRPr lang="es-EC" sz="3600">
            <a:solidFill>
              <a:schemeClr val="tx1"/>
            </a:solidFill>
          </a:endParaRPr>
        </a:p>
      </dgm:t>
    </dgm:pt>
    <dgm:pt modelId="{1721C9E8-BCE5-4124-A05B-CFD4D60758AD}" type="sibTrans" cxnId="{C166F5B0-09D1-48CD-9BC8-D60414FFBDF8}">
      <dgm:prSet/>
      <dgm:spPr/>
      <dgm:t>
        <a:bodyPr/>
        <a:lstStyle/>
        <a:p>
          <a:endParaRPr lang="es-EC" sz="3600">
            <a:solidFill>
              <a:schemeClr val="tx1"/>
            </a:solidFill>
          </a:endParaRPr>
        </a:p>
      </dgm:t>
    </dgm:pt>
    <dgm:pt modelId="{435D7F21-7D2D-4B79-9075-79C47EB30AF4}">
      <dgm:prSet phldrT="[Texto]" custT="1"/>
      <dgm:spPr/>
      <dgm:t>
        <a:bodyPr/>
        <a:lstStyle/>
        <a:p>
          <a:r>
            <a:rPr lang="es-ES" sz="3200" dirty="0">
              <a:solidFill>
                <a:schemeClr val="tx1"/>
              </a:solidFill>
            </a:rPr>
            <a:t>RELACIONADOS AL TRATAMIENTO</a:t>
          </a:r>
          <a:endParaRPr lang="es-EC" sz="3200" dirty="0">
            <a:solidFill>
              <a:schemeClr val="tx1"/>
            </a:solidFill>
          </a:endParaRPr>
        </a:p>
      </dgm:t>
    </dgm:pt>
    <dgm:pt modelId="{C16691B5-EE0E-4F0C-8ED5-38598BA7A94B}" type="parTrans" cxnId="{5C8FB19F-5C14-4D01-893E-1FD4E6B838C3}">
      <dgm:prSet/>
      <dgm:spPr/>
      <dgm:t>
        <a:bodyPr/>
        <a:lstStyle/>
        <a:p>
          <a:endParaRPr lang="es-EC" sz="3600">
            <a:solidFill>
              <a:schemeClr val="tx1"/>
            </a:solidFill>
          </a:endParaRPr>
        </a:p>
      </dgm:t>
    </dgm:pt>
    <dgm:pt modelId="{D0F53D4C-210B-48F2-920A-24B4193B910B}" type="sibTrans" cxnId="{5C8FB19F-5C14-4D01-893E-1FD4E6B838C3}">
      <dgm:prSet/>
      <dgm:spPr/>
      <dgm:t>
        <a:bodyPr/>
        <a:lstStyle/>
        <a:p>
          <a:endParaRPr lang="es-EC" sz="3600">
            <a:solidFill>
              <a:schemeClr val="tx1"/>
            </a:solidFill>
          </a:endParaRPr>
        </a:p>
      </dgm:t>
    </dgm:pt>
    <dgm:pt modelId="{AFE23148-1754-420E-9E23-59BBFFA3D86D}">
      <dgm:prSet phldrT="[Texto]" custT="1"/>
      <dgm:spPr/>
      <dgm:t>
        <a:bodyPr/>
        <a:lstStyle/>
        <a:p>
          <a:r>
            <a:rPr lang="es-ES" sz="1400" dirty="0">
              <a:solidFill>
                <a:schemeClr val="tx1"/>
              </a:solidFill>
            </a:rPr>
            <a:t>Cirugía</a:t>
          </a:r>
          <a:br>
            <a:rPr lang="es-ES" sz="1400" dirty="0">
              <a:solidFill>
                <a:schemeClr val="tx1"/>
              </a:solidFill>
            </a:rPr>
          </a:br>
          <a:r>
            <a:rPr lang="es-ES" sz="1400" dirty="0">
              <a:solidFill>
                <a:schemeClr val="tx1"/>
              </a:solidFill>
            </a:rPr>
            <a:t>Quimioterapia</a:t>
          </a:r>
          <a:br>
            <a:rPr lang="es-ES" sz="1400" dirty="0">
              <a:solidFill>
                <a:schemeClr val="tx1"/>
              </a:solidFill>
            </a:rPr>
          </a:br>
          <a:r>
            <a:rPr lang="es-ES" sz="1400" dirty="0">
              <a:solidFill>
                <a:schemeClr val="tx1"/>
              </a:solidFill>
            </a:rPr>
            <a:t>Radioterapia</a:t>
          </a:r>
          <a:br>
            <a:rPr lang="es-ES" sz="1400" dirty="0">
              <a:solidFill>
                <a:schemeClr val="tx1"/>
              </a:solidFill>
            </a:rPr>
          </a:br>
          <a:r>
            <a:rPr lang="es-ES" sz="1400" dirty="0" err="1">
              <a:solidFill>
                <a:schemeClr val="tx1"/>
              </a:solidFill>
            </a:rPr>
            <a:t>Hotmonoterapia</a:t>
          </a:r>
          <a:r>
            <a:rPr lang="es-ES" sz="1400" dirty="0">
              <a:solidFill>
                <a:schemeClr val="tx1"/>
              </a:solidFill>
            </a:rPr>
            <a:t/>
          </a:r>
          <a:br>
            <a:rPr lang="es-ES" sz="1400" dirty="0">
              <a:solidFill>
                <a:schemeClr val="tx1"/>
              </a:solidFill>
            </a:rPr>
          </a:br>
          <a:r>
            <a:rPr lang="es-ES" sz="1400" dirty="0">
              <a:solidFill>
                <a:schemeClr val="tx1"/>
              </a:solidFill>
            </a:rPr>
            <a:t>Eritropoyetina</a:t>
          </a:r>
          <a:br>
            <a:rPr lang="es-ES" sz="1400" dirty="0">
              <a:solidFill>
                <a:schemeClr val="tx1"/>
              </a:solidFill>
            </a:rPr>
          </a:br>
          <a:r>
            <a:rPr lang="es-ES" sz="1400" dirty="0">
              <a:solidFill>
                <a:schemeClr val="tx1"/>
              </a:solidFill>
            </a:rPr>
            <a:t>CVC</a:t>
          </a:r>
          <a:endParaRPr lang="es-EC" sz="1400" dirty="0">
            <a:solidFill>
              <a:schemeClr val="tx1"/>
            </a:solidFill>
          </a:endParaRPr>
        </a:p>
      </dgm:t>
    </dgm:pt>
    <dgm:pt modelId="{6C1B3233-D0F6-413B-B48F-1C5E138A58DB}" type="parTrans" cxnId="{AFE6871F-9F54-4E99-A2AC-57FC665F2C1C}">
      <dgm:prSet/>
      <dgm:spPr/>
      <dgm:t>
        <a:bodyPr/>
        <a:lstStyle/>
        <a:p>
          <a:endParaRPr lang="es-EC" sz="3600">
            <a:solidFill>
              <a:schemeClr val="tx1"/>
            </a:solidFill>
          </a:endParaRPr>
        </a:p>
      </dgm:t>
    </dgm:pt>
    <dgm:pt modelId="{9EB1EAD5-86B3-46E3-AFE7-8221193B9C5F}" type="sibTrans" cxnId="{AFE6871F-9F54-4E99-A2AC-57FC665F2C1C}">
      <dgm:prSet/>
      <dgm:spPr/>
      <dgm:t>
        <a:bodyPr/>
        <a:lstStyle/>
        <a:p>
          <a:endParaRPr lang="es-EC" sz="3600">
            <a:solidFill>
              <a:schemeClr val="tx1"/>
            </a:solidFill>
          </a:endParaRPr>
        </a:p>
      </dgm:t>
    </dgm:pt>
    <dgm:pt modelId="{4800490B-4289-473A-B151-386436DD307F}" type="pres">
      <dgm:prSet presAssocID="{0CA5A865-2F50-4ED1-B8F7-831743DB3196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97128FAC-6F2A-4C3B-816B-6D95EB53B1A3}" type="pres">
      <dgm:prSet presAssocID="{BC4E2001-AAFC-484B-A049-B297536220C3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5DCCB3B6-1520-4B97-AE35-39EAEFDB24A1}" type="pres">
      <dgm:prSet presAssocID="{E51A1BE3-28EB-4B72-93F0-71C19EE84B8F}" presName="sibTrans" presStyleCnt="0"/>
      <dgm:spPr/>
    </dgm:pt>
    <dgm:pt modelId="{D86A8A2F-B5B5-4AB3-85BD-DA213CDBCFD3}" type="pres">
      <dgm:prSet presAssocID="{82FBEE54-CB75-4E2D-8A63-1EB0DB9B1124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4439887F-BDA2-4679-AECE-1A1637029AC1}" type="pres">
      <dgm:prSet presAssocID="{6CBCBFF3-CD8B-472D-AE4D-FD9108371724}" presName="sibTrans" presStyleCnt="0"/>
      <dgm:spPr/>
    </dgm:pt>
    <dgm:pt modelId="{AAE854C7-97E0-407A-8BE7-CA09A30422CA}" type="pres">
      <dgm:prSet presAssocID="{78DAE749-B0B3-4867-B243-73B7A2FB60EE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CC94EE50-2250-4084-84D3-16409901BF0C}" type="pres">
      <dgm:prSet presAssocID="{0F50511C-5984-417C-9135-9251788C6F5E}" presName="sibTrans" presStyleCnt="0"/>
      <dgm:spPr/>
    </dgm:pt>
    <dgm:pt modelId="{C6E62B38-5A8A-423D-A4F6-26B24F9C2053}" type="pres">
      <dgm:prSet presAssocID="{435D7F21-7D2D-4B79-9075-79C47EB30AF4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6EFB14AE-0A65-453D-910E-7044289ACE8A}" srcId="{0CA5A865-2F50-4ED1-B8F7-831743DB3196}" destId="{BC4E2001-AAFC-484B-A049-B297536220C3}" srcOrd="0" destOrd="0" parTransId="{DAF9679C-418A-4074-B8A9-49DF5BED220F}" sibTransId="{E51A1BE3-28EB-4B72-93F0-71C19EE84B8F}"/>
    <dgm:cxn modelId="{EAE87D25-90E1-47D5-B986-02B3321A9FB5}" type="presOf" srcId="{82FBEE54-CB75-4E2D-8A63-1EB0DB9B1124}" destId="{D86A8A2F-B5B5-4AB3-85BD-DA213CDBCFD3}" srcOrd="0" destOrd="0" presId="urn:microsoft.com/office/officeart/2005/8/layout/default"/>
    <dgm:cxn modelId="{8E75F400-1067-4F95-A9AE-CD7448F59ED5}" type="presOf" srcId="{34E4CA15-E461-415B-B2FC-06FDB9DC9CEE}" destId="{D86A8A2F-B5B5-4AB3-85BD-DA213CDBCFD3}" srcOrd="0" destOrd="1" presId="urn:microsoft.com/office/officeart/2005/8/layout/default"/>
    <dgm:cxn modelId="{9DE39387-179B-4796-9758-15912AED9BE7}" srcId="{82FBEE54-CB75-4E2D-8A63-1EB0DB9B1124}" destId="{34E4CA15-E461-415B-B2FC-06FDB9DC9CEE}" srcOrd="0" destOrd="0" parTransId="{47307397-6646-439B-AFD0-C078F81E550A}" sibTransId="{625C1589-2839-4427-A6A2-BDCD64BCC7FD}"/>
    <dgm:cxn modelId="{AFE6871F-9F54-4E99-A2AC-57FC665F2C1C}" srcId="{435D7F21-7D2D-4B79-9075-79C47EB30AF4}" destId="{AFE23148-1754-420E-9E23-59BBFFA3D86D}" srcOrd="0" destOrd="0" parTransId="{6C1B3233-D0F6-413B-B48F-1C5E138A58DB}" sibTransId="{9EB1EAD5-86B3-46E3-AFE7-8221193B9C5F}"/>
    <dgm:cxn modelId="{C166F5B0-09D1-48CD-9BC8-D60414FFBDF8}" srcId="{78DAE749-B0B3-4867-B243-73B7A2FB60EE}" destId="{D27BB76D-F506-49F0-8B65-2C01B678AE36}" srcOrd="0" destOrd="0" parTransId="{ECF5396E-C857-4362-9BDC-AC50F5626583}" sibTransId="{1721C9E8-BCE5-4124-A05B-CFD4D60758AD}"/>
    <dgm:cxn modelId="{44E72D9A-85CC-4CAD-8597-7E45228C7957}" type="presOf" srcId="{BC4E2001-AAFC-484B-A049-B297536220C3}" destId="{97128FAC-6F2A-4C3B-816B-6D95EB53B1A3}" srcOrd="0" destOrd="0" presId="urn:microsoft.com/office/officeart/2005/8/layout/default"/>
    <dgm:cxn modelId="{C74FD7D7-8A77-488D-AE2A-6DAE10F658DD}" type="presOf" srcId="{AFE23148-1754-420E-9E23-59BBFFA3D86D}" destId="{C6E62B38-5A8A-423D-A4F6-26B24F9C2053}" srcOrd="0" destOrd="1" presId="urn:microsoft.com/office/officeart/2005/8/layout/default"/>
    <dgm:cxn modelId="{AFDAD268-E028-4602-B43B-D519841F8AF2}" type="presOf" srcId="{435D7F21-7D2D-4B79-9075-79C47EB30AF4}" destId="{C6E62B38-5A8A-423D-A4F6-26B24F9C2053}" srcOrd="0" destOrd="0" presId="urn:microsoft.com/office/officeart/2005/8/layout/default"/>
    <dgm:cxn modelId="{9C8FFDD4-8083-4A23-B43C-2A8C11558D49}" srcId="{0CA5A865-2F50-4ED1-B8F7-831743DB3196}" destId="{78DAE749-B0B3-4867-B243-73B7A2FB60EE}" srcOrd="2" destOrd="0" parTransId="{E74146FF-3C0B-4FAC-A1CE-0E24DB18AAEF}" sibTransId="{0F50511C-5984-417C-9135-9251788C6F5E}"/>
    <dgm:cxn modelId="{0978893B-44BF-4E5D-9620-90FD076E92DB}" type="presOf" srcId="{0CA5A865-2F50-4ED1-B8F7-831743DB3196}" destId="{4800490B-4289-473A-B151-386436DD307F}" srcOrd="0" destOrd="0" presId="urn:microsoft.com/office/officeart/2005/8/layout/default"/>
    <dgm:cxn modelId="{D28A3DCB-92EC-4AC8-8E87-2E5E60FA9BB1}" srcId="{0CA5A865-2F50-4ED1-B8F7-831743DB3196}" destId="{82FBEE54-CB75-4E2D-8A63-1EB0DB9B1124}" srcOrd="1" destOrd="0" parTransId="{C5DD8AAC-950A-40D9-9F88-EEE16FF7BD97}" sibTransId="{6CBCBFF3-CD8B-472D-AE4D-FD9108371724}"/>
    <dgm:cxn modelId="{5C8FB19F-5C14-4D01-893E-1FD4E6B838C3}" srcId="{0CA5A865-2F50-4ED1-B8F7-831743DB3196}" destId="{435D7F21-7D2D-4B79-9075-79C47EB30AF4}" srcOrd="3" destOrd="0" parTransId="{C16691B5-EE0E-4F0C-8ED5-38598BA7A94B}" sibTransId="{D0F53D4C-210B-48F2-920A-24B4193B910B}"/>
    <dgm:cxn modelId="{374CEB77-8E7D-45E7-8E97-9F9164D103B5}" type="presOf" srcId="{78DAE749-B0B3-4867-B243-73B7A2FB60EE}" destId="{AAE854C7-97E0-407A-8BE7-CA09A30422CA}" srcOrd="0" destOrd="0" presId="urn:microsoft.com/office/officeart/2005/8/layout/default"/>
    <dgm:cxn modelId="{25835CA0-DDAE-4252-82F6-A0F08D588DA0}" type="presOf" srcId="{D27BB76D-F506-49F0-8B65-2C01B678AE36}" destId="{AAE854C7-97E0-407A-8BE7-CA09A30422CA}" srcOrd="0" destOrd="1" presId="urn:microsoft.com/office/officeart/2005/8/layout/default"/>
    <dgm:cxn modelId="{9C267653-FAF7-4E1E-BC85-EF926327A5D9}" type="presOf" srcId="{BCCC1F69-A0DB-4F5E-93B8-D09F633B1BA2}" destId="{97128FAC-6F2A-4C3B-816B-6D95EB53B1A3}" srcOrd="0" destOrd="1" presId="urn:microsoft.com/office/officeart/2005/8/layout/default"/>
    <dgm:cxn modelId="{8B610808-51DD-4ACD-ABF0-1AA59AEC732D}" srcId="{BC4E2001-AAFC-484B-A049-B297536220C3}" destId="{BCCC1F69-A0DB-4F5E-93B8-D09F633B1BA2}" srcOrd="0" destOrd="0" parTransId="{D1AA7022-C3D2-43BE-B70C-D16A3487C0DF}" sibTransId="{16F09FD3-02BB-48B5-BB22-D1305D6EDF8A}"/>
    <dgm:cxn modelId="{B8250F4C-3394-4E8F-8064-024EE86DC553}" type="presParOf" srcId="{4800490B-4289-473A-B151-386436DD307F}" destId="{97128FAC-6F2A-4C3B-816B-6D95EB53B1A3}" srcOrd="0" destOrd="0" presId="urn:microsoft.com/office/officeart/2005/8/layout/default"/>
    <dgm:cxn modelId="{3A27E760-3074-46DA-9F34-66F72BB021A7}" type="presParOf" srcId="{4800490B-4289-473A-B151-386436DD307F}" destId="{5DCCB3B6-1520-4B97-AE35-39EAEFDB24A1}" srcOrd="1" destOrd="0" presId="urn:microsoft.com/office/officeart/2005/8/layout/default"/>
    <dgm:cxn modelId="{9D7A93A3-FDA2-4E56-91D1-91D40CA33AF7}" type="presParOf" srcId="{4800490B-4289-473A-B151-386436DD307F}" destId="{D86A8A2F-B5B5-4AB3-85BD-DA213CDBCFD3}" srcOrd="2" destOrd="0" presId="urn:microsoft.com/office/officeart/2005/8/layout/default"/>
    <dgm:cxn modelId="{D7F1F7F3-A363-48E6-A7F5-A78E3CA5A164}" type="presParOf" srcId="{4800490B-4289-473A-B151-386436DD307F}" destId="{4439887F-BDA2-4679-AECE-1A1637029AC1}" srcOrd="3" destOrd="0" presId="urn:microsoft.com/office/officeart/2005/8/layout/default"/>
    <dgm:cxn modelId="{D247F13C-D594-4223-917A-9D6896194258}" type="presParOf" srcId="{4800490B-4289-473A-B151-386436DD307F}" destId="{AAE854C7-97E0-407A-8BE7-CA09A30422CA}" srcOrd="4" destOrd="0" presId="urn:microsoft.com/office/officeart/2005/8/layout/default"/>
    <dgm:cxn modelId="{6FDBA271-3E2C-49E9-B184-016100C2EE19}" type="presParOf" srcId="{4800490B-4289-473A-B151-386436DD307F}" destId="{CC94EE50-2250-4084-84D3-16409901BF0C}" srcOrd="5" destOrd="0" presId="urn:microsoft.com/office/officeart/2005/8/layout/default"/>
    <dgm:cxn modelId="{5C9CEEA8-B7DE-400F-A903-DF88D53EFA7D}" type="presParOf" srcId="{4800490B-4289-473A-B151-386436DD307F}" destId="{C6E62B38-5A8A-423D-A4F6-26B24F9C2053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DE7E62E-EE39-40B9-9EC9-FC54903B5B01}" type="doc">
      <dgm:prSet loTypeId="urn:microsoft.com/office/officeart/2005/8/layout/vList2" loCatId="list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es-EC"/>
        </a:p>
      </dgm:t>
    </dgm:pt>
    <dgm:pt modelId="{D6F11120-E709-44E1-A2BA-C3447A1E2006}">
      <dgm:prSet phldrT="[Texto]"/>
      <dgm:spPr/>
      <dgm:t>
        <a:bodyPr/>
        <a:lstStyle/>
        <a:p>
          <a:r>
            <a:rPr lang="es-ES" b="1"/>
            <a:t>PERI-OPERATORIO</a:t>
          </a:r>
          <a:endParaRPr lang="es-EC" b="1" dirty="0"/>
        </a:p>
      </dgm:t>
    </dgm:pt>
    <dgm:pt modelId="{79BD15AB-8BF2-4ABF-B2BD-7DD7AE15C7C0}" type="parTrans" cxnId="{0C035EF0-6C91-4DBC-89DB-BB6F45E8EFDC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B410AFBE-668A-4FCE-8511-1346C80C3B1E}" type="sibTrans" cxnId="{0C035EF0-6C91-4DBC-89DB-BB6F45E8EFDC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7DF5A290-E0D7-46AC-8026-EB96E74B04F3}">
      <dgm:prSet phldrT="[Texto]"/>
      <dgm:spPr/>
      <dgm:t>
        <a:bodyPr/>
        <a:lstStyle/>
        <a:p>
          <a:r>
            <a:rPr lang="es-ES" dirty="0"/>
            <a:t>HBPM 40mg/d desde 12 horas antes hasta 7-10 días después de la cirugía (evidencia 1A)</a:t>
          </a:r>
          <a:endParaRPr lang="es-EC" dirty="0"/>
        </a:p>
      </dgm:t>
    </dgm:pt>
    <dgm:pt modelId="{9E8D1044-B4AB-42A9-B293-7F1BD25B6AFA}" type="parTrans" cxnId="{342B4FAD-42C7-417C-8ACB-A6187AF2E797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2BEAA600-F604-491C-8768-A27A3F701389}" type="sibTrans" cxnId="{342B4FAD-42C7-417C-8ACB-A6187AF2E797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C378DE47-241B-4B5E-8F08-AF9D891D4350}">
      <dgm:prSet phldrT="[Texto]"/>
      <dgm:spPr/>
      <dgm:t>
        <a:bodyPr/>
        <a:lstStyle/>
        <a:p>
          <a:r>
            <a:rPr lang="es-ES" b="1"/>
            <a:t>PACIENTE HOSPITALIZADO</a:t>
          </a:r>
          <a:endParaRPr lang="es-EC" b="1" dirty="0"/>
        </a:p>
      </dgm:t>
    </dgm:pt>
    <dgm:pt modelId="{1AA948FA-6EA1-435F-840A-90C1DD29D7C5}" type="parTrans" cxnId="{A69AE94A-9E7A-40A5-92D0-49416DB1FDA5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2A4B95B1-77EA-47AA-BDBE-BF268595DA76}" type="sibTrans" cxnId="{A69AE94A-9E7A-40A5-92D0-49416DB1FDA5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3E8EDFE2-9B22-40AD-B146-1A0277D7E1CD}">
      <dgm:prSet phldrT="[Texto]"/>
      <dgm:spPr/>
      <dgm:t>
        <a:bodyPr/>
        <a:lstStyle/>
        <a:p>
          <a:r>
            <a:rPr lang="es-ES"/>
            <a:t>HBPM 20mg/d o 40mg/d (evidencia 1B)</a:t>
          </a:r>
          <a:endParaRPr lang="es-EC" dirty="0"/>
        </a:p>
      </dgm:t>
    </dgm:pt>
    <dgm:pt modelId="{02BFC701-6295-44D7-89F4-69D56A26531E}" type="parTrans" cxnId="{298C7FB9-3961-4CDA-86D8-C3DC14FE08FE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A826686B-EB8D-4469-B119-6FA17E169AB6}" type="sibTrans" cxnId="{298C7FB9-3961-4CDA-86D8-C3DC14FE08FE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8765CC80-3922-4E1F-B10B-3B73CBD74A8F}">
      <dgm:prSet phldrT="[Texto]"/>
      <dgm:spPr/>
      <dgm:t>
        <a:bodyPr/>
        <a:lstStyle/>
        <a:p>
          <a:r>
            <a:rPr lang="es-ES" b="1"/>
            <a:t>CVC</a:t>
          </a:r>
          <a:endParaRPr lang="es-EC" b="1" dirty="0"/>
        </a:p>
      </dgm:t>
    </dgm:pt>
    <dgm:pt modelId="{BE90720E-183C-422D-8D09-8FD3376805AA}" type="parTrans" cxnId="{1706365F-C387-458B-A3DF-6E8F43CE42CA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0052412A-B1D8-49CF-8CE8-6F4B6BD854C4}" type="sibTrans" cxnId="{1706365F-C387-458B-A3DF-6E8F43CE42CA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5102254C-110E-47B6-A9E3-6BC5D7CCFDCD}">
      <dgm:prSet phldrT="[Texto]"/>
      <dgm:spPr/>
      <dgm:t>
        <a:bodyPr/>
        <a:lstStyle/>
        <a:p>
          <a:r>
            <a:rPr lang="es-ES"/>
            <a:t>No se recomienda profilaxis (evidencia 1A)</a:t>
          </a:r>
          <a:endParaRPr lang="es-EC" dirty="0"/>
        </a:p>
      </dgm:t>
    </dgm:pt>
    <dgm:pt modelId="{C6525E24-9880-4D78-8D5A-32997C541E6B}" type="parTrans" cxnId="{59EF4E45-9DE7-401C-A23F-69875682BD55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16F6D9AF-B6CA-479B-A03D-9851EA705E85}" type="sibTrans" cxnId="{59EF4E45-9DE7-401C-A23F-69875682BD55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CFA7A16D-2D80-4A34-9EA6-39888A851433}">
      <dgm:prSet phldrT="[Texto]"/>
      <dgm:spPr/>
      <dgm:t>
        <a:bodyPr/>
        <a:lstStyle/>
        <a:p>
          <a:r>
            <a:rPr lang="es-ES" b="1"/>
            <a:t>MEDIDAS MECANICAS</a:t>
          </a:r>
          <a:endParaRPr lang="es-EC" b="1" dirty="0"/>
        </a:p>
      </dgm:t>
    </dgm:pt>
    <dgm:pt modelId="{9E48AD99-1FAE-4EF5-93C4-3B53F60572A2}" type="parTrans" cxnId="{62A21074-CBAC-46A3-978C-047F52BEBEB3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21412E4B-CCAC-4147-B9D1-270C093D024F}" type="sibTrans" cxnId="{62A21074-CBAC-46A3-978C-047F52BEBEB3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B6FFE304-30E6-4437-9C5E-660BB67CA330}">
      <dgm:prSet phldrT="[Texto]"/>
      <dgm:spPr/>
      <dgm:t>
        <a:bodyPr/>
        <a:lstStyle/>
        <a:p>
          <a:r>
            <a:rPr lang="es-ES"/>
            <a:t>En caso de imposibilidad de anticoagulación (evidencia 2B)</a:t>
          </a:r>
          <a:endParaRPr lang="es-EC" dirty="0"/>
        </a:p>
      </dgm:t>
    </dgm:pt>
    <dgm:pt modelId="{F3EFEF2A-E859-4DB7-A9F7-ECE01BC9A678}" type="parTrans" cxnId="{FEE9EEB9-6753-4C74-91B0-E48676CC0D95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EDF87824-FC91-4B08-8BBB-E7D477491374}" type="sibTrans" cxnId="{FEE9EEB9-6753-4C74-91B0-E48676CC0D95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A3FBBF84-21EA-421D-8679-8326AD9440DF}" type="pres">
      <dgm:prSet presAssocID="{4DE7E62E-EE39-40B9-9EC9-FC54903B5B0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1FA00D78-F9FD-4025-B6CA-611C39264AD7}" type="pres">
      <dgm:prSet presAssocID="{D6F11120-E709-44E1-A2BA-C3447A1E2006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0E7D6062-93A7-401B-8DA5-70EAC620A39C}" type="pres">
      <dgm:prSet presAssocID="{D6F11120-E709-44E1-A2BA-C3447A1E2006}" presName="childText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0FF11047-FAA0-4A82-8231-B5152E84140A}" type="pres">
      <dgm:prSet presAssocID="{C378DE47-241B-4B5E-8F08-AF9D891D4350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E362FB41-031E-48FA-BB22-06AF5897D53D}" type="pres">
      <dgm:prSet presAssocID="{C378DE47-241B-4B5E-8F08-AF9D891D4350}" presName="childText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5BEA3921-7905-4DF8-8E37-7CE5E5D9E64C}" type="pres">
      <dgm:prSet presAssocID="{8765CC80-3922-4E1F-B10B-3B73CBD74A8F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1F0A9B79-5D8B-428B-99C9-FEBD96F75034}" type="pres">
      <dgm:prSet presAssocID="{8765CC80-3922-4E1F-B10B-3B73CBD74A8F}" presName="childText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2314AD9A-1E91-41B8-9A01-F9F2C1F4F948}" type="pres">
      <dgm:prSet presAssocID="{CFA7A16D-2D80-4A34-9EA6-39888A851433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9085CAF5-3122-4645-946E-205D3C78A088}" type="pres">
      <dgm:prSet presAssocID="{CFA7A16D-2D80-4A34-9EA6-39888A851433}" presName="childText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03BE7565-3C2A-4DAB-9226-8CD1AAA8BC22}" type="presOf" srcId="{B6FFE304-30E6-4437-9C5E-660BB67CA330}" destId="{9085CAF5-3122-4645-946E-205D3C78A088}" srcOrd="0" destOrd="0" presId="urn:microsoft.com/office/officeart/2005/8/layout/vList2"/>
    <dgm:cxn modelId="{87EC9CEA-E2B1-4E02-963E-7D6B98B27CB2}" type="presOf" srcId="{4DE7E62E-EE39-40B9-9EC9-FC54903B5B01}" destId="{A3FBBF84-21EA-421D-8679-8326AD9440DF}" srcOrd="0" destOrd="0" presId="urn:microsoft.com/office/officeart/2005/8/layout/vList2"/>
    <dgm:cxn modelId="{8246620B-036B-4A23-9363-9DB1CCF37F7C}" type="presOf" srcId="{5102254C-110E-47B6-A9E3-6BC5D7CCFDCD}" destId="{1F0A9B79-5D8B-428B-99C9-FEBD96F75034}" srcOrd="0" destOrd="0" presId="urn:microsoft.com/office/officeart/2005/8/layout/vList2"/>
    <dgm:cxn modelId="{513308CB-7F66-4F27-B9C4-F12F6A302C6E}" type="presOf" srcId="{3E8EDFE2-9B22-40AD-B146-1A0277D7E1CD}" destId="{E362FB41-031E-48FA-BB22-06AF5897D53D}" srcOrd="0" destOrd="0" presId="urn:microsoft.com/office/officeart/2005/8/layout/vList2"/>
    <dgm:cxn modelId="{0C035EF0-6C91-4DBC-89DB-BB6F45E8EFDC}" srcId="{4DE7E62E-EE39-40B9-9EC9-FC54903B5B01}" destId="{D6F11120-E709-44E1-A2BA-C3447A1E2006}" srcOrd="0" destOrd="0" parTransId="{79BD15AB-8BF2-4ABF-B2BD-7DD7AE15C7C0}" sibTransId="{B410AFBE-668A-4FCE-8511-1346C80C3B1E}"/>
    <dgm:cxn modelId="{A69AE94A-9E7A-40A5-92D0-49416DB1FDA5}" srcId="{4DE7E62E-EE39-40B9-9EC9-FC54903B5B01}" destId="{C378DE47-241B-4B5E-8F08-AF9D891D4350}" srcOrd="1" destOrd="0" parTransId="{1AA948FA-6EA1-435F-840A-90C1DD29D7C5}" sibTransId="{2A4B95B1-77EA-47AA-BDBE-BF268595DA76}"/>
    <dgm:cxn modelId="{A990E65C-95C4-4D2F-A058-29D808171BCC}" type="presOf" srcId="{D6F11120-E709-44E1-A2BA-C3447A1E2006}" destId="{1FA00D78-F9FD-4025-B6CA-611C39264AD7}" srcOrd="0" destOrd="0" presId="urn:microsoft.com/office/officeart/2005/8/layout/vList2"/>
    <dgm:cxn modelId="{59EF4E45-9DE7-401C-A23F-69875682BD55}" srcId="{8765CC80-3922-4E1F-B10B-3B73CBD74A8F}" destId="{5102254C-110E-47B6-A9E3-6BC5D7CCFDCD}" srcOrd="0" destOrd="0" parTransId="{C6525E24-9880-4D78-8D5A-32997C541E6B}" sibTransId="{16F6D9AF-B6CA-479B-A03D-9851EA705E85}"/>
    <dgm:cxn modelId="{FEE9EEB9-6753-4C74-91B0-E48676CC0D95}" srcId="{CFA7A16D-2D80-4A34-9EA6-39888A851433}" destId="{B6FFE304-30E6-4437-9C5E-660BB67CA330}" srcOrd="0" destOrd="0" parTransId="{F3EFEF2A-E859-4DB7-A9F7-ECE01BC9A678}" sibTransId="{EDF87824-FC91-4B08-8BBB-E7D477491374}"/>
    <dgm:cxn modelId="{342B4FAD-42C7-417C-8ACB-A6187AF2E797}" srcId="{D6F11120-E709-44E1-A2BA-C3447A1E2006}" destId="{7DF5A290-E0D7-46AC-8026-EB96E74B04F3}" srcOrd="0" destOrd="0" parTransId="{9E8D1044-B4AB-42A9-B293-7F1BD25B6AFA}" sibTransId="{2BEAA600-F604-491C-8768-A27A3F701389}"/>
    <dgm:cxn modelId="{1AC478D1-0F4F-45C1-8F20-EFFDC0E51D8A}" type="presOf" srcId="{7DF5A290-E0D7-46AC-8026-EB96E74B04F3}" destId="{0E7D6062-93A7-401B-8DA5-70EAC620A39C}" srcOrd="0" destOrd="0" presId="urn:microsoft.com/office/officeart/2005/8/layout/vList2"/>
    <dgm:cxn modelId="{298C7FB9-3961-4CDA-86D8-C3DC14FE08FE}" srcId="{C378DE47-241B-4B5E-8F08-AF9D891D4350}" destId="{3E8EDFE2-9B22-40AD-B146-1A0277D7E1CD}" srcOrd="0" destOrd="0" parTransId="{02BFC701-6295-44D7-89F4-69D56A26531E}" sibTransId="{A826686B-EB8D-4469-B119-6FA17E169AB6}"/>
    <dgm:cxn modelId="{17D15442-E034-4C73-9B98-2F6B1A8135A6}" type="presOf" srcId="{C378DE47-241B-4B5E-8F08-AF9D891D4350}" destId="{0FF11047-FAA0-4A82-8231-B5152E84140A}" srcOrd="0" destOrd="0" presId="urn:microsoft.com/office/officeart/2005/8/layout/vList2"/>
    <dgm:cxn modelId="{62A21074-CBAC-46A3-978C-047F52BEBEB3}" srcId="{4DE7E62E-EE39-40B9-9EC9-FC54903B5B01}" destId="{CFA7A16D-2D80-4A34-9EA6-39888A851433}" srcOrd="3" destOrd="0" parTransId="{9E48AD99-1FAE-4EF5-93C4-3B53F60572A2}" sibTransId="{21412E4B-CCAC-4147-B9D1-270C093D024F}"/>
    <dgm:cxn modelId="{3A14ADFC-23D0-4A3C-9D6D-C4FF2FBE70A2}" type="presOf" srcId="{CFA7A16D-2D80-4A34-9EA6-39888A851433}" destId="{2314AD9A-1E91-41B8-9A01-F9F2C1F4F948}" srcOrd="0" destOrd="0" presId="urn:microsoft.com/office/officeart/2005/8/layout/vList2"/>
    <dgm:cxn modelId="{5D477787-8A7B-4B88-96C8-42F8E7A0671D}" type="presOf" srcId="{8765CC80-3922-4E1F-B10B-3B73CBD74A8F}" destId="{5BEA3921-7905-4DF8-8E37-7CE5E5D9E64C}" srcOrd="0" destOrd="0" presId="urn:microsoft.com/office/officeart/2005/8/layout/vList2"/>
    <dgm:cxn modelId="{1706365F-C387-458B-A3DF-6E8F43CE42CA}" srcId="{4DE7E62E-EE39-40B9-9EC9-FC54903B5B01}" destId="{8765CC80-3922-4E1F-B10B-3B73CBD74A8F}" srcOrd="2" destOrd="0" parTransId="{BE90720E-183C-422D-8D09-8FD3376805AA}" sibTransId="{0052412A-B1D8-49CF-8CE8-6F4B6BD854C4}"/>
    <dgm:cxn modelId="{3C564088-5E26-427C-B32B-F5D5707EEB08}" type="presParOf" srcId="{A3FBBF84-21EA-421D-8679-8326AD9440DF}" destId="{1FA00D78-F9FD-4025-B6CA-611C39264AD7}" srcOrd="0" destOrd="0" presId="urn:microsoft.com/office/officeart/2005/8/layout/vList2"/>
    <dgm:cxn modelId="{FFC73FC6-D996-4714-B819-6FDA946C4E1B}" type="presParOf" srcId="{A3FBBF84-21EA-421D-8679-8326AD9440DF}" destId="{0E7D6062-93A7-401B-8DA5-70EAC620A39C}" srcOrd="1" destOrd="0" presId="urn:microsoft.com/office/officeart/2005/8/layout/vList2"/>
    <dgm:cxn modelId="{3166ED32-67C2-4BE9-BC8A-747132A78720}" type="presParOf" srcId="{A3FBBF84-21EA-421D-8679-8326AD9440DF}" destId="{0FF11047-FAA0-4A82-8231-B5152E84140A}" srcOrd="2" destOrd="0" presId="urn:microsoft.com/office/officeart/2005/8/layout/vList2"/>
    <dgm:cxn modelId="{F60F8333-8C18-4854-85AC-38855BF52175}" type="presParOf" srcId="{A3FBBF84-21EA-421D-8679-8326AD9440DF}" destId="{E362FB41-031E-48FA-BB22-06AF5897D53D}" srcOrd="3" destOrd="0" presId="urn:microsoft.com/office/officeart/2005/8/layout/vList2"/>
    <dgm:cxn modelId="{D22A8FA8-5B5A-4D41-8A30-290CE713ED8D}" type="presParOf" srcId="{A3FBBF84-21EA-421D-8679-8326AD9440DF}" destId="{5BEA3921-7905-4DF8-8E37-7CE5E5D9E64C}" srcOrd="4" destOrd="0" presId="urn:microsoft.com/office/officeart/2005/8/layout/vList2"/>
    <dgm:cxn modelId="{5251C11A-4BE5-497C-A26E-D4E770F60679}" type="presParOf" srcId="{A3FBBF84-21EA-421D-8679-8326AD9440DF}" destId="{1F0A9B79-5D8B-428B-99C9-FEBD96F75034}" srcOrd="5" destOrd="0" presId="urn:microsoft.com/office/officeart/2005/8/layout/vList2"/>
    <dgm:cxn modelId="{497C2D4D-55D0-4769-B488-5808FCA8E66D}" type="presParOf" srcId="{A3FBBF84-21EA-421D-8679-8326AD9440DF}" destId="{2314AD9A-1E91-41B8-9A01-F9F2C1F4F948}" srcOrd="6" destOrd="0" presId="urn:microsoft.com/office/officeart/2005/8/layout/vList2"/>
    <dgm:cxn modelId="{1F6B6D45-7EA6-4298-B8ED-9D0B8DDA004B}" type="presParOf" srcId="{A3FBBF84-21EA-421D-8679-8326AD9440DF}" destId="{9085CAF5-3122-4645-946E-205D3C78A088}" srcOrd="7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DE7E62E-EE39-40B9-9EC9-FC54903B5B01}" type="doc">
      <dgm:prSet loTypeId="urn:microsoft.com/office/officeart/2005/8/layout/vList2" loCatId="list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es-EC"/>
        </a:p>
      </dgm:t>
    </dgm:pt>
    <dgm:pt modelId="{D6F11120-E709-44E1-A2BA-C3447A1E2006}">
      <dgm:prSet phldrT="[Texto]"/>
      <dgm:spPr/>
      <dgm:t>
        <a:bodyPr/>
        <a:lstStyle/>
        <a:p>
          <a:r>
            <a:rPr lang="es-ES" b="1"/>
            <a:t>PROFILAXIS PRIMARIA</a:t>
          </a:r>
          <a:endParaRPr lang="es-EC" b="1" dirty="0"/>
        </a:p>
      </dgm:t>
    </dgm:pt>
    <dgm:pt modelId="{79BD15AB-8BF2-4ABF-B2BD-7DD7AE15C7C0}" type="parTrans" cxnId="{0C035EF0-6C91-4DBC-89DB-BB6F45E8EFDC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B410AFBE-668A-4FCE-8511-1346C80C3B1E}" type="sibTrans" cxnId="{0C035EF0-6C91-4DBC-89DB-BB6F45E8EFDC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7DF5A290-E0D7-46AC-8026-EB96E74B04F3}">
      <dgm:prSet phldrT="[Texto]"/>
      <dgm:spPr/>
      <dgm:t>
        <a:bodyPr/>
        <a:lstStyle/>
        <a:p>
          <a:r>
            <a:rPr lang="es-ES"/>
            <a:t>Si Khorana &gt;2: HBPM o rivaroxabán (evidencia 1B)</a:t>
          </a:r>
          <a:endParaRPr lang="es-EC" dirty="0"/>
        </a:p>
      </dgm:t>
    </dgm:pt>
    <dgm:pt modelId="{9E8D1044-B4AB-42A9-B293-7F1BD25B6AFA}" type="parTrans" cxnId="{342B4FAD-42C7-417C-8ACB-A6187AF2E797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2BEAA600-F604-491C-8768-A27A3F701389}" type="sibTrans" cxnId="{342B4FAD-42C7-417C-8ACB-A6187AF2E797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C378DE47-241B-4B5E-8F08-AF9D891D4350}">
      <dgm:prSet phldrT="[Texto]"/>
      <dgm:spPr/>
      <dgm:t>
        <a:bodyPr/>
        <a:lstStyle/>
        <a:p>
          <a:r>
            <a:rPr lang="es-ES" b="1"/>
            <a:t>MIELOMA MILTIPLE</a:t>
          </a:r>
          <a:endParaRPr lang="es-EC" b="1" dirty="0"/>
        </a:p>
      </dgm:t>
    </dgm:pt>
    <dgm:pt modelId="{1AA948FA-6EA1-435F-840A-90C1DD29D7C5}" type="parTrans" cxnId="{A69AE94A-9E7A-40A5-92D0-49416DB1FDA5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2A4B95B1-77EA-47AA-BDBE-BF268595DA76}" type="sibTrans" cxnId="{A69AE94A-9E7A-40A5-92D0-49416DB1FDA5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3E8EDFE2-9B22-40AD-B146-1A0277D7E1CD}">
      <dgm:prSet phldrT="[Texto]"/>
      <dgm:spPr/>
      <dgm:t>
        <a:bodyPr/>
        <a:lstStyle/>
        <a:p>
          <a:r>
            <a:rPr lang="es-ES"/>
            <a:t>En tratamiento con talidomida o lenalidomida: HBPM, AAS, (evidencia 2C)</a:t>
          </a:r>
          <a:endParaRPr lang="es-EC" dirty="0"/>
        </a:p>
      </dgm:t>
    </dgm:pt>
    <dgm:pt modelId="{02BFC701-6295-44D7-89F4-69D56A26531E}" type="parTrans" cxnId="{298C7FB9-3961-4CDA-86D8-C3DC14FE08FE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A826686B-EB8D-4469-B119-6FA17E169AB6}" type="sibTrans" cxnId="{298C7FB9-3961-4CDA-86D8-C3DC14FE08FE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8765CC80-3922-4E1F-B10B-3B73CBD74A8F}">
      <dgm:prSet phldrT="[Texto]"/>
      <dgm:spPr/>
      <dgm:t>
        <a:bodyPr/>
        <a:lstStyle/>
        <a:p>
          <a:r>
            <a:rPr lang="es-ES" b="1"/>
            <a:t>CVC</a:t>
          </a:r>
          <a:endParaRPr lang="es-EC" b="1" dirty="0"/>
        </a:p>
      </dgm:t>
    </dgm:pt>
    <dgm:pt modelId="{BE90720E-183C-422D-8D09-8FD3376805AA}" type="parTrans" cxnId="{1706365F-C387-458B-A3DF-6E8F43CE42CA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0052412A-B1D8-49CF-8CE8-6F4B6BD854C4}" type="sibTrans" cxnId="{1706365F-C387-458B-A3DF-6E8F43CE42CA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5102254C-110E-47B6-A9E3-6BC5D7CCFDCD}">
      <dgm:prSet phldrT="[Texto]"/>
      <dgm:spPr/>
      <dgm:t>
        <a:bodyPr/>
        <a:lstStyle/>
        <a:p>
          <a:r>
            <a:rPr lang="es-ES"/>
            <a:t>No se recomienda profilaxis (evidencia 1B)</a:t>
          </a:r>
          <a:endParaRPr lang="es-EC" dirty="0"/>
        </a:p>
      </dgm:t>
    </dgm:pt>
    <dgm:pt modelId="{C6525E24-9880-4D78-8D5A-32997C541E6B}" type="parTrans" cxnId="{59EF4E45-9DE7-401C-A23F-69875682BD55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16F6D9AF-B6CA-479B-A03D-9851EA705E85}" type="sibTrans" cxnId="{59EF4E45-9DE7-401C-A23F-69875682BD55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A3FBBF84-21EA-421D-8679-8326AD9440DF}" type="pres">
      <dgm:prSet presAssocID="{4DE7E62E-EE39-40B9-9EC9-FC54903B5B0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1FA00D78-F9FD-4025-B6CA-611C39264AD7}" type="pres">
      <dgm:prSet presAssocID="{D6F11120-E709-44E1-A2BA-C3447A1E2006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0E7D6062-93A7-401B-8DA5-70EAC620A39C}" type="pres">
      <dgm:prSet presAssocID="{D6F11120-E709-44E1-A2BA-C3447A1E2006}" presName="childText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0FF11047-FAA0-4A82-8231-B5152E84140A}" type="pres">
      <dgm:prSet presAssocID="{C378DE47-241B-4B5E-8F08-AF9D891D4350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E362FB41-031E-48FA-BB22-06AF5897D53D}" type="pres">
      <dgm:prSet presAssocID="{C378DE47-241B-4B5E-8F08-AF9D891D4350}" presName="childText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5BEA3921-7905-4DF8-8E37-7CE5E5D9E64C}" type="pres">
      <dgm:prSet presAssocID="{8765CC80-3922-4E1F-B10B-3B73CBD74A8F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1F0A9B79-5D8B-428B-99C9-FEBD96F75034}" type="pres">
      <dgm:prSet presAssocID="{8765CC80-3922-4E1F-B10B-3B73CBD74A8F}" presName="childText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87EC9CEA-E2B1-4E02-963E-7D6B98B27CB2}" type="presOf" srcId="{4DE7E62E-EE39-40B9-9EC9-FC54903B5B01}" destId="{A3FBBF84-21EA-421D-8679-8326AD9440DF}" srcOrd="0" destOrd="0" presId="urn:microsoft.com/office/officeart/2005/8/layout/vList2"/>
    <dgm:cxn modelId="{8246620B-036B-4A23-9363-9DB1CCF37F7C}" type="presOf" srcId="{5102254C-110E-47B6-A9E3-6BC5D7CCFDCD}" destId="{1F0A9B79-5D8B-428B-99C9-FEBD96F75034}" srcOrd="0" destOrd="0" presId="urn:microsoft.com/office/officeart/2005/8/layout/vList2"/>
    <dgm:cxn modelId="{513308CB-7F66-4F27-B9C4-F12F6A302C6E}" type="presOf" srcId="{3E8EDFE2-9B22-40AD-B146-1A0277D7E1CD}" destId="{E362FB41-031E-48FA-BB22-06AF5897D53D}" srcOrd="0" destOrd="0" presId="urn:microsoft.com/office/officeart/2005/8/layout/vList2"/>
    <dgm:cxn modelId="{0C035EF0-6C91-4DBC-89DB-BB6F45E8EFDC}" srcId="{4DE7E62E-EE39-40B9-9EC9-FC54903B5B01}" destId="{D6F11120-E709-44E1-A2BA-C3447A1E2006}" srcOrd="0" destOrd="0" parTransId="{79BD15AB-8BF2-4ABF-B2BD-7DD7AE15C7C0}" sibTransId="{B410AFBE-668A-4FCE-8511-1346C80C3B1E}"/>
    <dgm:cxn modelId="{A69AE94A-9E7A-40A5-92D0-49416DB1FDA5}" srcId="{4DE7E62E-EE39-40B9-9EC9-FC54903B5B01}" destId="{C378DE47-241B-4B5E-8F08-AF9D891D4350}" srcOrd="1" destOrd="0" parTransId="{1AA948FA-6EA1-435F-840A-90C1DD29D7C5}" sibTransId="{2A4B95B1-77EA-47AA-BDBE-BF268595DA76}"/>
    <dgm:cxn modelId="{A990E65C-95C4-4D2F-A058-29D808171BCC}" type="presOf" srcId="{D6F11120-E709-44E1-A2BA-C3447A1E2006}" destId="{1FA00D78-F9FD-4025-B6CA-611C39264AD7}" srcOrd="0" destOrd="0" presId="urn:microsoft.com/office/officeart/2005/8/layout/vList2"/>
    <dgm:cxn modelId="{59EF4E45-9DE7-401C-A23F-69875682BD55}" srcId="{8765CC80-3922-4E1F-B10B-3B73CBD74A8F}" destId="{5102254C-110E-47B6-A9E3-6BC5D7CCFDCD}" srcOrd="0" destOrd="0" parTransId="{C6525E24-9880-4D78-8D5A-32997C541E6B}" sibTransId="{16F6D9AF-B6CA-479B-A03D-9851EA705E85}"/>
    <dgm:cxn modelId="{342B4FAD-42C7-417C-8ACB-A6187AF2E797}" srcId="{D6F11120-E709-44E1-A2BA-C3447A1E2006}" destId="{7DF5A290-E0D7-46AC-8026-EB96E74B04F3}" srcOrd="0" destOrd="0" parTransId="{9E8D1044-B4AB-42A9-B293-7F1BD25B6AFA}" sibTransId="{2BEAA600-F604-491C-8768-A27A3F701389}"/>
    <dgm:cxn modelId="{1AC478D1-0F4F-45C1-8F20-EFFDC0E51D8A}" type="presOf" srcId="{7DF5A290-E0D7-46AC-8026-EB96E74B04F3}" destId="{0E7D6062-93A7-401B-8DA5-70EAC620A39C}" srcOrd="0" destOrd="0" presId="urn:microsoft.com/office/officeart/2005/8/layout/vList2"/>
    <dgm:cxn modelId="{298C7FB9-3961-4CDA-86D8-C3DC14FE08FE}" srcId="{C378DE47-241B-4B5E-8F08-AF9D891D4350}" destId="{3E8EDFE2-9B22-40AD-B146-1A0277D7E1CD}" srcOrd="0" destOrd="0" parTransId="{02BFC701-6295-44D7-89F4-69D56A26531E}" sibTransId="{A826686B-EB8D-4469-B119-6FA17E169AB6}"/>
    <dgm:cxn modelId="{17D15442-E034-4C73-9B98-2F6B1A8135A6}" type="presOf" srcId="{C378DE47-241B-4B5E-8F08-AF9D891D4350}" destId="{0FF11047-FAA0-4A82-8231-B5152E84140A}" srcOrd="0" destOrd="0" presId="urn:microsoft.com/office/officeart/2005/8/layout/vList2"/>
    <dgm:cxn modelId="{5D477787-8A7B-4B88-96C8-42F8E7A0671D}" type="presOf" srcId="{8765CC80-3922-4E1F-B10B-3B73CBD74A8F}" destId="{5BEA3921-7905-4DF8-8E37-7CE5E5D9E64C}" srcOrd="0" destOrd="0" presId="urn:microsoft.com/office/officeart/2005/8/layout/vList2"/>
    <dgm:cxn modelId="{1706365F-C387-458B-A3DF-6E8F43CE42CA}" srcId="{4DE7E62E-EE39-40B9-9EC9-FC54903B5B01}" destId="{8765CC80-3922-4E1F-B10B-3B73CBD74A8F}" srcOrd="2" destOrd="0" parTransId="{BE90720E-183C-422D-8D09-8FD3376805AA}" sibTransId="{0052412A-B1D8-49CF-8CE8-6F4B6BD854C4}"/>
    <dgm:cxn modelId="{3C564088-5E26-427C-B32B-F5D5707EEB08}" type="presParOf" srcId="{A3FBBF84-21EA-421D-8679-8326AD9440DF}" destId="{1FA00D78-F9FD-4025-B6CA-611C39264AD7}" srcOrd="0" destOrd="0" presId="urn:microsoft.com/office/officeart/2005/8/layout/vList2"/>
    <dgm:cxn modelId="{FFC73FC6-D996-4714-B819-6FDA946C4E1B}" type="presParOf" srcId="{A3FBBF84-21EA-421D-8679-8326AD9440DF}" destId="{0E7D6062-93A7-401B-8DA5-70EAC620A39C}" srcOrd="1" destOrd="0" presId="urn:microsoft.com/office/officeart/2005/8/layout/vList2"/>
    <dgm:cxn modelId="{3166ED32-67C2-4BE9-BC8A-747132A78720}" type="presParOf" srcId="{A3FBBF84-21EA-421D-8679-8326AD9440DF}" destId="{0FF11047-FAA0-4A82-8231-B5152E84140A}" srcOrd="2" destOrd="0" presId="urn:microsoft.com/office/officeart/2005/8/layout/vList2"/>
    <dgm:cxn modelId="{F60F8333-8C18-4854-85AC-38855BF52175}" type="presParOf" srcId="{A3FBBF84-21EA-421D-8679-8326AD9440DF}" destId="{E362FB41-031E-48FA-BB22-06AF5897D53D}" srcOrd="3" destOrd="0" presId="urn:microsoft.com/office/officeart/2005/8/layout/vList2"/>
    <dgm:cxn modelId="{D22A8FA8-5B5A-4D41-8A30-290CE713ED8D}" type="presParOf" srcId="{A3FBBF84-21EA-421D-8679-8326AD9440DF}" destId="{5BEA3921-7905-4DF8-8E37-7CE5E5D9E64C}" srcOrd="4" destOrd="0" presId="urn:microsoft.com/office/officeart/2005/8/layout/vList2"/>
    <dgm:cxn modelId="{5251C11A-4BE5-497C-A26E-D4E770F60679}" type="presParOf" srcId="{A3FBBF84-21EA-421D-8679-8326AD9440DF}" destId="{1F0A9B79-5D8B-428B-99C9-FEBD96F75034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ADF2B83-E3A0-44E3-8E89-0E25CA04A347}" type="doc">
      <dgm:prSet loTypeId="urn:microsoft.com/office/officeart/2005/8/layout/bProcess4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EC"/>
        </a:p>
      </dgm:t>
    </dgm:pt>
    <dgm:pt modelId="{AF451C59-BCCC-4C71-8FAC-5A7484C969E3}">
      <dgm:prSet phldrT="[Texto]" custT="1"/>
      <dgm:spPr/>
      <dgm:t>
        <a:bodyPr/>
        <a:lstStyle/>
        <a:p>
          <a:r>
            <a:rPr lang="es-ES" sz="3200" dirty="0">
              <a:solidFill>
                <a:schemeClr val="tx1"/>
              </a:solidFill>
            </a:rPr>
            <a:t>OBESIDAD</a:t>
          </a:r>
          <a:endParaRPr lang="es-EC" sz="3200" dirty="0">
            <a:solidFill>
              <a:schemeClr val="tx1"/>
            </a:solidFill>
          </a:endParaRPr>
        </a:p>
      </dgm:t>
    </dgm:pt>
    <dgm:pt modelId="{A078107D-AEA4-4AE3-803A-9EC348FE4442}" type="parTrans" cxnId="{A4B5F33B-A18D-4D92-949E-A4687F1D9916}">
      <dgm:prSet/>
      <dgm:spPr/>
      <dgm:t>
        <a:bodyPr/>
        <a:lstStyle/>
        <a:p>
          <a:endParaRPr lang="es-EC" sz="4400">
            <a:solidFill>
              <a:schemeClr val="tx1"/>
            </a:solidFill>
          </a:endParaRPr>
        </a:p>
      </dgm:t>
    </dgm:pt>
    <dgm:pt modelId="{C3590417-C557-40A8-87F5-A7ABF3A08D56}" type="sibTrans" cxnId="{A4B5F33B-A18D-4D92-949E-A4687F1D9916}">
      <dgm:prSet custT="1"/>
      <dgm:spPr/>
      <dgm:t>
        <a:bodyPr/>
        <a:lstStyle/>
        <a:p>
          <a:endParaRPr lang="es-EC" sz="7200">
            <a:solidFill>
              <a:schemeClr val="tx1"/>
            </a:solidFill>
          </a:endParaRPr>
        </a:p>
      </dgm:t>
    </dgm:pt>
    <dgm:pt modelId="{436ACB8E-6A25-4DBB-AED1-29BA498BB0C9}">
      <dgm:prSet phldrT="[Texto]" custT="1"/>
      <dgm:spPr/>
      <dgm:t>
        <a:bodyPr/>
        <a:lstStyle/>
        <a:p>
          <a:r>
            <a:rPr lang="es-ES" sz="3200" dirty="0">
              <a:solidFill>
                <a:schemeClr val="tx1"/>
              </a:solidFill>
            </a:rPr>
            <a:t>INSUFICIENCIA RENAL</a:t>
          </a:r>
          <a:endParaRPr lang="es-EC" sz="3200" dirty="0">
            <a:solidFill>
              <a:schemeClr val="tx1"/>
            </a:solidFill>
          </a:endParaRPr>
        </a:p>
      </dgm:t>
    </dgm:pt>
    <dgm:pt modelId="{2281DFE9-D90F-4127-A513-03CCD29181FA}" type="parTrans" cxnId="{204EE0EF-FE09-4FFA-B081-E1459C02FB42}">
      <dgm:prSet/>
      <dgm:spPr/>
      <dgm:t>
        <a:bodyPr/>
        <a:lstStyle/>
        <a:p>
          <a:endParaRPr lang="es-EC" sz="4400">
            <a:solidFill>
              <a:schemeClr val="tx1"/>
            </a:solidFill>
          </a:endParaRPr>
        </a:p>
      </dgm:t>
    </dgm:pt>
    <dgm:pt modelId="{019C170F-3CE2-4197-BDDC-A045DFE74175}" type="sibTrans" cxnId="{204EE0EF-FE09-4FFA-B081-E1459C02FB42}">
      <dgm:prSet/>
      <dgm:spPr/>
      <dgm:t>
        <a:bodyPr/>
        <a:lstStyle/>
        <a:p>
          <a:endParaRPr lang="es-EC" sz="4400">
            <a:solidFill>
              <a:schemeClr val="tx1"/>
            </a:solidFill>
          </a:endParaRPr>
        </a:p>
      </dgm:t>
    </dgm:pt>
    <dgm:pt modelId="{FE6E3B5A-F3BF-41D1-8517-B8A387E5D745}" type="pres">
      <dgm:prSet presAssocID="{8ADF2B83-E3A0-44E3-8E89-0E25CA04A347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es-EC"/>
        </a:p>
      </dgm:t>
    </dgm:pt>
    <dgm:pt modelId="{B336C3E1-B35D-428F-B693-53C35349148C}" type="pres">
      <dgm:prSet presAssocID="{AF451C59-BCCC-4C71-8FAC-5A7484C969E3}" presName="compNode" presStyleCnt="0"/>
      <dgm:spPr/>
    </dgm:pt>
    <dgm:pt modelId="{972BBEFE-BD09-4FEA-9964-B4531003E844}" type="pres">
      <dgm:prSet presAssocID="{AF451C59-BCCC-4C71-8FAC-5A7484C969E3}" presName="dummyConnPt" presStyleCnt="0"/>
      <dgm:spPr/>
    </dgm:pt>
    <dgm:pt modelId="{90769AD1-7EF2-4723-A512-E54A1F26A203}" type="pres">
      <dgm:prSet presAssocID="{AF451C59-BCCC-4C71-8FAC-5A7484C969E3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94A071F1-5F8B-4B5F-9F7C-8B9A6CC0C416}" type="pres">
      <dgm:prSet presAssocID="{C3590417-C557-40A8-87F5-A7ABF3A08D56}" presName="sibTrans" presStyleLbl="bgSibTrans2D1" presStyleIdx="0" presStyleCnt="1"/>
      <dgm:spPr/>
      <dgm:t>
        <a:bodyPr/>
        <a:lstStyle/>
        <a:p>
          <a:endParaRPr lang="es-EC"/>
        </a:p>
      </dgm:t>
    </dgm:pt>
    <dgm:pt modelId="{CA59B7BE-C653-47FD-BAAF-2B5B80B86A65}" type="pres">
      <dgm:prSet presAssocID="{436ACB8E-6A25-4DBB-AED1-29BA498BB0C9}" presName="compNode" presStyleCnt="0"/>
      <dgm:spPr/>
    </dgm:pt>
    <dgm:pt modelId="{0B27E77A-5049-4CD2-BE4A-7AC8A7469F3B}" type="pres">
      <dgm:prSet presAssocID="{436ACB8E-6A25-4DBB-AED1-29BA498BB0C9}" presName="dummyConnPt" presStyleCnt="0"/>
      <dgm:spPr/>
    </dgm:pt>
    <dgm:pt modelId="{6EB6FB04-9D91-4FBB-9C7A-D2033DEB14D7}" type="pres">
      <dgm:prSet presAssocID="{436ACB8E-6A25-4DBB-AED1-29BA498BB0C9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A4B5F33B-A18D-4D92-949E-A4687F1D9916}" srcId="{8ADF2B83-E3A0-44E3-8E89-0E25CA04A347}" destId="{AF451C59-BCCC-4C71-8FAC-5A7484C969E3}" srcOrd="0" destOrd="0" parTransId="{A078107D-AEA4-4AE3-803A-9EC348FE4442}" sibTransId="{C3590417-C557-40A8-87F5-A7ABF3A08D56}"/>
    <dgm:cxn modelId="{D83E5103-4297-4484-8A66-2DBF825B1F35}" type="presOf" srcId="{C3590417-C557-40A8-87F5-A7ABF3A08D56}" destId="{94A071F1-5F8B-4B5F-9F7C-8B9A6CC0C416}" srcOrd="0" destOrd="0" presId="urn:microsoft.com/office/officeart/2005/8/layout/bProcess4"/>
    <dgm:cxn modelId="{DA3BE455-93DD-402A-B295-82443FD01FBF}" type="presOf" srcId="{8ADF2B83-E3A0-44E3-8E89-0E25CA04A347}" destId="{FE6E3B5A-F3BF-41D1-8517-B8A387E5D745}" srcOrd="0" destOrd="0" presId="urn:microsoft.com/office/officeart/2005/8/layout/bProcess4"/>
    <dgm:cxn modelId="{CE47D731-E79B-41E1-B284-1C8C732DDFD4}" type="presOf" srcId="{AF451C59-BCCC-4C71-8FAC-5A7484C969E3}" destId="{90769AD1-7EF2-4723-A512-E54A1F26A203}" srcOrd="0" destOrd="0" presId="urn:microsoft.com/office/officeart/2005/8/layout/bProcess4"/>
    <dgm:cxn modelId="{204EE0EF-FE09-4FFA-B081-E1459C02FB42}" srcId="{8ADF2B83-E3A0-44E3-8E89-0E25CA04A347}" destId="{436ACB8E-6A25-4DBB-AED1-29BA498BB0C9}" srcOrd="1" destOrd="0" parTransId="{2281DFE9-D90F-4127-A513-03CCD29181FA}" sibTransId="{019C170F-3CE2-4197-BDDC-A045DFE74175}"/>
    <dgm:cxn modelId="{9AA86DFC-2CCA-49E4-B197-400F9D0272B8}" type="presOf" srcId="{436ACB8E-6A25-4DBB-AED1-29BA498BB0C9}" destId="{6EB6FB04-9D91-4FBB-9C7A-D2033DEB14D7}" srcOrd="0" destOrd="0" presId="urn:microsoft.com/office/officeart/2005/8/layout/bProcess4"/>
    <dgm:cxn modelId="{A0CE7805-382D-4D9D-B09D-FAB476B0DF60}" type="presParOf" srcId="{FE6E3B5A-F3BF-41D1-8517-B8A387E5D745}" destId="{B336C3E1-B35D-428F-B693-53C35349148C}" srcOrd="0" destOrd="0" presId="urn:microsoft.com/office/officeart/2005/8/layout/bProcess4"/>
    <dgm:cxn modelId="{BAE8E095-6AE8-4866-A8DE-7A2DBB94D7EA}" type="presParOf" srcId="{B336C3E1-B35D-428F-B693-53C35349148C}" destId="{972BBEFE-BD09-4FEA-9964-B4531003E844}" srcOrd="0" destOrd="0" presId="urn:microsoft.com/office/officeart/2005/8/layout/bProcess4"/>
    <dgm:cxn modelId="{5BA403C3-BDB3-43D9-B220-0695ADF1D800}" type="presParOf" srcId="{B336C3E1-B35D-428F-B693-53C35349148C}" destId="{90769AD1-7EF2-4723-A512-E54A1F26A203}" srcOrd="1" destOrd="0" presId="urn:microsoft.com/office/officeart/2005/8/layout/bProcess4"/>
    <dgm:cxn modelId="{E493E24D-2FBE-4D2C-8DFA-F4FD6F12BEB4}" type="presParOf" srcId="{FE6E3B5A-F3BF-41D1-8517-B8A387E5D745}" destId="{94A071F1-5F8B-4B5F-9F7C-8B9A6CC0C416}" srcOrd="1" destOrd="0" presId="urn:microsoft.com/office/officeart/2005/8/layout/bProcess4"/>
    <dgm:cxn modelId="{B524E256-1B95-4EA8-A03E-1CC09C796DC6}" type="presParOf" srcId="{FE6E3B5A-F3BF-41D1-8517-B8A387E5D745}" destId="{CA59B7BE-C653-47FD-BAAF-2B5B80B86A65}" srcOrd="2" destOrd="0" presId="urn:microsoft.com/office/officeart/2005/8/layout/bProcess4"/>
    <dgm:cxn modelId="{B76BC2B9-9344-4724-95FB-9C2A07CF8F15}" type="presParOf" srcId="{CA59B7BE-C653-47FD-BAAF-2B5B80B86A65}" destId="{0B27E77A-5049-4CD2-BE4A-7AC8A7469F3B}" srcOrd="0" destOrd="0" presId="urn:microsoft.com/office/officeart/2005/8/layout/bProcess4"/>
    <dgm:cxn modelId="{9434B64B-C49E-49C5-95EE-D444397E6EE4}" type="presParOf" srcId="{CA59B7BE-C653-47FD-BAAF-2B5B80B86A65}" destId="{6EB6FB04-9D91-4FBB-9C7A-D2033DEB14D7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CEEC1DD-D35D-43B9-8810-467E14A0B413}" type="doc">
      <dgm:prSet loTypeId="urn:microsoft.com/office/officeart/2005/8/layout/defaul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EC"/>
        </a:p>
      </dgm:t>
    </dgm:pt>
    <dgm:pt modelId="{7EBE1D64-914D-45DD-939D-22BF5C832796}">
      <dgm:prSet phldrT="[Texto]"/>
      <dgm:spPr/>
      <dgm:t>
        <a:bodyPr/>
        <a:lstStyle/>
        <a:p>
          <a:r>
            <a:rPr lang="es-ES">
              <a:solidFill>
                <a:schemeClr val="tx1"/>
              </a:solidFill>
            </a:rPr>
            <a:t>Menos de 0.4 UI/mL de Anti-Factor Xa: No hay anticoagulación</a:t>
          </a:r>
          <a:endParaRPr lang="es-EC" dirty="0">
            <a:solidFill>
              <a:schemeClr val="tx1"/>
            </a:solidFill>
          </a:endParaRPr>
        </a:p>
      </dgm:t>
    </dgm:pt>
    <dgm:pt modelId="{C79BAF64-EDCA-4670-AE9E-0271DC5CAE8C}" type="parTrans" cxnId="{EBE94B71-B8E9-4F82-A51B-4931444EDD5E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BF09AB9F-AD56-4867-9F19-2DB96660E918}" type="sibTrans" cxnId="{EBE94B71-B8E9-4F82-A51B-4931444EDD5E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A5E96312-019A-4FA7-B715-27F2F932191F}">
      <dgm:prSet phldrT="[Texto]"/>
      <dgm:spPr/>
      <dgm:t>
        <a:bodyPr/>
        <a:lstStyle/>
        <a:p>
          <a:r>
            <a:rPr lang="es-EC">
              <a:solidFill>
                <a:schemeClr val="tx1"/>
              </a:solidFill>
            </a:rPr>
            <a:t>0.4-0.8 UI/mL de Anti-Factor Xa: Anticoagulación profiláctica</a:t>
          </a:r>
          <a:endParaRPr lang="es-EC" dirty="0">
            <a:solidFill>
              <a:schemeClr val="tx1"/>
            </a:solidFill>
          </a:endParaRPr>
        </a:p>
      </dgm:t>
    </dgm:pt>
    <dgm:pt modelId="{E8F665E1-BA2A-4052-9F33-8CC13C3AB1C0}" type="parTrans" cxnId="{23865B9B-DF36-42AD-B556-AF3E695DF4E3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BBD33E7E-99DC-4A6F-9EAB-BEEA6BD159E4}" type="sibTrans" cxnId="{23865B9B-DF36-42AD-B556-AF3E695DF4E3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579416B1-2927-4857-95CE-6427E863C025}">
      <dgm:prSet phldrT="[Texto]"/>
      <dgm:spPr/>
      <dgm:t>
        <a:bodyPr/>
        <a:lstStyle/>
        <a:p>
          <a:r>
            <a:rPr lang="es-EC" dirty="0">
              <a:solidFill>
                <a:schemeClr val="tx1"/>
              </a:solidFill>
            </a:rPr>
            <a:t>0.8-1.2 UI/</a:t>
          </a:r>
          <a:r>
            <a:rPr lang="es-EC" dirty="0" err="1">
              <a:solidFill>
                <a:schemeClr val="tx1"/>
              </a:solidFill>
            </a:rPr>
            <a:t>mL</a:t>
          </a:r>
          <a:r>
            <a:rPr lang="es-EC" dirty="0">
              <a:solidFill>
                <a:schemeClr val="tx1"/>
              </a:solidFill>
            </a:rPr>
            <a:t> de Anti-Factor </a:t>
          </a:r>
          <a:r>
            <a:rPr lang="es-EC" dirty="0" err="1">
              <a:solidFill>
                <a:schemeClr val="tx1"/>
              </a:solidFill>
            </a:rPr>
            <a:t>Xa</a:t>
          </a:r>
          <a:r>
            <a:rPr lang="es-EC" dirty="0">
              <a:solidFill>
                <a:schemeClr val="tx1"/>
              </a:solidFill>
            </a:rPr>
            <a:t>: Anticoagulación terapéutica</a:t>
          </a:r>
        </a:p>
      </dgm:t>
    </dgm:pt>
    <dgm:pt modelId="{32575777-960C-4CD1-B8BA-79A27E27CDD0}" type="parTrans" cxnId="{E1AA4A47-961A-4FD7-9654-97E39D09A0A8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25E1A6FC-EA04-4E9E-875E-1A3476795D32}" type="sibTrans" cxnId="{E1AA4A47-961A-4FD7-9654-97E39D09A0A8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3D6AE4C8-E1E5-47F0-878D-D093999A2374}" type="pres">
      <dgm:prSet presAssocID="{FCEEC1DD-D35D-43B9-8810-467E14A0B413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61EFF9AA-A5EC-4635-8AA6-5DA5C62FF22E}" type="pres">
      <dgm:prSet presAssocID="{7EBE1D64-914D-45DD-939D-22BF5C832796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07FE8030-9A79-49D3-A764-57F88888DA6A}" type="pres">
      <dgm:prSet presAssocID="{BF09AB9F-AD56-4867-9F19-2DB96660E918}" presName="sibTrans" presStyleCnt="0"/>
      <dgm:spPr/>
    </dgm:pt>
    <dgm:pt modelId="{DC1BF82B-9D3E-45FA-8B50-B05D11285DB1}" type="pres">
      <dgm:prSet presAssocID="{A5E96312-019A-4FA7-B715-27F2F932191F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88ACBE6F-9F16-4FEB-A773-6D83F15AA55B}" type="pres">
      <dgm:prSet presAssocID="{BBD33E7E-99DC-4A6F-9EAB-BEEA6BD159E4}" presName="sibTrans" presStyleCnt="0"/>
      <dgm:spPr/>
    </dgm:pt>
    <dgm:pt modelId="{A509680F-64CF-40F1-B449-FB28BE7DA621}" type="pres">
      <dgm:prSet presAssocID="{579416B1-2927-4857-95CE-6427E863C025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3A3D689C-D565-4355-8CFD-70FB2644F560}" type="presOf" srcId="{579416B1-2927-4857-95CE-6427E863C025}" destId="{A509680F-64CF-40F1-B449-FB28BE7DA621}" srcOrd="0" destOrd="0" presId="urn:microsoft.com/office/officeart/2005/8/layout/default"/>
    <dgm:cxn modelId="{7B907528-2181-424B-865E-289D72D9F26C}" type="presOf" srcId="{7EBE1D64-914D-45DD-939D-22BF5C832796}" destId="{61EFF9AA-A5EC-4635-8AA6-5DA5C62FF22E}" srcOrd="0" destOrd="0" presId="urn:microsoft.com/office/officeart/2005/8/layout/default"/>
    <dgm:cxn modelId="{23865B9B-DF36-42AD-B556-AF3E695DF4E3}" srcId="{FCEEC1DD-D35D-43B9-8810-467E14A0B413}" destId="{A5E96312-019A-4FA7-B715-27F2F932191F}" srcOrd="1" destOrd="0" parTransId="{E8F665E1-BA2A-4052-9F33-8CC13C3AB1C0}" sibTransId="{BBD33E7E-99DC-4A6F-9EAB-BEEA6BD159E4}"/>
    <dgm:cxn modelId="{E1AA4A47-961A-4FD7-9654-97E39D09A0A8}" srcId="{FCEEC1DD-D35D-43B9-8810-467E14A0B413}" destId="{579416B1-2927-4857-95CE-6427E863C025}" srcOrd="2" destOrd="0" parTransId="{32575777-960C-4CD1-B8BA-79A27E27CDD0}" sibTransId="{25E1A6FC-EA04-4E9E-875E-1A3476795D32}"/>
    <dgm:cxn modelId="{6F8CF25E-2A09-47A9-9E7E-8A95493D7604}" type="presOf" srcId="{A5E96312-019A-4FA7-B715-27F2F932191F}" destId="{DC1BF82B-9D3E-45FA-8B50-B05D11285DB1}" srcOrd="0" destOrd="0" presId="urn:microsoft.com/office/officeart/2005/8/layout/default"/>
    <dgm:cxn modelId="{EBE94B71-B8E9-4F82-A51B-4931444EDD5E}" srcId="{FCEEC1DD-D35D-43B9-8810-467E14A0B413}" destId="{7EBE1D64-914D-45DD-939D-22BF5C832796}" srcOrd="0" destOrd="0" parTransId="{C79BAF64-EDCA-4670-AE9E-0271DC5CAE8C}" sibTransId="{BF09AB9F-AD56-4867-9F19-2DB96660E918}"/>
    <dgm:cxn modelId="{AC9E1B4F-22F9-4929-BE3C-86D828EF5649}" type="presOf" srcId="{FCEEC1DD-D35D-43B9-8810-467E14A0B413}" destId="{3D6AE4C8-E1E5-47F0-878D-D093999A2374}" srcOrd="0" destOrd="0" presId="urn:microsoft.com/office/officeart/2005/8/layout/default"/>
    <dgm:cxn modelId="{F805F3D0-12AE-4892-B45E-41B6451F11E1}" type="presParOf" srcId="{3D6AE4C8-E1E5-47F0-878D-D093999A2374}" destId="{61EFF9AA-A5EC-4635-8AA6-5DA5C62FF22E}" srcOrd="0" destOrd="0" presId="urn:microsoft.com/office/officeart/2005/8/layout/default"/>
    <dgm:cxn modelId="{73163708-B119-4C95-BCC8-B63A57C51608}" type="presParOf" srcId="{3D6AE4C8-E1E5-47F0-878D-D093999A2374}" destId="{07FE8030-9A79-49D3-A764-57F88888DA6A}" srcOrd="1" destOrd="0" presId="urn:microsoft.com/office/officeart/2005/8/layout/default"/>
    <dgm:cxn modelId="{16A0C76C-C3D9-4E16-B109-98D49859CBE7}" type="presParOf" srcId="{3D6AE4C8-E1E5-47F0-878D-D093999A2374}" destId="{DC1BF82B-9D3E-45FA-8B50-B05D11285DB1}" srcOrd="2" destOrd="0" presId="urn:microsoft.com/office/officeart/2005/8/layout/default"/>
    <dgm:cxn modelId="{A5D3FF2F-FB2E-433B-AEC9-3019299FD457}" type="presParOf" srcId="{3D6AE4C8-E1E5-47F0-878D-D093999A2374}" destId="{88ACBE6F-9F16-4FEB-A773-6D83F15AA55B}" srcOrd="3" destOrd="0" presId="urn:microsoft.com/office/officeart/2005/8/layout/default"/>
    <dgm:cxn modelId="{1DE00717-5400-4B81-8BD7-68D1F90466AC}" type="presParOf" srcId="{3D6AE4C8-E1E5-47F0-878D-D093999A2374}" destId="{A509680F-64CF-40F1-B449-FB28BE7DA621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31E4F91F-0311-40D2-B2E3-E31F5B3A44C6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EC"/>
        </a:p>
      </dgm:t>
    </dgm:pt>
    <dgm:pt modelId="{E393B893-C9B9-49B7-A66F-EC7E5ED0C557}">
      <dgm:prSet phldrT="[Texto]"/>
      <dgm:spPr/>
      <dgm:t>
        <a:bodyPr/>
        <a:lstStyle/>
        <a:p>
          <a:r>
            <a:rPr lang="es-ES" b="1" dirty="0">
              <a:solidFill>
                <a:schemeClr val="tx1"/>
              </a:solidFill>
            </a:rPr>
            <a:t>FACTORES MODIFICABLES</a:t>
          </a:r>
          <a:endParaRPr lang="es-EC" b="1" dirty="0">
            <a:solidFill>
              <a:schemeClr val="tx1"/>
            </a:solidFill>
          </a:endParaRPr>
        </a:p>
      </dgm:t>
    </dgm:pt>
    <dgm:pt modelId="{52A6393F-B3B9-4BC9-AF34-4560969C3AE9}" type="parTrans" cxnId="{B97680B1-BEF2-4E81-B0DA-4E531A6E3367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F5845207-B67B-4EF0-B18D-90CC5ECA869B}" type="sibTrans" cxnId="{B97680B1-BEF2-4E81-B0DA-4E531A6E3367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C838B2E5-7F49-4B71-9F52-65BD5AFB821E}">
      <dgm:prSet phldrT="[Texto]"/>
      <dgm:spPr/>
      <dgm:t>
        <a:bodyPr/>
        <a:lstStyle/>
        <a:p>
          <a:r>
            <a:rPr lang="es-ES" dirty="0">
              <a:solidFill>
                <a:schemeClr val="tx1"/>
              </a:solidFill>
            </a:rPr>
            <a:t>Ulcera péptica</a:t>
          </a:r>
          <a:endParaRPr lang="es-EC" dirty="0">
            <a:solidFill>
              <a:schemeClr val="tx1"/>
            </a:solidFill>
          </a:endParaRPr>
        </a:p>
      </dgm:t>
    </dgm:pt>
    <dgm:pt modelId="{B4F4F94B-4973-4377-A2A0-1B78AE1AB319}" type="parTrans" cxnId="{ED3F2893-BD7C-4CD1-89DD-D9C71FCCB800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28B5EDEA-F200-4E46-B2F6-4DDAF48BE2C7}" type="sibTrans" cxnId="{ED3F2893-BD7C-4CD1-89DD-D9C71FCCB800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92497281-4587-4B9F-B218-644AC8BD0399}">
      <dgm:prSet phldrT="[Texto]"/>
      <dgm:spPr/>
      <dgm:t>
        <a:bodyPr/>
        <a:lstStyle/>
        <a:p>
          <a:r>
            <a:rPr lang="es-ES" b="1" dirty="0">
              <a:solidFill>
                <a:schemeClr val="tx1"/>
              </a:solidFill>
            </a:rPr>
            <a:t>FACTORES NO MODIFICABLES</a:t>
          </a:r>
          <a:endParaRPr lang="es-EC" b="1" dirty="0">
            <a:solidFill>
              <a:schemeClr val="tx1"/>
            </a:solidFill>
          </a:endParaRPr>
        </a:p>
      </dgm:t>
    </dgm:pt>
    <dgm:pt modelId="{7906F716-F6C6-4EAE-B556-D7E00362EEF0}" type="parTrans" cxnId="{EE17A632-A1C4-48C8-B239-33A6A80AC4EA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E69CDE0E-60DB-481D-AE34-5A63271643BE}" type="sibTrans" cxnId="{EE17A632-A1C4-48C8-B239-33A6A80AC4EA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F72B2207-7DA3-44CC-A6BD-335F43E9D9DD}">
      <dgm:prSet phldrT="[Texto]"/>
      <dgm:spPr/>
      <dgm:t>
        <a:bodyPr/>
        <a:lstStyle/>
        <a:p>
          <a:r>
            <a:rPr lang="es-ES" dirty="0">
              <a:solidFill>
                <a:schemeClr val="tx1"/>
              </a:solidFill>
            </a:rPr>
            <a:t>Sexo masculino</a:t>
          </a:r>
          <a:endParaRPr lang="es-EC" dirty="0">
            <a:solidFill>
              <a:schemeClr val="tx1"/>
            </a:solidFill>
          </a:endParaRPr>
        </a:p>
      </dgm:t>
    </dgm:pt>
    <dgm:pt modelId="{EBB4E15E-8EF6-4B18-AD8D-B09FE52840DF}" type="parTrans" cxnId="{888E66D3-9485-4529-8FF0-ED2961891F3B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879BAE13-9009-43EE-A78D-123E58694A7C}" type="sibTrans" cxnId="{888E66D3-9485-4529-8FF0-ED2961891F3B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144665D7-71C0-49B4-A37F-633465E0E102}">
      <dgm:prSet phldrT="[Texto]"/>
      <dgm:spPr/>
      <dgm:t>
        <a:bodyPr/>
        <a:lstStyle/>
        <a:p>
          <a:r>
            <a:rPr lang="es-ES" dirty="0">
              <a:solidFill>
                <a:schemeClr val="tx1"/>
              </a:solidFill>
            </a:rPr>
            <a:t>Episodios de hemorragias en los últimos 3 meses</a:t>
          </a:r>
          <a:endParaRPr lang="es-EC" dirty="0">
            <a:solidFill>
              <a:schemeClr val="tx1"/>
            </a:solidFill>
          </a:endParaRPr>
        </a:p>
      </dgm:t>
    </dgm:pt>
    <dgm:pt modelId="{13EFFCD8-BCBE-4806-939D-C1456D584BFA}" type="parTrans" cxnId="{002AB8C0-1ACA-4837-A0AD-2FC958CF8B66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10FD6937-6080-4E8B-985D-5E79F6001116}" type="sibTrans" cxnId="{002AB8C0-1ACA-4837-A0AD-2FC958CF8B66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30D66284-3D2E-48DF-8CB4-2590321E3373}">
      <dgm:prSet phldrT="[Texto]"/>
      <dgm:spPr/>
      <dgm:t>
        <a:bodyPr/>
        <a:lstStyle/>
        <a:p>
          <a:r>
            <a:rPr lang="es-ES" dirty="0">
              <a:solidFill>
                <a:schemeClr val="tx1"/>
              </a:solidFill>
            </a:rPr>
            <a:t>Plaquetas &lt;50.000</a:t>
          </a:r>
          <a:endParaRPr lang="es-EC" dirty="0">
            <a:solidFill>
              <a:schemeClr val="tx1"/>
            </a:solidFill>
          </a:endParaRPr>
        </a:p>
      </dgm:t>
    </dgm:pt>
    <dgm:pt modelId="{B860F968-8E87-42EF-BCE3-9C1C7AFFCA34}" type="parTrans" cxnId="{68DA7144-81A8-4F6B-BEC0-5D3685C21543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F1795D16-816F-4A2B-96BA-FCCFD4153F47}" type="sibTrans" cxnId="{68DA7144-81A8-4F6B-BEC0-5D3685C21543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9F1D13DC-34F9-4299-AA9A-563A253BE2FA}">
      <dgm:prSet phldrT="[Texto]"/>
      <dgm:spPr/>
      <dgm:t>
        <a:bodyPr/>
        <a:lstStyle/>
        <a:p>
          <a:r>
            <a:rPr lang="es-ES" dirty="0">
              <a:solidFill>
                <a:schemeClr val="tx1"/>
              </a:solidFill>
            </a:rPr>
            <a:t>Insuficiencia renal crónica</a:t>
          </a:r>
          <a:endParaRPr lang="es-EC" dirty="0">
            <a:solidFill>
              <a:schemeClr val="tx1"/>
            </a:solidFill>
          </a:endParaRPr>
        </a:p>
      </dgm:t>
    </dgm:pt>
    <dgm:pt modelId="{8F991A1C-22F5-4594-B9B7-227D04CC63DE}" type="parTrans" cxnId="{5BE46699-9310-4A7C-9AB9-FA87DC88FE41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9BCF029F-DC9C-4E82-A252-D269878C265E}" type="sibTrans" cxnId="{5BE46699-9310-4A7C-9AB9-FA87DC88FE41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B1469FD6-1A81-4E24-A958-0E26753236E1}">
      <dgm:prSet phldrT="[Texto]"/>
      <dgm:spPr/>
      <dgm:t>
        <a:bodyPr/>
        <a:lstStyle/>
        <a:p>
          <a:r>
            <a:rPr lang="es-ES" dirty="0" err="1">
              <a:solidFill>
                <a:schemeClr val="tx1"/>
              </a:solidFill>
            </a:rPr>
            <a:t>Cancer</a:t>
          </a:r>
          <a:r>
            <a:rPr lang="es-ES" dirty="0">
              <a:solidFill>
                <a:schemeClr val="tx1"/>
              </a:solidFill>
            </a:rPr>
            <a:t> activo</a:t>
          </a:r>
          <a:endParaRPr lang="es-EC" dirty="0">
            <a:solidFill>
              <a:schemeClr val="tx1"/>
            </a:solidFill>
          </a:endParaRPr>
        </a:p>
      </dgm:t>
    </dgm:pt>
    <dgm:pt modelId="{7D8B21FF-F8E0-4BD8-A475-B09AA8FBE56D}" type="parTrans" cxnId="{DDDD07F0-0D6F-4925-A99F-9BFF035407BD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A6233462-EFE0-4046-9ED6-43CDEC728771}" type="sibTrans" cxnId="{DDDD07F0-0D6F-4925-A99F-9BFF035407BD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DC43FC82-CCE2-49C8-9380-D1C57732F61C}">
      <dgm:prSet phldrT="[Texto]"/>
      <dgm:spPr/>
      <dgm:t>
        <a:bodyPr/>
        <a:lstStyle/>
        <a:p>
          <a:r>
            <a:rPr lang="es-ES" dirty="0">
              <a:solidFill>
                <a:schemeClr val="tx1"/>
              </a:solidFill>
            </a:rPr>
            <a:t>Enfermedades reumatológicas</a:t>
          </a:r>
          <a:endParaRPr lang="es-EC" dirty="0">
            <a:solidFill>
              <a:schemeClr val="tx1"/>
            </a:solidFill>
          </a:endParaRPr>
        </a:p>
      </dgm:t>
    </dgm:pt>
    <dgm:pt modelId="{8B045474-A8D4-4E29-99AC-FC8F608B9F50}" type="parTrans" cxnId="{D2F14D48-13E9-452C-B776-DA40DD63F834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90489141-6E1D-4B9E-907B-5B80367478AE}" type="sibTrans" cxnId="{D2F14D48-13E9-452C-B776-DA40DD63F834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E24C2CD7-D9A4-464E-9D1A-A4704578FD55}">
      <dgm:prSet phldrT="[Texto]"/>
      <dgm:spPr/>
      <dgm:t>
        <a:bodyPr/>
        <a:lstStyle/>
        <a:p>
          <a:r>
            <a:rPr lang="es-ES" dirty="0">
              <a:solidFill>
                <a:schemeClr val="tx1"/>
              </a:solidFill>
            </a:rPr>
            <a:t>CVC</a:t>
          </a:r>
          <a:endParaRPr lang="es-EC" dirty="0">
            <a:solidFill>
              <a:schemeClr val="tx1"/>
            </a:solidFill>
          </a:endParaRPr>
        </a:p>
      </dgm:t>
    </dgm:pt>
    <dgm:pt modelId="{C5567F69-80BA-4E2D-8234-0A536A27A5E2}" type="parTrans" cxnId="{51AB20A0-F589-4BA9-8C5A-A962DDA3CB32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B47AE7EA-412A-4674-A8F2-145E38501499}" type="sibTrans" cxnId="{51AB20A0-F589-4BA9-8C5A-A962DDA3CB32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75DB63B4-9886-4CC5-80ED-A5454B4EAA46}">
      <dgm:prSet phldrT="[Texto]"/>
      <dgm:spPr/>
      <dgm:t>
        <a:bodyPr/>
        <a:lstStyle/>
        <a:p>
          <a:r>
            <a:rPr lang="es-ES" dirty="0">
              <a:solidFill>
                <a:schemeClr val="tx1"/>
              </a:solidFill>
            </a:rPr>
            <a:t>Edad avanzada (&lt;40 años, &gt;85 años)</a:t>
          </a:r>
          <a:endParaRPr lang="es-EC" dirty="0">
            <a:solidFill>
              <a:schemeClr val="tx1"/>
            </a:solidFill>
          </a:endParaRPr>
        </a:p>
      </dgm:t>
    </dgm:pt>
    <dgm:pt modelId="{3010EBBA-7EF0-4854-87AF-F4612AA837B0}" type="parTrans" cxnId="{3D4DA994-BBF2-4098-A5B4-E985299FD04D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4584F44E-8146-42F7-A27D-78FD639085EC}" type="sibTrans" cxnId="{3D4DA994-BBF2-4098-A5B4-E985299FD04D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63DB181E-54C4-4CB1-812D-7379BB675856}" type="pres">
      <dgm:prSet presAssocID="{31E4F91F-0311-40D2-B2E3-E31F5B3A44C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29E2B4D3-CE71-4350-A650-A25018DD1014}" type="pres">
      <dgm:prSet presAssocID="{E393B893-C9B9-49B7-A66F-EC7E5ED0C557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F55E5394-7F58-4559-8ADB-638B561A877D}" type="pres">
      <dgm:prSet presAssocID="{E393B893-C9B9-49B7-A66F-EC7E5ED0C557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FFCC2681-79D3-41F9-8E5A-7DFDA2A527B2}" type="pres">
      <dgm:prSet presAssocID="{92497281-4587-4B9F-B218-644AC8BD0399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DF56F218-D3AC-4EBD-9A80-0B3E2ECF6998}" type="pres">
      <dgm:prSet presAssocID="{92497281-4587-4B9F-B218-644AC8BD0399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888E66D3-9485-4529-8FF0-ED2961891F3B}" srcId="{92497281-4587-4B9F-B218-644AC8BD0399}" destId="{F72B2207-7DA3-44CC-A6BD-335F43E9D9DD}" srcOrd="0" destOrd="0" parTransId="{EBB4E15E-8EF6-4B18-AD8D-B09FE52840DF}" sibTransId="{879BAE13-9009-43EE-A78D-123E58694A7C}"/>
    <dgm:cxn modelId="{735401C2-419E-44B0-ABFC-3829B8044952}" type="presOf" srcId="{92497281-4587-4B9F-B218-644AC8BD0399}" destId="{FFCC2681-79D3-41F9-8E5A-7DFDA2A527B2}" srcOrd="0" destOrd="0" presId="urn:microsoft.com/office/officeart/2005/8/layout/vList2"/>
    <dgm:cxn modelId="{F0919D44-9996-461D-95B5-1F001C6457CC}" type="presOf" srcId="{75DB63B4-9886-4CC5-80ED-A5454B4EAA46}" destId="{DF56F218-D3AC-4EBD-9A80-0B3E2ECF6998}" srcOrd="0" destOrd="1" presId="urn:microsoft.com/office/officeart/2005/8/layout/vList2"/>
    <dgm:cxn modelId="{D2F14D48-13E9-452C-B776-DA40DD63F834}" srcId="{E393B893-C9B9-49B7-A66F-EC7E5ED0C557}" destId="{DC43FC82-CCE2-49C8-9380-D1C57732F61C}" srcOrd="5" destOrd="0" parTransId="{8B045474-A8D4-4E29-99AC-FC8F608B9F50}" sibTransId="{90489141-6E1D-4B9E-907B-5B80367478AE}"/>
    <dgm:cxn modelId="{0FD2F1B6-32A7-46CC-9723-BD8B5700B9C0}" type="presOf" srcId="{144665D7-71C0-49B4-A37F-633465E0E102}" destId="{F55E5394-7F58-4559-8ADB-638B561A877D}" srcOrd="0" destOrd="1" presId="urn:microsoft.com/office/officeart/2005/8/layout/vList2"/>
    <dgm:cxn modelId="{EE17A632-A1C4-48C8-B239-33A6A80AC4EA}" srcId="{31E4F91F-0311-40D2-B2E3-E31F5B3A44C6}" destId="{92497281-4587-4B9F-B218-644AC8BD0399}" srcOrd="1" destOrd="0" parTransId="{7906F716-F6C6-4EAE-B556-D7E00362EEF0}" sibTransId="{E69CDE0E-60DB-481D-AE34-5A63271643BE}"/>
    <dgm:cxn modelId="{2E00C794-F851-4C17-8181-9E4808C49521}" type="presOf" srcId="{30D66284-3D2E-48DF-8CB4-2590321E3373}" destId="{F55E5394-7F58-4559-8ADB-638B561A877D}" srcOrd="0" destOrd="2" presId="urn:microsoft.com/office/officeart/2005/8/layout/vList2"/>
    <dgm:cxn modelId="{DDDD07F0-0D6F-4925-A99F-9BFF035407BD}" srcId="{E393B893-C9B9-49B7-A66F-EC7E5ED0C557}" destId="{B1469FD6-1A81-4E24-A958-0E26753236E1}" srcOrd="4" destOrd="0" parTransId="{7D8B21FF-F8E0-4BD8-A475-B09AA8FBE56D}" sibTransId="{A6233462-EFE0-4046-9ED6-43CDEC728771}"/>
    <dgm:cxn modelId="{B97680B1-BEF2-4E81-B0DA-4E531A6E3367}" srcId="{31E4F91F-0311-40D2-B2E3-E31F5B3A44C6}" destId="{E393B893-C9B9-49B7-A66F-EC7E5ED0C557}" srcOrd="0" destOrd="0" parTransId="{52A6393F-B3B9-4BC9-AF34-4560969C3AE9}" sibTransId="{F5845207-B67B-4EF0-B18D-90CC5ECA869B}"/>
    <dgm:cxn modelId="{5BE46699-9310-4A7C-9AB9-FA87DC88FE41}" srcId="{E393B893-C9B9-49B7-A66F-EC7E5ED0C557}" destId="{9F1D13DC-34F9-4299-AA9A-563A253BE2FA}" srcOrd="3" destOrd="0" parTransId="{8F991A1C-22F5-4594-B9B7-227D04CC63DE}" sibTransId="{9BCF029F-DC9C-4E82-A252-D269878C265E}"/>
    <dgm:cxn modelId="{AE1468FE-1DD5-4D2F-8A05-0FA699F3F3C1}" type="presOf" srcId="{E24C2CD7-D9A4-464E-9D1A-A4704578FD55}" destId="{F55E5394-7F58-4559-8ADB-638B561A877D}" srcOrd="0" destOrd="6" presId="urn:microsoft.com/office/officeart/2005/8/layout/vList2"/>
    <dgm:cxn modelId="{ED3F2893-BD7C-4CD1-89DD-D9C71FCCB800}" srcId="{E393B893-C9B9-49B7-A66F-EC7E5ED0C557}" destId="{C838B2E5-7F49-4B71-9F52-65BD5AFB821E}" srcOrd="0" destOrd="0" parTransId="{B4F4F94B-4973-4377-A2A0-1B78AE1AB319}" sibTransId="{28B5EDEA-F200-4E46-B2F6-4DDAF48BE2C7}"/>
    <dgm:cxn modelId="{0E4DC48C-033D-4A37-9D35-191232F974E7}" type="presOf" srcId="{DC43FC82-CCE2-49C8-9380-D1C57732F61C}" destId="{F55E5394-7F58-4559-8ADB-638B561A877D}" srcOrd="0" destOrd="5" presId="urn:microsoft.com/office/officeart/2005/8/layout/vList2"/>
    <dgm:cxn modelId="{53EE2454-ED8C-46BB-B5A5-9C1C6C707DA1}" type="presOf" srcId="{C838B2E5-7F49-4B71-9F52-65BD5AFB821E}" destId="{F55E5394-7F58-4559-8ADB-638B561A877D}" srcOrd="0" destOrd="0" presId="urn:microsoft.com/office/officeart/2005/8/layout/vList2"/>
    <dgm:cxn modelId="{03B58A8C-97FC-402C-867D-0E0DB73C9259}" type="presOf" srcId="{F72B2207-7DA3-44CC-A6BD-335F43E9D9DD}" destId="{DF56F218-D3AC-4EBD-9A80-0B3E2ECF6998}" srcOrd="0" destOrd="0" presId="urn:microsoft.com/office/officeart/2005/8/layout/vList2"/>
    <dgm:cxn modelId="{002AB8C0-1ACA-4837-A0AD-2FC958CF8B66}" srcId="{E393B893-C9B9-49B7-A66F-EC7E5ED0C557}" destId="{144665D7-71C0-49B4-A37F-633465E0E102}" srcOrd="1" destOrd="0" parTransId="{13EFFCD8-BCBE-4806-939D-C1456D584BFA}" sibTransId="{10FD6937-6080-4E8B-985D-5E79F6001116}"/>
    <dgm:cxn modelId="{51C16B69-5A13-4E0E-9440-4D2313CEFD19}" type="presOf" srcId="{31E4F91F-0311-40D2-B2E3-E31F5B3A44C6}" destId="{63DB181E-54C4-4CB1-812D-7379BB675856}" srcOrd="0" destOrd="0" presId="urn:microsoft.com/office/officeart/2005/8/layout/vList2"/>
    <dgm:cxn modelId="{DD4ABF2D-91DD-40E1-9D7A-87CA96E32066}" type="presOf" srcId="{9F1D13DC-34F9-4299-AA9A-563A253BE2FA}" destId="{F55E5394-7F58-4559-8ADB-638B561A877D}" srcOrd="0" destOrd="3" presId="urn:microsoft.com/office/officeart/2005/8/layout/vList2"/>
    <dgm:cxn modelId="{3D4DA994-BBF2-4098-A5B4-E985299FD04D}" srcId="{92497281-4587-4B9F-B218-644AC8BD0399}" destId="{75DB63B4-9886-4CC5-80ED-A5454B4EAA46}" srcOrd="1" destOrd="0" parTransId="{3010EBBA-7EF0-4854-87AF-F4612AA837B0}" sibTransId="{4584F44E-8146-42F7-A27D-78FD639085EC}"/>
    <dgm:cxn modelId="{68DA7144-81A8-4F6B-BEC0-5D3685C21543}" srcId="{E393B893-C9B9-49B7-A66F-EC7E5ED0C557}" destId="{30D66284-3D2E-48DF-8CB4-2590321E3373}" srcOrd="2" destOrd="0" parTransId="{B860F968-8E87-42EF-BCE3-9C1C7AFFCA34}" sibTransId="{F1795D16-816F-4A2B-96BA-FCCFD4153F47}"/>
    <dgm:cxn modelId="{51AB20A0-F589-4BA9-8C5A-A962DDA3CB32}" srcId="{E393B893-C9B9-49B7-A66F-EC7E5ED0C557}" destId="{E24C2CD7-D9A4-464E-9D1A-A4704578FD55}" srcOrd="6" destOrd="0" parTransId="{C5567F69-80BA-4E2D-8234-0A536A27A5E2}" sibTransId="{B47AE7EA-412A-4674-A8F2-145E38501499}"/>
    <dgm:cxn modelId="{35D185A7-4936-4D0B-833A-C6AA4B4AB989}" type="presOf" srcId="{B1469FD6-1A81-4E24-A958-0E26753236E1}" destId="{F55E5394-7F58-4559-8ADB-638B561A877D}" srcOrd="0" destOrd="4" presId="urn:microsoft.com/office/officeart/2005/8/layout/vList2"/>
    <dgm:cxn modelId="{E9DED3E8-2DE2-4027-B8F1-5EB162BF85B7}" type="presOf" srcId="{E393B893-C9B9-49B7-A66F-EC7E5ED0C557}" destId="{29E2B4D3-CE71-4350-A650-A25018DD1014}" srcOrd="0" destOrd="0" presId="urn:microsoft.com/office/officeart/2005/8/layout/vList2"/>
    <dgm:cxn modelId="{5394E61B-720F-4D8E-B98C-521BD1A1AEBE}" type="presParOf" srcId="{63DB181E-54C4-4CB1-812D-7379BB675856}" destId="{29E2B4D3-CE71-4350-A650-A25018DD1014}" srcOrd="0" destOrd="0" presId="urn:microsoft.com/office/officeart/2005/8/layout/vList2"/>
    <dgm:cxn modelId="{DFE48B39-4DA8-4BAB-8C43-52C44F060E41}" type="presParOf" srcId="{63DB181E-54C4-4CB1-812D-7379BB675856}" destId="{F55E5394-7F58-4559-8ADB-638B561A877D}" srcOrd="1" destOrd="0" presId="urn:microsoft.com/office/officeart/2005/8/layout/vList2"/>
    <dgm:cxn modelId="{F59A4351-3866-4736-9C01-0A81A6672B39}" type="presParOf" srcId="{63DB181E-54C4-4CB1-812D-7379BB675856}" destId="{FFCC2681-79D3-41F9-8E5A-7DFDA2A527B2}" srcOrd="2" destOrd="0" presId="urn:microsoft.com/office/officeart/2005/8/layout/vList2"/>
    <dgm:cxn modelId="{1C5F7546-5E34-4D7B-A892-3F869D8C3034}" type="presParOf" srcId="{63DB181E-54C4-4CB1-812D-7379BB675856}" destId="{DF56F218-D3AC-4EBD-9A80-0B3E2ECF6998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6CDD170F-305E-4912-928B-575B9158C2D6}" type="doc">
      <dgm:prSet loTypeId="urn:microsoft.com/office/officeart/2005/8/layout/vProcess5" loCatId="process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es-EC"/>
        </a:p>
      </dgm:t>
    </dgm:pt>
    <dgm:pt modelId="{4F117607-36B2-48E9-8FC3-61F74FEF6075}">
      <dgm:prSet phldrT="[Texto]" custT="1"/>
      <dgm:spPr/>
      <dgm:t>
        <a:bodyPr/>
        <a:lstStyle/>
        <a:p>
          <a:r>
            <a:rPr lang="es-ES" sz="2400"/>
            <a:t>El cáncer es un estado protrombótico y la trombosis afecta negativamente la supervivencia de los pacientes con cáncer</a:t>
          </a:r>
          <a:endParaRPr lang="es-EC" sz="2400" dirty="0"/>
        </a:p>
      </dgm:t>
    </dgm:pt>
    <dgm:pt modelId="{8200CAFE-165E-45DB-B8E1-E3D392E567BB}" type="parTrans" cxnId="{48E4A0EA-DD78-4FBF-9F57-97203CAB1BA3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807E6B86-F559-48A9-BD75-300B7BE323FB}" type="sibTrans" cxnId="{48E4A0EA-DD78-4FBF-9F57-97203CAB1BA3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86F24307-69C5-4FDC-A0FB-00AE8189AB76}">
      <dgm:prSet phldrT="[Texto]"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s-ES" sz="2400"/>
            <a:t>La indicación de tromboprofilaxis en el paciente con cáncer requiere la identificación adecuada de factores de riesgo que se realiza con la escala de Khorana</a:t>
          </a:r>
          <a:endParaRPr lang="es-EC" sz="2400" dirty="0"/>
        </a:p>
      </dgm:t>
    </dgm:pt>
    <dgm:pt modelId="{E57CA73D-2FBF-46BD-83CD-CCE8FC9A45A1}" type="parTrans" cxnId="{D953FCD0-D353-4679-8AA6-C2E1248A8178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0D49DCF2-454F-41A2-9109-6FE9FA3F0AD5}" type="sibTrans" cxnId="{D953FCD0-D353-4679-8AA6-C2E1248A8178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0E407607-002B-4ABA-A021-C22CD788002E}">
      <dgm:prSet phldrT="[Texto]"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s-ES" sz="2000" dirty="0"/>
            <a:t>Hasta el momento ningún estudio ha publicado datos relacionados con la calidad de vida de estos pacientes, por lo que la administración de </a:t>
          </a:r>
          <a:r>
            <a:rPr lang="es-ES" sz="2000" dirty="0" err="1"/>
            <a:t>tromboprofilaxis</a:t>
          </a:r>
          <a:r>
            <a:rPr lang="es-ES" sz="2000" dirty="0"/>
            <a:t> debe ser valorada de acuerdo al riesgo – beneficio del paciente</a:t>
          </a:r>
          <a:endParaRPr lang="es-EC" sz="2000" dirty="0"/>
        </a:p>
      </dgm:t>
    </dgm:pt>
    <dgm:pt modelId="{DDAD0968-DB74-4208-AC2B-A981B087CD89}" type="parTrans" cxnId="{2E2B2258-0A02-414D-A645-C20A5E7193C2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C3800CE6-0C3A-4D8C-A38B-7FACDF058DAA}" type="sibTrans" cxnId="{2E2B2258-0A02-414D-A645-C20A5E7193C2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AB7C38C0-C66A-4437-AAD0-8C758C7F1067}">
      <dgm:prSet phldrT="[Texto]"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s-ES" sz="2800"/>
            <a:t>Se debe realizar constantemente una valoración del riesgo de sangrado para modificación adecuada del tratamiento</a:t>
          </a:r>
          <a:endParaRPr lang="es-EC" sz="2800" dirty="0"/>
        </a:p>
      </dgm:t>
    </dgm:pt>
    <dgm:pt modelId="{15A27A96-B964-447F-B7A8-926402DFAF95}" type="parTrans" cxnId="{98B83718-C9D6-4141-B6B7-EDEB5E6F6125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9A399A15-1149-4E3B-A73B-6C7A09729E7B}" type="sibTrans" cxnId="{98B83718-C9D6-4141-B6B7-EDEB5E6F6125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0D49025F-8094-4734-B854-7EA78898C75E}" type="pres">
      <dgm:prSet presAssocID="{6CDD170F-305E-4912-928B-575B9158C2D6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0C4552B5-0F7B-4B2D-96EC-52FF384911B4}" type="pres">
      <dgm:prSet presAssocID="{6CDD170F-305E-4912-928B-575B9158C2D6}" presName="dummyMaxCanvas" presStyleCnt="0">
        <dgm:presLayoutVars/>
      </dgm:prSet>
      <dgm:spPr/>
    </dgm:pt>
    <dgm:pt modelId="{19E5F839-10C5-495E-9693-E23D76357D21}" type="pres">
      <dgm:prSet presAssocID="{6CDD170F-305E-4912-928B-575B9158C2D6}" presName="FourNodes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D560478A-B62F-455A-8116-98012C8946DE}" type="pres">
      <dgm:prSet presAssocID="{6CDD170F-305E-4912-928B-575B9158C2D6}" presName="FourNodes_2" presStyleLbl="node1" presStyleIdx="1" presStyleCnt="4" custScaleX="10264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A411748A-8267-47C2-B8E7-DC59C70AE389}" type="pres">
      <dgm:prSet presAssocID="{6CDD170F-305E-4912-928B-575B9158C2D6}" presName="FourNodes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387298F3-C690-4F9B-B6B9-B85A909840DD}" type="pres">
      <dgm:prSet presAssocID="{6CDD170F-305E-4912-928B-575B9158C2D6}" presName="FourNodes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F0B1B913-3A0F-426B-9141-E3EE8840B34A}" type="pres">
      <dgm:prSet presAssocID="{6CDD170F-305E-4912-928B-575B9158C2D6}" presName="FourConn_1-2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05C7BA0F-D72B-49CE-80FA-939DEC53D71B}" type="pres">
      <dgm:prSet presAssocID="{6CDD170F-305E-4912-928B-575B9158C2D6}" presName="FourConn_2-3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2182E034-2C9B-4000-B075-08A3DCCD30CB}" type="pres">
      <dgm:prSet presAssocID="{6CDD170F-305E-4912-928B-575B9158C2D6}" presName="FourConn_3-4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D389390F-FFBD-497D-BB75-2F545D150E69}" type="pres">
      <dgm:prSet presAssocID="{6CDD170F-305E-4912-928B-575B9158C2D6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546D07B8-ABAA-467A-8DDD-022FB58F7C17}" type="pres">
      <dgm:prSet presAssocID="{6CDD170F-305E-4912-928B-575B9158C2D6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413AE71D-42B9-45C1-9A72-02BE28E52770}" type="pres">
      <dgm:prSet presAssocID="{6CDD170F-305E-4912-928B-575B9158C2D6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6705A91E-3214-486E-9A45-2D0405A64E6B}" type="pres">
      <dgm:prSet presAssocID="{6CDD170F-305E-4912-928B-575B9158C2D6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D436C4EF-C30A-4F6F-BD27-8D187847F02C}" type="presOf" srcId="{4F117607-36B2-48E9-8FC3-61F74FEF6075}" destId="{19E5F839-10C5-495E-9693-E23D76357D21}" srcOrd="0" destOrd="0" presId="urn:microsoft.com/office/officeart/2005/8/layout/vProcess5"/>
    <dgm:cxn modelId="{6298C96A-221A-44EA-BD73-5A85C651936C}" type="presOf" srcId="{C3800CE6-0C3A-4D8C-A38B-7FACDF058DAA}" destId="{2182E034-2C9B-4000-B075-08A3DCCD30CB}" srcOrd="0" destOrd="0" presId="urn:microsoft.com/office/officeart/2005/8/layout/vProcess5"/>
    <dgm:cxn modelId="{C2C00F54-D0BE-4DA2-AE55-B2D1309199CB}" type="presOf" srcId="{AB7C38C0-C66A-4437-AAD0-8C758C7F1067}" destId="{6705A91E-3214-486E-9A45-2D0405A64E6B}" srcOrd="1" destOrd="0" presId="urn:microsoft.com/office/officeart/2005/8/layout/vProcess5"/>
    <dgm:cxn modelId="{83355E7D-897B-47CF-AF3B-8093EC1FE3B9}" type="presOf" srcId="{0E407607-002B-4ABA-A021-C22CD788002E}" destId="{413AE71D-42B9-45C1-9A72-02BE28E52770}" srcOrd="1" destOrd="0" presId="urn:microsoft.com/office/officeart/2005/8/layout/vProcess5"/>
    <dgm:cxn modelId="{C98610CD-FEFD-4FEF-8606-723CAD770FFE}" type="presOf" srcId="{86F24307-69C5-4FDC-A0FB-00AE8189AB76}" destId="{546D07B8-ABAA-467A-8DDD-022FB58F7C17}" srcOrd="1" destOrd="0" presId="urn:microsoft.com/office/officeart/2005/8/layout/vProcess5"/>
    <dgm:cxn modelId="{9D2DE75B-EEB3-4506-9388-5484E56871B8}" type="presOf" srcId="{4F117607-36B2-48E9-8FC3-61F74FEF6075}" destId="{D389390F-FFBD-497D-BB75-2F545D150E69}" srcOrd="1" destOrd="0" presId="urn:microsoft.com/office/officeart/2005/8/layout/vProcess5"/>
    <dgm:cxn modelId="{290823FE-5075-40BD-AC54-D1C95B9DFB9A}" type="presOf" srcId="{0D49DCF2-454F-41A2-9109-6FE9FA3F0AD5}" destId="{05C7BA0F-D72B-49CE-80FA-939DEC53D71B}" srcOrd="0" destOrd="0" presId="urn:microsoft.com/office/officeart/2005/8/layout/vProcess5"/>
    <dgm:cxn modelId="{C68AEB3C-70ED-4F69-BF6B-4B805BAA649B}" type="presOf" srcId="{807E6B86-F559-48A9-BD75-300B7BE323FB}" destId="{F0B1B913-3A0F-426B-9141-E3EE8840B34A}" srcOrd="0" destOrd="0" presId="urn:microsoft.com/office/officeart/2005/8/layout/vProcess5"/>
    <dgm:cxn modelId="{D953FCD0-D353-4679-8AA6-C2E1248A8178}" srcId="{6CDD170F-305E-4912-928B-575B9158C2D6}" destId="{86F24307-69C5-4FDC-A0FB-00AE8189AB76}" srcOrd="1" destOrd="0" parTransId="{E57CA73D-2FBF-46BD-83CD-CCE8FC9A45A1}" sibTransId="{0D49DCF2-454F-41A2-9109-6FE9FA3F0AD5}"/>
    <dgm:cxn modelId="{26BDD8E4-DA38-4781-8415-F98017C5A94F}" type="presOf" srcId="{86F24307-69C5-4FDC-A0FB-00AE8189AB76}" destId="{D560478A-B62F-455A-8116-98012C8946DE}" srcOrd="0" destOrd="0" presId="urn:microsoft.com/office/officeart/2005/8/layout/vProcess5"/>
    <dgm:cxn modelId="{A9831E12-9816-4D6C-8280-6A13CF79E949}" type="presOf" srcId="{0E407607-002B-4ABA-A021-C22CD788002E}" destId="{A411748A-8267-47C2-B8E7-DC59C70AE389}" srcOrd="0" destOrd="0" presId="urn:microsoft.com/office/officeart/2005/8/layout/vProcess5"/>
    <dgm:cxn modelId="{48E4A0EA-DD78-4FBF-9F57-97203CAB1BA3}" srcId="{6CDD170F-305E-4912-928B-575B9158C2D6}" destId="{4F117607-36B2-48E9-8FC3-61F74FEF6075}" srcOrd="0" destOrd="0" parTransId="{8200CAFE-165E-45DB-B8E1-E3D392E567BB}" sibTransId="{807E6B86-F559-48A9-BD75-300B7BE323FB}"/>
    <dgm:cxn modelId="{98B83718-C9D6-4141-B6B7-EDEB5E6F6125}" srcId="{6CDD170F-305E-4912-928B-575B9158C2D6}" destId="{AB7C38C0-C66A-4437-AAD0-8C758C7F1067}" srcOrd="3" destOrd="0" parTransId="{15A27A96-B964-447F-B7A8-926402DFAF95}" sibTransId="{9A399A15-1149-4E3B-A73B-6C7A09729E7B}"/>
    <dgm:cxn modelId="{537C75B7-0E3B-4EBA-9169-F5556A225128}" type="presOf" srcId="{AB7C38C0-C66A-4437-AAD0-8C758C7F1067}" destId="{387298F3-C690-4F9B-B6B9-B85A909840DD}" srcOrd="0" destOrd="0" presId="urn:microsoft.com/office/officeart/2005/8/layout/vProcess5"/>
    <dgm:cxn modelId="{2E2B2258-0A02-414D-A645-C20A5E7193C2}" srcId="{6CDD170F-305E-4912-928B-575B9158C2D6}" destId="{0E407607-002B-4ABA-A021-C22CD788002E}" srcOrd="2" destOrd="0" parTransId="{DDAD0968-DB74-4208-AC2B-A981B087CD89}" sibTransId="{C3800CE6-0C3A-4D8C-A38B-7FACDF058DAA}"/>
    <dgm:cxn modelId="{704B1A2A-DBA4-4314-8820-02FD54AFB9F9}" type="presOf" srcId="{6CDD170F-305E-4912-928B-575B9158C2D6}" destId="{0D49025F-8094-4734-B854-7EA78898C75E}" srcOrd="0" destOrd="0" presId="urn:microsoft.com/office/officeart/2005/8/layout/vProcess5"/>
    <dgm:cxn modelId="{72BEF771-87BA-4D11-ADBF-45D0A0416353}" type="presParOf" srcId="{0D49025F-8094-4734-B854-7EA78898C75E}" destId="{0C4552B5-0F7B-4B2D-96EC-52FF384911B4}" srcOrd="0" destOrd="0" presId="urn:microsoft.com/office/officeart/2005/8/layout/vProcess5"/>
    <dgm:cxn modelId="{C937F5C3-6842-47A4-839A-75CB8F75E30E}" type="presParOf" srcId="{0D49025F-8094-4734-B854-7EA78898C75E}" destId="{19E5F839-10C5-495E-9693-E23D76357D21}" srcOrd="1" destOrd="0" presId="urn:microsoft.com/office/officeart/2005/8/layout/vProcess5"/>
    <dgm:cxn modelId="{9DD439D6-1D80-470D-85C2-71E2DA4CAA7D}" type="presParOf" srcId="{0D49025F-8094-4734-B854-7EA78898C75E}" destId="{D560478A-B62F-455A-8116-98012C8946DE}" srcOrd="2" destOrd="0" presId="urn:microsoft.com/office/officeart/2005/8/layout/vProcess5"/>
    <dgm:cxn modelId="{9C58F2C5-6030-44C6-AF08-14654F896FC7}" type="presParOf" srcId="{0D49025F-8094-4734-B854-7EA78898C75E}" destId="{A411748A-8267-47C2-B8E7-DC59C70AE389}" srcOrd="3" destOrd="0" presId="urn:microsoft.com/office/officeart/2005/8/layout/vProcess5"/>
    <dgm:cxn modelId="{5C380D6D-14B2-45A3-90CE-183B37EA48BA}" type="presParOf" srcId="{0D49025F-8094-4734-B854-7EA78898C75E}" destId="{387298F3-C690-4F9B-B6B9-B85A909840DD}" srcOrd="4" destOrd="0" presId="urn:microsoft.com/office/officeart/2005/8/layout/vProcess5"/>
    <dgm:cxn modelId="{DA889109-D7F4-46B4-ABE7-AA70570561A0}" type="presParOf" srcId="{0D49025F-8094-4734-B854-7EA78898C75E}" destId="{F0B1B913-3A0F-426B-9141-E3EE8840B34A}" srcOrd="5" destOrd="0" presId="urn:microsoft.com/office/officeart/2005/8/layout/vProcess5"/>
    <dgm:cxn modelId="{65BDD2D6-41C6-4034-A3A1-952A9713EF60}" type="presParOf" srcId="{0D49025F-8094-4734-B854-7EA78898C75E}" destId="{05C7BA0F-D72B-49CE-80FA-939DEC53D71B}" srcOrd="6" destOrd="0" presId="urn:microsoft.com/office/officeart/2005/8/layout/vProcess5"/>
    <dgm:cxn modelId="{1C236FF6-D0E8-48B3-8CEA-2AEC301737C9}" type="presParOf" srcId="{0D49025F-8094-4734-B854-7EA78898C75E}" destId="{2182E034-2C9B-4000-B075-08A3DCCD30CB}" srcOrd="7" destOrd="0" presId="urn:microsoft.com/office/officeart/2005/8/layout/vProcess5"/>
    <dgm:cxn modelId="{91D299D9-51BC-462D-97FE-6E41546EB6E7}" type="presParOf" srcId="{0D49025F-8094-4734-B854-7EA78898C75E}" destId="{D389390F-FFBD-497D-BB75-2F545D150E69}" srcOrd="8" destOrd="0" presId="urn:microsoft.com/office/officeart/2005/8/layout/vProcess5"/>
    <dgm:cxn modelId="{E55DFC61-9D43-41AE-AA25-BC197FE38D8C}" type="presParOf" srcId="{0D49025F-8094-4734-B854-7EA78898C75E}" destId="{546D07B8-ABAA-467A-8DDD-022FB58F7C17}" srcOrd="9" destOrd="0" presId="urn:microsoft.com/office/officeart/2005/8/layout/vProcess5"/>
    <dgm:cxn modelId="{BDF75743-697D-420D-8FCD-72FE5D98B26F}" type="presParOf" srcId="{0D49025F-8094-4734-B854-7EA78898C75E}" destId="{413AE71D-42B9-45C1-9A72-02BE28E52770}" srcOrd="10" destOrd="0" presId="urn:microsoft.com/office/officeart/2005/8/layout/vProcess5"/>
    <dgm:cxn modelId="{3E9B47BD-3223-49DC-9148-70E1B9520DDC}" type="presParOf" srcId="{0D49025F-8094-4734-B854-7EA78898C75E}" destId="{6705A91E-3214-486E-9A45-2D0405A64E6B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C964F3-FB22-4FB0-BDEA-DBE5532F3343}">
      <dsp:nvSpPr>
        <dsp:cNvPr id="0" name=""/>
        <dsp:cNvSpPr/>
      </dsp:nvSpPr>
      <dsp:spPr>
        <a:xfrm>
          <a:off x="0" y="109212"/>
          <a:ext cx="4768720" cy="935415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l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900" kern="1200" dirty="0">
              <a:solidFill>
                <a:schemeClr val="tx1"/>
              </a:solidFill>
            </a:rPr>
            <a:t>DOSIS PROFILAXIS</a:t>
          </a:r>
        </a:p>
      </dsp:txBody>
      <dsp:txXfrm>
        <a:off x="45663" y="154875"/>
        <a:ext cx="4677394" cy="844089"/>
      </dsp:txXfrm>
    </dsp:sp>
    <dsp:sp modelId="{B2BC6EA1-911D-43DD-9729-79C68842B8AF}">
      <dsp:nvSpPr>
        <dsp:cNvPr id="0" name=""/>
        <dsp:cNvSpPr/>
      </dsp:nvSpPr>
      <dsp:spPr>
        <a:xfrm>
          <a:off x="0" y="1044627"/>
          <a:ext cx="4768720" cy="14531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1407" tIns="49530" rIns="277368" bIns="49530" numCol="1" spcCol="1270" anchor="t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ES" sz="3000" kern="1200" dirty="0">
              <a:solidFill>
                <a:schemeClr val="tx1"/>
              </a:solidFill>
            </a:rPr>
            <a:t>RIESGO MODERADO: 20MG/24H</a:t>
          </a:r>
        </a:p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ES" sz="3000" kern="1200" dirty="0">
              <a:solidFill>
                <a:schemeClr val="tx1"/>
              </a:solidFill>
            </a:rPr>
            <a:t>RIESGO ALTO: 40MG/24H</a:t>
          </a:r>
        </a:p>
      </dsp:txBody>
      <dsp:txXfrm>
        <a:off x="0" y="1044627"/>
        <a:ext cx="4768720" cy="1453140"/>
      </dsp:txXfrm>
    </dsp:sp>
    <dsp:sp modelId="{2A6A0038-61F0-4883-AC4D-B5308B492E3E}">
      <dsp:nvSpPr>
        <dsp:cNvPr id="0" name=""/>
        <dsp:cNvSpPr/>
      </dsp:nvSpPr>
      <dsp:spPr>
        <a:xfrm>
          <a:off x="0" y="2497767"/>
          <a:ext cx="4768720" cy="935415"/>
        </a:xfrm>
        <a:prstGeom prst="roundRect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l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900" kern="1200" dirty="0">
              <a:solidFill>
                <a:schemeClr val="tx1"/>
              </a:solidFill>
            </a:rPr>
            <a:t>DOSIS TRATAMIENTO</a:t>
          </a:r>
          <a:endParaRPr lang="es-EC" sz="3900" kern="1200" dirty="0">
            <a:solidFill>
              <a:schemeClr val="tx1"/>
            </a:solidFill>
          </a:endParaRPr>
        </a:p>
      </dsp:txBody>
      <dsp:txXfrm>
        <a:off x="45663" y="2543430"/>
        <a:ext cx="4677394" cy="844089"/>
      </dsp:txXfrm>
    </dsp:sp>
    <dsp:sp modelId="{D34E6FB1-8EE9-4E4F-B52F-615CABC062FA}">
      <dsp:nvSpPr>
        <dsp:cNvPr id="0" name=""/>
        <dsp:cNvSpPr/>
      </dsp:nvSpPr>
      <dsp:spPr>
        <a:xfrm>
          <a:off x="0" y="3433182"/>
          <a:ext cx="4768720" cy="6458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1407" tIns="49530" rIns="277368" bIns="49530" numCol="1" spcCol="1270" anchor="t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ES" sz="3000" kern="1200" dirty="0">
              <a:solidFill>
                <a:schemeClr val="tx1"/>
              </a:solidFill>
            </a:rPr>
            <a:t>1MG/KG/24H</a:t>
          </a:r>
          <a:endParaRPr lang="es-EC" sz="3000" kern="1200" dirty="0">
            <a:solidFill>
              <a:schemeClr val="tx1"/>
            </a:solidFill>
          </a:endParaRPr>
        </a:p>
      </dsp:txBody>
      <dsp:txXfrm>
        <a:off x="0" y="3433182"/>
        <a:ext cx="4768720" cy="64584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128FAC-6F2A-4C3B-816B-6D95EB53B1A3}">
      <dsp:nvSpPr>
        <dsp:cNvPr id="0" name=""/>
        <dsp:cNvSpPr/>
      </dsp:nvSpPr>
      <dsp:spPr>
        <a:xfrm>
          <a:off x="757771" y="1774"/>
          <a:ext cx="3994378" cy="239662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t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200" kern="1200" dirty="0">
              <a:solidFill>
                <a:schemeClr val="tx1"/>
              </a:solidFill>
            </a:rPr>
            <a:t>RELACIONADOS AL PACIENTE</a:t>
          </a:r>
          <a:endParaRPr lang="es-EC" sz="3200" kern="1200" dirty="0">
            <a:solidFill>
              <a:schemeClr val="tx1"/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>
              <a:solidFill>
                <a:schemeClr val="tx1"/>
              </a:solidFill>
            </a:rPr>
            <a:t>Edad avanzada</a:t>
          </a:r>
          <a:br>
            <a:rPr lang="es-ES" sz="1800" kern="1200" dirty="0">
              <a:solidFill>
                <a:schemeClr val="tx1"/>
              </a:solidFill>
            </a:rPr>
          </a:br>
          <a:r>
            <a:rPr lang="es-ES" sz="1800" kern="1200" dirty="0">
              <a:solidFill>
                <a:schemeClr val="tx1"/>
              </a:solidFill>
            </a:rPr>
            <a:t>Comorbilidades</a:t>
          </a:r>
          <a:br>
            <a:rPr lang="es-ES" sz="1800" kern="1200" dirty="0">
              <a:solidFill>
                <a:schemeClr val="tx1"/>
              </a:solidFill>
            </a:rPr>
          </a:br>
          <a:r>
            <a:rPr lang="es-ES" sz="1800" kern="1200" dirty="0">
              <a:solidFill>
                <a:schemeClr val="tx1"/>
              </a:solidFill>
            </a:rPr>
            <a:t>Obesidad</a:t>
          </a:r>
          <a:br>
            <a:rPr lang="es-ES" sz="1800" kern="1200" dirty="0">
              <a:solidFill>
                <a:schemeClr val="tx1"/>
              </a:solidFill>
            </a:rPr>
          </a:br>
          <a:r>
            <a:rPr lang="es-ES" sz="1800" kern="1200" dirty="0">
              <a:solidFill>
                <a:schemeClr val="tx1"/>
              </a:solidFill>
            </a:rPr>
            <a:t>Performance status</a:t>
          </a:r>
          <a:endParaRPr lang="es-EC" sz="1800" kern="1200" dirty="0">
            <a:solidFill>
              <a:schemeClr val="tx1"/>
            </a:solidFill>
          </a:endParaRPr>
        </a:p>
      </dsp:txBody>
      <dsp:txXfrm>
        <a:off x="757771" y="1774"/>
        <a:ext cx="3994378" cy="2396627"/>
      </dsp:txXfrm>
    </dsp:sp>
    <dsp:sp modelId="{D86A8A2F-B5B5-4AB3-85BD-DA213CDBCFD3}">
      <dsp:nvSpPr>
        <dsp:cNvPr id="0" name=""/>
        <dsp:cNvSpPr/>
      </dsp:nvSpPr>
      <dsp:spPr>
        <a:xfrm>
          <a:off x="5151587" y="1774"/>
          <a:ext cx="3994378" cy="2396627"/>
        </a:xfrm>
        <a:prstGeom prst="rect">
          <a:avLst/>
        </a:prstGeom>
        <a:solidFill>
          <a:schemeClr val="accent2">
            <a:hueOff val="-485121"/>
            <a:satOff val="-27976"/>
            <a:lumOff val="287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t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200" kern="1200" dirty="0">
              <a:solidFill>
                <a:schemeClr val="tx1"/>
              </a:solidFill>
            </a:rPr>
            <a:t>RELACIONADOS A NEOPLASIA</a:t>
          </a:r>
          <a:endParaRPr lang="es-EC" sz="3200" kern="1200" dirty="0">
            <a:solidFill>
              <a:schemeClr val="tx1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600" kern="1200" dirty="0">
              <a:solidFill>
                <a:schemeClr val="tx1"/>
              </a:solidFill>
            </a:rPr>
            <a:t>Localización</a:t>
          </a:r>
          <a:br>
            <a:rPr lang="es-ES" sz="1600" kern="1200" dirty="0">
              <a:solidFill>
                <a:schemeClr val="tx1"/>
              </a:solidFill>
            </a:rPr>
          </a:br>
          <a:r>
            <a:rPr lang="es-ES" sz="1600" kern="1200" dirty="0">
              <a:solidFill>
                <a:schemeClr val="tx1"/>
              </a:solidFill>
            </a:rPr>
            <a:t>Tipo </a:t>
          </a:r>
          <a:r>
            <a:rPr lang="es-ES" sz="1600" kern="1200" dirty="0" err="1">
              <a:solidFill>
                <a:schemeClr val="tx1"/>
              </a:solidFill>
            </a:rPr>
            <a:t>histologico</a:t>
          </a:r>
          <a:r>
            <a:rPr lang="es-ES" sz="1600" kern="1200" dirty="0">
              <a:solidFill>
                <a:schemeClr val="tx1"/>
              </a:solidFill>
            </a:rPr>
            <a:t/>
          </a:r>
          <a:br>
            <a:rPr lang="es-ES" sz="1600" kern="1200" dirty="0">
              <a:solidFill>
                <a:schemeClr val="tx1"/>
              </a:solidFill>
            </a:rPr>
          </a:br>
          <a:r>
            <a:rPr lang="es-ES" sz="1600" kern="1200" dirty="0">
              <a:solidFill>
                <a:schemeClr val="tx1"/>
              </a:solidFill>
            </a:rPr>
            <a:t>Estadio</a:t>
          </a:r>
          <a:br>
            <a:rPr lang="es-ES" sz="1600" kern="1200" dirty="0">
              <a:solidFill>
                <a:schemeClr val="tx1"/>
              </a:solidFill>
            </a:rPr>
          </a:br>
          <a:r>
            <a:rPr lang="es-ES" sz="1600" kern="1200" dirty="0">
              <a:solidFill>
                <a:schemeClr val="tx1"/>
              </a:solidFill>
            </a:rPr>
            <a:t>Compresión</a:t>
          </a:r>
          <a:br>
            <a:rPr lang="es-ES" sz="1600" kern="1200" dirty="0">
              <a:solidFill>
                <a:schemeClr val="tx1"/>
              </a:solidFill>
            </a:rPr>
          </a:br>
          <a:r>
            <a:rPr lang="es-ES" sz="1600" kern="1200" dirty="0">
              <a:solidFill>
                <a:schemeClr val="tx1"/>
              </a:solidFill>
            </a:rPr>
            <a:t>Tiempo de diagnóstico</a:t>
          </a:r>
          <a:endParaRPr lang="es-EC" sz="1600" kern="1200" dirty="0">
            <a:solidFill>
              <a:schemeClr val="tx1"/>
            </a:solidFill>
          </a:endParaRPr>
        </a:p>
      </dsp:txBody>
      <dsp:txXfrm>
        <a:off x="5151587" y="1774"/>
        <a:ext cx="3994378" cy="2396627"/>
      </dsp:txXfrm>
    </dsp:sp>
    <dsp:sp modelId="{AAE854C7-97E0-407A-8BE7-CA09A30422CA}">
      <dsp:nvSpPr>
        <dsp:cNvPr id="0" name=""/>
        <dsp:cNvSpPr/>
      </dsp:nvSpPr>
      <dsp:spPr>
        <a:xfrm>
          <a:off x="757771" y="2797839"/>
          <a:ext cx="3994378" cy="2396627"/>
        </a:xfrm>
        <a:prstGeom prst="rect">
          <a:avLst/>
        </a:prstGeom>
        <a:solidFill>
          <a:schemeClr val="accent2">
            <a:hueOff val="-970242"/>
            <a:satOff val="-55952"/>
            <a:lumOff val="575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t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200" kern="1200" dirty="0">
              <a:solidFill>
                <a:schemeClr val="tx1"/>
              </a:solidFill>
            </a:rPr>
            <a:t>BIOMARCADORES</a:t>
          </a:r>
          <a:endParaRPr lang="es-EC" sz="3200" kern="1200" dirty="0">
            <a:solidFill>
              <a:schemeClr val="tx1"/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>
              <a:solidFill>
                <a:schemeClr val="tx1"/>
              </a:solidFill>
            </a:rPr>
            <a:t>Hb &lt;10</a:t>
          </a:r>
          <a:br>
            <a:rPr lang="es-ES" sz="1800" kern="1200" dirty="0">
              <a:solidFill>
                <a:schemeClr val="tx1"/>
              </a:solidFill>
            </a:rPr>
          </a:br>
          <a:r>
            <a:rPr lang="es-ES" sz="1800" kern="1200" dirty="0" err="1">
              <a:solidFill>
                <a:schemeClr val="tx1"/>
              </a:solidFill>
            </a:rPr>
            <a:t>Leucositos</a:t>
          </a:r>
          <a:r>
            <a:rPr lang="es-ES" sz="1800" kern="1200" dirty="0">
              <a:solidFill>
                <a:schemeClr val="tx1"/>
              </a:solidFill>
            </a:rPr>
            <a:t> &gt;11.000</a:t>
          </a:r>
          <a:br>
            <a:rPr lang="es-ES" sz="1800" kern="1200" dirty="0">
              <a:solidFill>
                <a:schemeClr val="tx1"/>
              </a:solidFill>
            </a:rPr>
          </a:br>
          <a:r>
            <a:rPr lang="es-ES" sz="1800" kern="1200" dirty="0">
              <a:solidFill>
                <a:schemeClr val="tx1"/>
              </a:solidFill>
            </a:rPr>
            <a:t>Plaquetas &gt;350.000</a:t>
          </a:r>
          <a:br>
            <a:rPr lang="es-ES" sz="1800" kern="1200" dirty="0">
              <a:solidFill>
                <a:schemeClr val="tx1"/>
              </a:solidFill>
            </a:rPr>
          </a:br>
          <a:r>
            <a:rPr lang="es-ES" sz="1800" kern="1200" dirty="0">
              <a:solidFill>
                <a:schemeClr val="tx1"/>
              </a:solidFill>
            </a:rPr>
            <a:t>P-selectina, FT, otros</a:t>
          </a:r>
          <a:endParaRPr lang="es-EC" sz="1800" kern="1200" dirty="0">
            <a:solidFill>
              <a:schemeClr val="tx1"/>
            </a:solidFill>
          </a:endParaRPr>
        </a:p>
      </dsp:txBody>
      <dsp:txXfrm>
        <a:off x="757771" y="2797839"/>
        <a:ext cx="3994378" cy="2396627"/>
      </dsp:txXfrm>
    </dsp:sp>
    <dsp:sp modelId="{C6E62B38-5A8A-423D-A4F6-26B24F9C2053}">
      <dsp:nvSpPr>
        <dsp:cNvPr id="0" name=""/>
        <dsp:cNvSpPr/>
      </dsp:nvSpPr>
      <dsp:spPr>
        <a:xfrm>
          <a:off x="5151587" y="2797839"/>
          <a:ext cx="3994378" cy="2396627"/>
        </a:xfrm>
        <a:prstGeom prst="rect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t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200" kern="1200" dirty="0">
              <a:solidFill>
                <a:schemeClr val="tx1"/>
              </a:solidFill>
            </a:rPr>
            <a:t>RELACIONADOS AL TRATAMIENTO</a:t>
          </a:r>
          <a:endParaRPr lang="es-EC" sz="3200" kern="1200" dirty="0">
            <a:solidFill>
              <a:schemeClr val="tx1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400" kern="1200" dirty="0">
              <a:solidFill>
                <a:schemeClr val="tx1"/>
              </a:solidFill>
            </a:rPr>
            <a:t>Cirugía</a:t>
          </a:r>
          <a:br>
            <a:rPr lang="es-ES" sz="1400" kern="1200" dirty="0">
              <a:solidFill>
                <a:schemeClr val="tx1"/>
              </a:solidFill>
            </a:rPr>
          </a:br>
          <a:r>
            <a:rPr lang="es-ES" sz="1400" kern="1200" dirty="0">
              <a:solidFill>
                <a:schemeClr val="tx1"/>
              </a:solidFill>
            </a:rPr>
            <a:t>Quimioterapia</a:t>
          </a:r>
          <a:br>
            <a:rPr lang="es-ES" sz="1400" kern="1200" dirty="0">
              <a:solidFill>
                <a:schemeClr val="tx1"/>
              </a:solidFill>
            </a:rPr>
          </a:br>
          <a:r>
            <a:rPr lang="es-ES" sz="1400" kern="1200" dirty="0">
              <a:solidFill>
                <a:schemeClr val="tx1"/>
              </a:solidFill>
            </a:rPr>
            <a:t>Radioterapia</a:t>
          </a:r>
          <a:br>
            <a:rPr lang="es-ES" sz="1400" kern="1200" dirty="0">
              <a:solidFill>
                <a:schemeClr val="tx1"/>
              </a:solidFill>
            </a:rPr>
          </a:br>
          <a:r>
            <a:rPr lang="es-ES" sz="1400" kern="1200" dirty="0" err="1">
              <a:solidFill>
                <a:schemeClr val="tx1"/>
              </a:solidFill>
            </a:rPr>
            <a:t>Hotmonoterapia</a:t>
          </a:r>
          <a:r>
            <a:rPr lang="es-ES" sz="1400" kern="1200" dirty="0">
              <a:solidFill>
                <a:schemeClr val="tx1"/>
              </a:solidFill>
            </a:rPr>
            <a:t/>
          </a:r>
          <a:br>
            <a:rPr lang="es-ES" sz="1400" kern="1200" dirty="0">
              <a:solidFill>
                <a:schemeClr val="tx1"/>
              </a:solidFill>
            </a:rPr>
          </a:br>
          <a:r>
            <a:rPr lang="es-ES" sz="1400" kern="1200" dirty="0">
              <a:solidFill>
                <a:schemeClr val="tx1"/>
              </a:solidFill>
            </a:rPr>
            <a:t>Eritropoyetina</a:t>
          </a:r>
          <a:br>
            <a:rPr lang="es-ES" sz="1400" kern="1200" dirty="0">
              <a:solidFill>
                <a:schemeClr val="tx1"/>
              </a:solidFill>
            </a:rPr>
          </a:br>
          <a:r>
            <a:rPr lang="es-ES" sz="1400" kern="1200" dirty="0">
              <a:solidFill>
                <a:schemeClr val="tx1"/>
              </a:solidFill>
            </a:rPr>
            <a:t>CVC</a:t>
          </a:r>
          <a:endParaRPr lang="es-EC" sz="1400" kern="1200" dirty="0">
            <a:solidFill>
              <a:schemeClr val="tx1"/>
            </a:solidFill>
          </a:endParaRPr>
        </a:p>
      </dsp:txBody>
      <dsp:txXfrm>
        <a:off x="5151587" y="2797839"/>
        <a:ext cx="3994378" cy="239662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A00D78-F9FD-4025-B6CA-611C39264AD7}">
      <dsp:nvSpPr>
        <dsp:cNvPr id="0" name=""/>
        <dsp:cNvSpPr/>
      </dsp:nvSpPr>
      <dsp:spPr>
        <a:xfrm>
          <a:off x="0" y="15785"/>
          <a:ext cx="10160000" cy="695565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900" b="1" kern="1200"/>
            <a:t>PERI-OPERATORIO</a:t>
          </a:r>
          <a:endParaRPr lang="es-EC" sz="2900" b="1" kern="1200" dirty="0"/>
        </a:p>
      </dsp:txBody>
      <dsp:txXfrm>
        <a:off x="33955" y="49740"/>
        <a:ext cx="10092090" cy="627655"/>
      </dsp:txXfrm>
    </dsp:sp>
    <dsp:sp modelId="{0E7D6062-93A7-401B-8DA5-70EAC620A39C}">
      <dsp:nvSpPr>
        <dsp:cNvPr id="0" name=""/>
        <dsp:cNvSpPr/>
      </dsp:nvSpPr>
      <dsp:spPr>
        <a:xfrm>
          <a:off x="0" y="711350"/>
          <a:ext cx="10160000" cy="7203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2580" tIns="36830" rIns="206248" bIns="36830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ES" sz="2300" kern="1200" dirty="0"/>
            <a:t>HBPM 40mg/d desde 12 horas antes hasta 7-10 días después de la cirugía (evidencia 1A)</a:t>
          </a:r>
          <a:endParaRPr lang="es-EC" sz="2300" kern="1200" dirty="0"/>
        </a:p>
      </dsp:txBody>
      <dsp:txXfrm>
        <a:off x="0" y="711350"/>
        <a:ext cx="10160000" cy="720359"/>
      </dsp:txXfrm>
    </dsp:sp>
    <dsp:sp modelId="{0FF11047-FAA0-4A82-8231-B5152E84140A}">
      <dsp:nvSpPr>
        <dsp:cNvPr id="0" name=""/>
        <dsp:cNvSpPr/>
      </dsp:nvSpPr>
      <dsp:spPr>
        <a:xfrm>
          <a:off x="0" y="1431710"/>
          <a:ext cx="10160000" cy="695565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900" b="1" kern="1200"/>
            <a:t>PACIENTE HOSPITALIZADO</a:t>
          </a:r>
          <a:endParaRPr lang="es-EC" sz="2900" b="1" kern="1200" dirty="0"/>
        </a:p>
      </dsp:txBody>
      <dsp:txXfrm>
        <a:off x="33955" y="1465665"/>
        <a:ext cx="10092090" cy="627655"/>
      </dsp:txXfrm>
    </dsp:sp>
    <dsp:sp modelId="{E362FB41-031E-48FA-BB22-06AF5897D53D}">
      <dsp:nvSpPr>
        <dsp:cNvPr id="0" name=""/>
        <dsp:cNvSpPr/>
      </dsp:nvSpPr>
      <dsp:spPr>
        <a:xfrm>
          <a:off x="0" y="2127275"/>
          <a:ext cx="10160000" cy="4802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2580" tIns="36830" rIns="206248" bIns="36830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ES" sz="2300" kern="1200"/>
            <a:t>HBPM 20mg/d o 40mg/d (evidencia 1B)</a:t>
          </a:r>
          <a:endParaRPr lang="es-EC" sz="2300" kern="1200" dirty="0"/>
        </a:p>
      </dsp:txBody>
      <dsp:txXfrm>
        <a:off x="0" y="2127275"/>
        <a:ext cx="10160000" cy="480240"/>
      </dsp:txXfrm>
    </dsp:sp>
    <dsp:sp modelId="{5BEA3921-7905-4DF8-8E37-7CE5E5D9E64C}">
      <dsp:nvSpPr>
        <dsp:cNvPr id="0" name=""/>
        <dsp:cNvSpPr/>
      </dsp:nvSpPr>
      <dsp:spPr>
        <a:xfrm>
          <a:off x="0" y="2607516"/>
          <a:ext cx="10160000" cy="69556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900" b="1" kern="1200"/>
            <a:t>CVC</a:t>
          </a:r>
          <a:endParaRPr lang="es-EC" sz="2900" b="1" kern="1200" dirty="0"/>
        </a:p>
      </dsp:txBody>
      <dsp:txXfrm>
        <a:off x="33955" y="2641471"/>
        <a:ext cx="10092090" cy="627655"/>
      </dsp:txXfrm>
    </dsp:sp>
    <dsp:sp modelId="{1F0A9B79-5D8B-428B-99C9-FEBD96F75034}">
      <dsp:nvSpPr>
        <dsp:cNvPr id="0" name=""/>
        <dsp:cNvSpPr/>
      </dsp:nvSpPr>
      <dsp:spPr>
        <a:xfrm>
          <a:off x="0" y="3303081"/>
          <a:ext cx="10160000" cy="4802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2580" tIns="36830" rIns="206248" bIns="36830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ES" sz="2300" kern="1200"/>
            <a:t>No se recomienda profilaxis (evidencia 1A)</a:t>
          </a:r>
          <a:endParaRPr lang="es-EC" sz="2300" kern="1200" dirty="0"/>
        </a:p>
      </dsp:txBody>
      <dsp:txXfrm>
        <a:off x="0" y="3303081"/>
        <a:ext cx="10160000" cy="480240"/>
      </dsp:txXfrm>
    </dsp:sp>
    <dsp:sp modelId="{2314AD9A-1E91-41B8-9A01-F9F2C1F4F948}">
      <dsp:nvSpPr>
        <dsp:cNvPr id="0" name=""/>
        <dsp:cNvSpPr/>
      </dsp:nvSpPr>
      <dsp:spPr>
        <a:xfrm>
          <a:off x="0" y="3783321"/>
          <a:ext cx="10160000" cy="695565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900" b="1" kern="1200"/>
            <a:t>MEDIDAS MECANICAS</a:t>
          </a:r>
          <a:endParaRPr lang="es-EC" sz="2900" b="1" kern="1200" dirty="0"/>
        </a:p>
      </dsp:txBody>
      <dsp:txXfrm>
        <a:off x="33955" y="3817276"/>
        <a:ext cx="10092090" cy="627655"/>
      </dsp:txXfrm>
    </dsp:sp>
    <dsp:sp modelId="{9085CAF5-3122-4645-946E-205D3C78A088}">
      <dsp:nvSpPr>
        <dsp:cNvPr id="0" name=""/>
        <dsp:cNvSpPr/>
      </dsp:nvSpPr>
      <dsp:spPr>
        <a:xfrm>
          <a:off x="0" y="4478886"/>
          <a:ext cx="10160000" cy="4802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2580" tIns="36830" rIns="206248" bIns="36830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ES" sz="2300" kern="1200"/>
            <a:t>En caso de imposibilidad de anticoagulación (evidencia 2B)</a:t>
          </a:r>
          <a:endParaRPr lang="es-EC" sz="2300" kern="1200" dirty="0"/>
        </a:p>
      </dsp:txBody>
      <dsp:txXfrm>
        <a:off x="0" y="4478886"/>
        <a:ext cx="10160000" cy="48024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A00D78-F9FD-4025-B6CA-611C39264AD7}">
      <dsp:nvSpPr>
        <dsp:cNvPr id="0" name=""/>
        <dsp:cNvSpPr/>
      </dsp:nvSpPr>
      <dsp:spPr>
        <a:xfrm>
          <a:off x="0" y="17232"/>
          <a:ext cx="9956800" cy="76752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200" b="1" kern="1200"/>
            <a:t>PROFILAXIS PRIMARIA</a:t>
          </a:r>
          <a:endParaRPr lang="es-EC" sz="3200" b="1" kern="1200" dirty="0"/>
        </a:p>
      </dsp:txBody>
      <dsp:txXfrm>
        <a:off x="37467" y="54699"/>
        <a:ext cx="9881866" cy="692586"/>
      </dsp:txXfrm>
    </dsp:sp>
    <dsp:sp modelId="{0E7D6062-93A7-401B-8DA5-70EAC620A39C}">
      <dsp:nvSpPr>
        <dsp:cNvPr id="0" name=""/>
        <dsp:cNvSpPr/>
      </dsp:nvSpPr>
      <dsp:spPr>
        <a:xfrm>
          <a:off x="0" y="784752"/>
          <a:ext cx="9956800" cy="5299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6128" tIns="40640" rIns="227584" bIns="40640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ES" sz="2500" kern="1200"/>
            <a:t>Si Khorana &gt;2: HBPM o rivaroxabán (evidencia 1B)</a:t>
          </a:r>
          <a:endParaRPr lang="es-EC" sz="2500" kern="1200" dirty="0"/>
        </a:p>
      </dsp:txBody>
      <dsp:txXfrm>
        <a:off x="0" y="784752"/>
        <a:ext cx="9956800" cy="529920"/>
      </dsp:txXfrm>
    </dsp:sp>
    <dsp:sp modelId="{0FF11047-FAA0-4A82-8231-B5152E84140A}">
      <dsp:nvSpPr>
        <dsp:cNvPr id="0" name=""/>
        <dsp:cNvSpPr/>
      </dsp:nvSpPr>
      <dsp:spPr>
        <a:xfrm>
          <a:off x="0" y="1314673"/>
          <a:ext cx="9956800" cy="76752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200" b="1" kern="1200"/>
            <a:t>MIELOMA MILTIPLE</a:t>
          </a:r>
          <a:endParaRPr lang="es-EC" sz="3200" b="1" kern="1200" dirty="0"/>
        </a:p>
      </dsp:txBody>
      <dsp:txXfrm>
        <a:off x="37467" y="1352140"/>
        <a:ext cx="9881866" cy="692586"/>
      </dsp:txXfrm>
    </dsp:sp>
    <dsp:sp modelId="{E362FB41-031E-48FA-BB22-06AF5897D53D}">
      <dsp:nvSpPr>
        <dsp:cNvPr id="0" name=""/>
        <dsp:cNvSpPr/>
      </dsp:nvSpPr>
      <dsp:spPr>
        <a:xfrm>
          <a:off x="0" y="2082193"/>
          <a:ext cx="9956800" cy="7948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6128" tIns="40640" rIns="227584" bIns="40640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ES" sz="2500" kern="1200"/>
            <a:t>En tratamiento con talidomida o lenalidomida: HBPM, AAS, (evidencia 2C)</a:t>
          </a:r>
          <a:endParaRPr lang="es-EC" sz="2500" kern="1200" dirty="0"/>
        </a:p>
      </dsp:txBody>
      <dsp:txXfrm>
        <a:off x="0" y="2082193"/>
        <a:ext cx="9956800" cy="794880"/>
      </dsp:txXfrm>
    </dsp:sp>
    <dsp:sp modelId="{5BEA3921-7905-4DF8-8E37-7CE5E5D9E64C}">
      <dsp:nvSpPr>
        <dsp:cNvPr id="0" name=""/>
        <dsp:cNvSpPr/>
      </dsp:nvSpPr>
      <dsp:spPr>
        <a:xfrm>
          <a:off x="0" y="2877073"/>
          <a:ext cx="9956800" cy="76752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200" b="1" kern="1200"/>
            <a:t>CVC</a:t>
          </a:r>
          <a:endParaRPr lang="es-EC" sz="3200" b="1" kern="1200" dirty="0"/>
        </a:p>
      </dsp:txBody>
      <dsp:txXfrm>
        <a:off x="37467" y="2914540"/>
        <a:ext cx="9881866" cy="692586"/>
      </dsp:txXfrm>
    </dsp:sp>
    <dsp:sp modelId="{1F0A9B79-5D8B-428B-99C9-FEBD96F75034}">
      <dsp:nvSpPr>
        <dsp:cNvPr id="0" name=""/>
        <dsp:cNvSpPr/>
      </dsp:nvSpPr>
      <dsp:spPr>
        <a:xfrm>
          <a:off x="0" y="3644593"/>
          <a:ext cx="9956800" cy="5299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6128" tIns="40640" rIns="227584" bIns="40640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ES" sz="2500" kern="1200"/>
            <a:t>No se recomienda profilaxis (evidencia 1B)</a:t>
          </a:r>
          <a:endParaRPr lang="es-EC" sz="2500" kern="1200" dirty="0"/>
        </a:p>
      </dsp:txBody>
      <dsp:txXfrm>
        <a:off x="0" y="3644593"/>
        <a:ext cx="9956800" cy="52992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A071F1-5F8B-4B5F-9F7C-8B9A6CC0C416}">
      <dsp:nvSpPr>
        <dsp:cNvPr id="0" name=""/>
        <dsp:cNvSpPr/>
      </dsp:nvSpPr>
      <dsp:spPr>
        <a:xfrm rot="5400000">
          <a:off x="-177864" y="1373838"/>
          <a:ext cx="2114874" cy="25737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0769AD1-7EF2-4723-A512-E54A1F26A203}">
      <dsp:nvSpPr>
        <dsp:cNvPr id="0" name=""/>
        <dsp:cNvSpPr/>
      </dsp:nvSpPr>
      <dsp:spPr>
        <a:xfrm>
          <a:off x="292696" y="550"/>
          <a:ext cx="2859676" cy="171580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200" kern="1200" dirty="0">
              <a:solidFill>
                <a:schemeClr val="tx1"/>
              </a:solidFill>
            </a:rPr>
            <a:t>OBESIDAD</a:t>
          </a:r>
          <a:endParaRPr lang="es-EC" sz="3200" kern="1200" dirty="0">
            <a:solidFill>
              <a:schemeClr val="tx1"/>
            </a:solidFill>
          </a:endParaRPr>
        </a:p>
      </dsp:txBody>
      <dsp:txXfrm>
        <a:off x="342950" y="50804"/>
        <a:ext cx="2759168" cy="1615297"/>
      </dsp:txXfrm>
    </dsp:sp>
    <dsp:sp modelId="{6EB6FB04-9D91-4FBB-9C7A-D2033DEB14D7}">
      <dsp:nvSpPr>
        <dsp:cNvPr id="0" name=""/>
        <dsp:cNvSpPr/>
      </dsp:nvSpPr>
      <dsp:spPr>
        <a:xfrm>
          <a:off x="292696" y="2145307"/>
          <a:ext cx="2859676" cy="1715805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200" kern="1200" dirty="0">
              <a:solidFill>
                <a:schemeClr val="tx1"/>
              </a:solidFill>
            </a:rPr>
            <a:t>INSUFICIENCIA RENAL</a:t>
          </a:r>
          <a:endParaRPr lang="es-EC" sz="3200" kern="1200" dirty="0">
            <a:solidFill>
              <a:schemeClr val="tx1"/>
            </a:solidFill>
          </a:endParaRPr>
        </a:p>
      </dsp:txBody>
      <dsp:txXfrm>
        <a:off x="342950" y="2195561"/>
        <a:ext cx="2759168" cy="161529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EFF9AA-A5EC-4635-8AA6-5DA5C62FF22E}">
      <dsp:nvSpPr>
        <dsp:cNvPr id="0" name=""/>
        <dsp:cNvSpPr/>
      </dsp:nvSpPr>
      <dsp:spPr>
        <a:xfrm>
          <a:off x="757" y="678209"/>
          <a:ext cx="2953478" cy="1772087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700" kern="1200">
              <a:solidFill>
                <a:schemeClr val="tx1"/>
              </a:solidFill>
            </a:rPr>
            <a:t>Menos de 0.4 UI/mL de Anti-Factor Xa: No hay anticoagulación</a:t>
          </a:r>
          <a:endParaRPr lang="es-EC" sz="2700" kern="1200" dirty="0">
            <a:solidFill>
              <a:schemeClr val="tx1"/>
            </a:solidFill>
          </a:endParaRPr>
        </a:p>
      </dsp:txBody>
      <dsp:txXfrm>
        <a:off x="757" y="678209"/>
        <a:ext cx="2953478" cy="1772087"/>
      </dsp:txXfrm>
    </dsp:sp>
    <dsp:sp modelId="{DC1BF82B-9D3E-45FA-8B50-B05D11285DB1}">
      <dsp:nvSpPr>
        <dsp:cNvPr id="0" name=""/>
        <dsp:cNvSpPr/>
      </dsp:nvSpPr>
      <dsp:spPr>
        <a:xfrm>
          <a:off x="3249583" y="678209"/>
          <a:ext cx="2953478" cy="1772087"/>
        </a:xfrm>
        <a:prstGeom prst="rect">
          <a:avLst/>
        </a:prstGeom>
        <a:solidFill>
          <a:schemeClr val="accent5">
            <a:hueOff val="-3379271"/>
            <a:satOff val="-8710"/>
            <a:lumOff val="-5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700" kern="1200">
              <a:solidFill>
                <a:schemeClr val="tx1"/>
              </a:solidFill>
            </a:rPr>
            <a:t>0.4-0.8 UI/mL de Anti-Factor Xa: Anticoagulación profiláctica</a:t>
          </a:r>
          <a:endParaRPr lang="es-EC" sz="2700" kern="1200" dirty="0">
            <a:solidFill>
              <a:schemeClr val="tx1"/>
            </a:solidFill>
          </a:endParaRPr>
        </a:p>
      </dsp:txBody>
      <dsp:txXfrm>
        <a:off x="3249583" y="678209"/>
        <a:ext cx="2953478" cy="1772087"/>
      </dsp:txXfrm>
    </dsp:sp>
    <dsp:sp modelId="{A509680F-64CF-40F1-B449-FB28BE7DA621}">
      <dsp:nvSpPr>
        <dsp:cNvPr id="0" name=""/>
        <dsp:cNvSpPr/>
      </dsp:nvSpPr>
      <dsp:spPr>
        <a:xfrm>
          <a:off x="1625170" y="2745644"/>
          <a:ext cx="2953478" cy="1772087"/>
        </a:xfrm>
        <a:prstGeom prst="rect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700" kern="1200" dirty="0">
              <a:solidFill>
                <a:schemeClr val="tx1"/>
              </a:solidFill>
            </a:rPr>
            <a:t>0.8-1.2 UI/</a:t>
          </a:r>
          <a:r>
            <a:rPr lang="es-EC" sz="2700" kern="1200" dirty="0" err="1">
              <a:solidFill>
                <a:schemeClr val="tx1"/>
              </a:solidFill>
            </a:rPr>
            <a:t>mL</a:t>
          </a:r>
          <a:r>
            <a:rPr lang="es-EC" sz="2700" kern="1200" dirty="0">
              <a:solidFill>
                <a:schemeClr val="tx1"/>
              </a:solidFill>
            </a:rPr>
            <a:t> de Anti-Factor </a:t>
          </a:r>
          <a:r>
            <a:rPr lang="es-EC" sz="2700" kern="1200" dirty="0" err="1">
              <a:solidFill>
                <a:schemeClr val="tx1"/>
              </a:solidFill>
            </a:rPr>
            <a:t>Xa</a:t>
          </a:r>
          <a:r>
            <a:rPr lang="es-EC" sz="2700" kern="1200" dirty="0">
              <a:solidFill>
                <a:schemeClr val="tx1"/>
              </a:solidFill>
            </a:rPr>
            <a:t>: Anticoagulación terapéutica</a:t>
          </a:r>
        </a:p>
      </dsp:txBody>
      <dsp:txXfrm>
        <a:off x="1625170" y="2745644"/>
        <a:ext cx="2953478" cy="1772087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E2B4D3-CE71-4350-A650-A25018DD1014}">
      <dsp:nvSpPr>
        <dsp:cNvPr id="0" name=""/>
        <dsp:cNvSpPr/>
      </dsp:nvSpPr>
      <dsp:spPr>
        <a:xfrm>
          <a:off x="0" y="45973"/>
          <a:ext cx="9900523" cy="575639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>
              <a:solidFill>
                <a:schemeClr val="tx1"/>
              </a:solidFill>
            </a:rPr>
            <a:t>FACTORES MODIFICABLES</a:t>
          </a:r>
          <a:endParaRPr lang="es-EC" sz="2400" b="1" kern="1200" dirty="0">
            <a:solidFill>
              <a:schemeClr val="tx1"/>
            </a:solidFill>
          </a:endParaRPr>
        </a:p>
      </dsp:txBody>
      <dsp:txXfrm>
        <a:off x="28100" y="74073"/>
        <a:ext cx="9844323" cy="519439"/>
      </dsp:txXfrm>
    </dsp:sp>
    <dsp:sp modelId="{F55E5394-7F58-4559-8ADB-638B561A877D}">
      <dsp:nvSpPr>
        <dsp:cNvPr id="0" name=""/>
        <dsp:cNvSpPr/>
      </dsp:nvSpPr>
      <dsp:spPr>
        <a:xfrm>
          <a:off x="0" y="621613"/>
          <a:ext cx="9900523" cy="22852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4342" tIns="30480" rIns="170688" bIns="30480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ES" sz="1900" kern="1200" dirty="0">
              <a:solidFill>
                <a:schemeClr val="tx1"/>
              </a:solidFill>
            </a:rPr>
            <a:t>Ulcera péptica</a:t>
          </a:r>
          <a:endParaRPr lang="es-EC" sz="1900" kern="1200" dirty="0">
            <a:solidFill>
              <a:schemeClr val="tx1"/>
            </a:solidFill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ES" sz="1900" kern="1200" dirty="0">
              <a:solidFill>
                <a:schemeClr val="tx1"/>
              </a:solidFill>
            </a:rPr>
            <a:t>Episodios de hemorragias en los últimos 3 meses</a:t>
          </a:r>
          <a:endParaRPr lang="es-EC" sz="1900" kern="1200" dirty="0">
            <a:solidFill>
              <a:schemeClr val="tx1"/>
            </a:solidFill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ES" sz="1900" kern="1200" dirty="0">
              <a:solidFill>
                <a:schemeClr val="tx1"/>
              </a:solidFill>
            </a:rPr>
            <a:t>Plaquetas &lt;50.000</a:t>
          </a:r>
          <a:endParaRPr lang="es-EC" sz="1900" kern="1200" dirty="0">
            <a:solidFill>
              <a:schemeClr val="tx1"/>
            </a:solidFill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ES" sz="1900" kern="1200" dirty="0">
              <a:solidFill>
                <a:schemeClr val="tx1"/>
              </a:solidFill>
            </a:rPr>
            <a:t>Insuficiencia renal crónica</a:t>
          </a:r>
          <a:endParaRPr lang="es-EC" sz="1900" kern="1200" dirty="0">
            <a:solidFill>
              <a:schemeClr val="tx1"/>
            </a:solidFill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ES" sz="1900" kern="1200" dirty="0" err="1">
              <a:solidFill>
                <a:schemeClr val="tx1"/>
              </a:solidFill>
            </a:rPr>
            <a:t>Cancer</a:t>
          </a:r>
          <a:r>
            <a:rPr lang="es-ES" sz="1900" kern="1200" dirty="0">
              <a:solidFill>
                <a:schemeClr val="tx1"/>
              </a:solidFill>
            </a:rPr>
            <a:t> activo</a:t>
          </a:r>
          <a:endParaRPr lang="es-EC" sz="1900" kern="1200" dirty="0">
            <a:solidFill>
              <a:schemeClr val="tx1"/>
            </a:solidFill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ES" sz="1900" kern="1200" dirty="0">
              <a:solidFill>
                <a:schemeClr val="tx1"/>
              </a:solidFill>
            </a:rPr>
            <a:t>Enfermedades reumatológicas</a:t>
          </a:r>
          <a:endParaRPr lang="es-EC" sz="1900" kern="1200" dirty="0">
            <a:solidFill>
              <a:schemeClr val="tx1"/>
            </a:solidFill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ES" sz="1900" kern="1200" dirty="0">
              <a:solidFill>
                <a:schemeClr val="tx1"/>
              </a:solidFill>
            </a:rPr>
            <a:t>CVC</a:t>
          </a:r>
          <a:endParaRPr lang="es-EC" sz="1900" kern="1200" dirty="0">
            <a:solidFill>
              <a:schemeClr val="tx1"/>
            </a:solidFill>
          </a:endParaRPr>
        </a:p>
      </dsp:txBody>
      <dsp:txXfrm>
        <a:off x="0" y="621613"/>
        <a:ext cx="9900523" cy="2285280"/>
      </dsp:txXfrm>
    </dsp:sp>
    <dsp:sp modelId="{FFCC2681-79D3-41F9-8E5A-7DFDA2A527B2}">
      <dsp:nvSpPr>
        <dsp:cNvPr id="0" name=""/>
        <dsp:cNvSpPr/>
      </dsp:nvSpPr>
      <dsp:spPr>
        <a:xfrm>
          <a:off x="0" y="2906893"/>
          <a:ext cx="9900523" cy="575639"/>
        </a:xfrm>
        <a:prstGeom prst="roundRect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>
              <a:solidFill>
                <a:schemeClr val="tx1"/>
              </a:solidFill>
            </a:rPr>
            <a:t>FACTORES NO MODIFICABLES</a:t>
          </a:r>
          <a:endParaRPr lang="es-EC" sz="2400" b="1" kern="1200" dirty="0">
            <a:solidFill>
              <a:schemeClr val="tx1"/>
            </a:solidFill>
          </a:endParaRPr>
        </a:p>
      </dsp:txBody>
      <dsp:txXfrm>
        <a:off x="28100" y="2934993"/>
        <a:ext cx="9844323" cy="519439"/>
      </dsp:txXfrm>
    </dsp:sp>
    <dsp:sp modelId="{DF56F218-D3AC-4EBD-9A80-0B3E2ECF6998}">
      <dsp:nvSpPr>
        <dsp:cNvPr id="0" name=""/>
        <dsp:cNvSpPr/>
      </dsp:nvSpPr>
      <dsp:spPr>
        <a:xfrm>
          <a:off x="0" y="3482533"/>
          <a:ext cx="9900523" cy="6582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4342" tIns="30480" rIns="170688" bIns="30480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ES" sz="1900" kern="1200" dirty="0">
              <a:solidFill>
                <a:schemeClr val="tx1"/>
              </a:solidFill>
            </a:rPr>
            <a:t>Sexo masculino</a:t>
          </a:r>
          <a:endParaRPr lang="es-EC" sz="1900" kern="1200" dirty="0">
            <a:solidFill>
              <a:schemeClr val="tx1"/>
            </a:solidFill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ES" sz="1900" kern="1200" dirty="0">
              <a:solidFill>
                <a:schemeClr val="tx1"/>
              </a:solidFill>
            </a:rPr>
            <a:t>Edad avanzada (&lt;40 años, &gt;85 años)</a:t>
          </a:r>
          <a:endParaRPr lang="es-EC" sz="1900" kern="1200" dirty="0">
            <a:solidFill>
              <a:schemeClr val="tx1"/>
            </a:solidFill>
          </a:endParaRPr>
        </a:p>
      </dsp:txBody>
      <dsp:txXfrm>
        <a:off x="0" y="3482533"/>
        <a:ext cx="9900523" cy="658260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9E5F839-10C5-495E-9693-E23D76357D21}">
      <dsp:nvSpPr>
        <dsp:cNvPr id="0" name=""/>
        <dsp:cNvSpPr/>
      </dsp:nvSpPr>
      <dsp:spPr>
        <a:xfrm>
          <a:off x="0" y="0"/>
          <a:ext cx="9377680" cy="119210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/>
            <a:t>El cáncer es un estado protrombótico y la trombosis afecta negativamente la supervivencia de los pacientes con cáncer</a:t>
          </a:r>
          <a:endParaRPr lang="es-EC" sz="2400" kern="1200" dirty="0"/>
        </a:p>
      </dsp:txBody>
      <dsp:txXfrm>
        <a:off x="34916" y="34916"/>
        <a:ext cx="7990570" cy="1122274"/>
      </dsp:txXfrm>
    </dsp:sp>
    <dsp:sp modelId="{D560478A-B62F-455A-8116-98012C8946DE}">
      <dsp:nvSpPr>
        <dsp:cNvPr id="0" name=""/>
        <dsp:cNvSpPr/>
      </dsp:nvSpPr>
      <dsp:spPr>
        <a:xfrm>
          <a:off x="661454" y="1408853"/>
          <a:ext cx="9625532" cy="119210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903533"/>
                <a:satOff val="33333"/>
                <a:lumOff val="-4902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903533"/>
                <a:satOff val="33333"/>
                <a:lumOff val="-4902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903533"/>
                <a:satOff val="33333"/>
                <a:lumOff val="-4902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Char char="•"/>
          </a:pPr>
          <a:r>
            <a:rPr lang="es-ES" sz="2400" kern="1200"/>
            <a:t>La indicación de tromboprofilaxis en el paciente con cáncer requiere la identificación adecuada de factores de riesgo que se realiza con la escala de Khorana</a:t>
          </a:r>
          <a:endParaRPr lang="es-EC" sz="2400" kern="1200" dirty="0"/>
        </a:p>
      </dsp:txBody>
      <dsp:txXfrm>
        <a:off x="696370" y="1443769"/>
        <a:ext cx="7954212" cy="1122274"/>
      </dsp:txXfrm>
    </dsp:sp>
    <dsp:sp modelId="{A411748A-8267-47C2-B8E7-DC59C70AE389}">
      <dsp:nvSpPr>
        <dsp:cNvPr id="0" name=""/>
        <dsp:cNvSpPr/>
      </dsp:nvSpPr>
      <dsp:spPr>
        <a:xfrm>
          <a:off x="1559039" y="2817706"/>
          <a:ext cx="9377680" cy="119210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1807066"/>
                <a:satOff val="66667"/>
                <a:lumOff val="-9804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1807066"/>
                <a:satOff val="66667"/>
                <a:lumOff val="-9804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1807066"/>
                <a:satOff val="66667"/>
                <a:lumOff val="-9804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Char char="•"/>
          </a:pPr>
          <a:r>
            <a:rPr lang="es-ES" sz="2000" kern="1200" dirty="0"/>
            <a:t>Hasta el momento ningún estudio ha publicado datos relacionados con la calidad de vida de estos pacientes, por lo que la administración de </a:t>
          </a:r>
          <a:r>
            <a:rPr lang="es-ES" sz="2000" kern="1200" dirty="0" err="1"/>
            <a:t>tromboprofilaxis</a:t>
          </a:r>
          <a:r>
            <a:rPr lang="es-ES" sz="2000" kern="1200" dirty="0"/>
            <a:t> debe ser valorada de acuerdo al riesgo – beneficio del paciente</a:t>
          </a:r>
          <a:endParaRPr lang="es-EC" sz="2000" kern="1200" dirty="0"/>
        </a:p>
      </dsp:txBody>
      <dsp:txXfrm>
        <a:off x="1593955" y="2852622"/>
        <a:ext cx="7759320" cy="1122274"/>
      </dsp:txXfrm>
    </dsp:sp>
    <dsp:sp modelId="{387298F3-C690-4F9B-B6B9-B85A909840DD}">
      <dsp:nvSpPr>
        <dsp:cNvPr id="0" name=""/>
        <dsp:cNvSpPr/>
      </dsp:nvSpPr>
      <dsp:spPr>
        <a:xfrm>
          <a:off x="2344419" y="4226560"/>
          <a:ext cx="9377680" cy="119210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2710599"/>
                <a:satOff val="100000"/>
                <a:lumOff val="-14706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2710599"/>
                <a:satOff val="100000"/>
                <a:lumOff val="-14706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2710599"/>
                <a:satOff val="100000"/>
                <a:lumOff val="-14706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Char char="•"/>
          </a:pPr>
          <a:r>
            <a:rPr lang="es-ES" sz="2800" kern="1200"/>
            <a:t>Se debe realizar constantemente una valoración del riesgo de sangrado para modificación adecuada del tratamiento</a:t>
          </a:r>
          <a:endParaRPr lang="es-EC" sz="2800" kern="1200" dirty="0"/>
        </a:p>
      </dsp:txBody>
      <dsp:txXfrm>
        <a:off x="2379335" y="4261476"/>
        <a:ext cx="7747597" cy="1122274"/>
      </dsp:txXfrm>
    </dsp:sp>
    <dsp:sp modelId="{F0B1B913-3A0F-426B-9141-E3EE8840B34A}">
      <dsp:nvSpPr>
        <dsp:cNvPr id="0" name=""/>
        <dsp:cNvSpPr/>
      </dsp:nvSpPr>
      <dsp:spPr>
        <a:xfrm>
          <a:off x="8602810" y="913045"/>
          <a:ext cx="774869" cy="774869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C" sz="3500" kern="1200">
            <a:solidFill>
              <a:schemeClr val="tx1"/>
            </a:solidFill>
          </a:endParaRPr>
        </a:p>
      </dsp:txBody>
      <dsp:txXfrm>
        <a:off x="8777156" y="913045"/>
        <a:ext cx="426177" cy="583089"/>
      </dsp:txXfrm>
    </dsp:sp>
    <dsp:sp modelId="{05C7BA0F-D72B-49CE-80FA-939DEC53D71B}">
      <dsp:nvSpPr>
        <dsp:cNvPr id="0" name=""/>
        <dsp:cNvSpPr/>
      </dsp:nvSpPr>
      <dsp:spPr>
        <a:xfrm>
          <a:off x="9388191" y="2321898"/>
          <a:ext cx="774869" cy="774869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1014570"/>
            <a:satOff val="50000"/>
            <a:lumOff val="890"/>
            <a:alphaOff val="0"/>
          </a:schemeClr>
        </a:solidFill>
        <a:ln w="6350" cap="flat" cmpd="sng" algn="ctr">
          <a:solidFill>
            <a:schemeClr val="accent3">
              <a:tint val="40000"/>
              <a:alpha val="90000"/>
              <a:hueOff val="1014570"/>
              <a:satOff val="50000"/>
              <a:lumOff val="89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C" sz="3500" kern="1200">
            <a:solidFill>
              <a:schemeClr val="tx1"/>
            </a:solidFill>
          </a:endParaRPr>
        </a:p>
      </dsp:txBody>
      <dsp:txXfrm>
        <a:off x="9562537" y="2321898"/>
        <a:ext cx="426177" cy="583089"/>
      </dsp:txXfrm>
    </dsp:sp>
    <dsp:sp modelId="{2182E034-2C9B-4000-B075-08A3DCCD30CB}">
      <dsp:nvSpPr>
        <dsp:cNvPr id="0" name=""/>
        <dsp:cNvSpPr/>
      </dsp:nvSpPr>
      <dsp:spPr>
        <a:xfrm>
          <a:off x="10161849" y="3730752"/>
          <a:ext cx="774869" cy="774869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2029141"/>
            <a:satOff val="100000"/>
            <a:lumOff val="1779"/>
            <a:alphaOff val="0"/>
          </a:schemeClr>
        </a:solidFill>
        <a:ln w="6350" cap="flat" cmpd="sng" algn="ctr">
          <a:solidFill>
            <a:schemeClr val="accent3">
              <a:tint val="40000"/>
              <a:alpha val="90000"/>
              <a:hueOff val="2029141"/>
              <a:satOff val="100000"/>
              <a:lumOff val="1779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C" sz="3500" kern="1200">
            <a:solidFill>
              <a:schemeClr val="tx1"/>
            </a:solidFill>
          </a:endParaRPr>
        </a:p>
      </dsp:txBody>
      <dsp:txXfrm>
        <a:off x="10336195" y="3730752"/>
        <a:ext cx="426177" cy="5830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C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FBBDDC-6E38-45DF-B7D3-F9C91BB69D8B}" type="datetimeFigureOut">
              <a:rPr lang="es-EC" smtClean="0"/>
              <a:t>14/4/2023</a:t>
            </a:fld>
            <a:endParaRPr lang="es-EC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C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C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43A569-A4A1-4487-9D57-0726FC2C576A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41519933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EL CANCER INDUCE UN ESTADO PROTROMBOTICO QUE SE PRESENTA COMO TROMBOSIS</a:t>
            </a:r>
          </a:p>
          <a:p>
            <a:r>
              <a:rPr lang="es-MX" dirty="0" smtClean="0"/>
              <a:t>LOS MECANISMOS DE PROTROMBOSIS SON:</a:t>
            </a:r>
          </a:p>
          <a:p>
            <a:endParaRPr lang="es-MX" dirty="0" smtClean="0"/>
          </a:p>
          <a:p>
            <a:r>
              <a:rPr lang="es-MX" dirty="0" smtClean="0"/>
              <a:t>LA ERITROPOYETINA</a:t>
            </a:r>
            <a:r>
              <a:rPr lang="es-MX" baseline="0" dirty="0" smtClean="0"/>
              <a:t> ES UN FACTOR IMPORTANTE YA QUE ESTE GENERA ANGIOGENESIS Y CAMBIOS ENDOTELIALES</a:t>
            </a:r>
            <a:endParaRPr lang="es-EC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43A569-A4A1-4487-9D57-0726FC2C576A}" type="slidenum">
              <a:rPr lang="es-EC" smtClean="0"/>
              <a:t>3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0000674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UNO DE LOS PRINCIPALES MECANISMOS DE PROTROMBOSIS</a:t>
            </a:r>
            <a:r>
              <a:rPr lang="es-MX" baseline="0" dirty="0" smtClean="0"/>
              <a:t> ES LA SOBREEXPRESION DE FACTOR TISULAR</a:t>
            </a:r>
          </a:p>
          <a:p>
            <a:r>
              <a:rPr lang="es-MX" baseline="0" dirty="0" smtClean="0"/>
              <a:t>LAS CELULAS TUMORALES EXPRESAN INTERLEUCINAS</a:t>
            </a:r>
            <a:endParaRPr lang="es-EC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43A569-A4A1-4487-9D57-0726FC2C576A}" type="slidenum">
              <a:rPr lang="es-EC" smtClean="0"/>
              <a:t>4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6449364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EN</a:t>
            </a:r>
            <a:r>
              <a:rPr lang="es-MX" baseline="0" dirty="0" smtClean="0"/>
              <a:t> PACIENTES CON CANCER LOS EVENTOS TROMBOEMBOLICOS SON LA SEGUNDA CAUSA DE MORTALIDAD</a:t>
            </a:r>
          </a:p>
          <a:p>
            <a:r>
              <a:rPr lang="es-MX" baseline="0" dirty="0" smtClean="0"/>
              <a:t>LA DETECCION DE TV SUELE SER UN HALLAZGO INCIDENTAL YA QUE &lt;10% PRESENTAN CLINICA</a:t>
            </a:r>
            <a:endParaRPr lang="es-EC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43A569-A4A1-4487-9D57-0726FC2C576A}" type="slidenum">
              <a:rPr lang="es-EC" smtClean="0"/>
              <a:t>5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6837731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CIERTOR</a:t>
            </a:r>
            <a:r>
              <a:rPr lang="es-MX" baseline="0" dirty="0" smtClean="0"/>
              <a:t> MEDICAMENTOS QUIMIOTERAPEUTICOS ACTUAN COMO INDUCTORES O INHIBIDORES</a:t>
            </a:r>
          </a:p>
          <a:p>
            <a:r>
              <a:rPr lang="es-MX" baseline="0" dirty="0" smtClean="0"/>
              <a:t>INDUCTORES (FLECHA ARRIBA) AUMENTAN EL METABOLISMO DE ANTICOAGULANTES Y DISMINUYEN SU CONCENTRACION PLASMATICA</a:t>
            </a:r>
            <a:endParaRPr lang="es-EC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43A569-A4A1-4487-9D57-0726FC2C576A}" type="slidenum">
              <a:rPr lang="es-EC" smtClean="0"/>
              <a:t>13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0594712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MANEJO</a:t>
            </a:r>
            <a:r>
              <a:rPr lang="es-MX" baseline="0" dirty="0" smtClean="0"/>
              <a:t> DE HEPARINA PRECAUCION EN PACIENTES CON OBESIDAD E IR</a:t>
            </a:r>
            <a:endParaRPr lang="es-EC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43A569-A4A1-4487-9D57-0726FC2C576A}" type="slidenum">
              <a:rPr lang="es-EC" smtClean="0"/>
              <a:t>28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0073456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53080A13-C6CD-D199-C936-7E1C412AF5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21194" y="2057168"/>
            <a:ext cx="7149612" cy="2387600"/>
          </a:xfrm>
        </p:spPr>
        <p:txBody>
          <a:bodyPr anchor="b">
            <a:normAutofit/>
          </a:bodyPr>
          <a:lstStyle>
            <a:lvl1pPr algn="ctr">
              <a:defRPr sz="540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EC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xmlns="" id="{994A8F48-C874-2AC4-3BC3-A29A7CA56D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23442" y="4992660"/>
            <a:ext cx="6345116" cy="114580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dirty="0"/>
              <a:t>Haga clic para modificar el estilo de subtítulo del patrón</a:t>
            </a:r>
            <a:endParaRPr lang="es-EC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E8715452-75CB-EFDE-E714-0D090180A3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823-9EBA-4099-90B0-965F4AC23E8F}" type="datetimeFigureOut">
              <a:rPr lang="es-EC" smtClean="0"/>
              <a:pPr/>
              <a:t>14/4/2023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3AFAFC58-43C4-961A-20F8-6E3CB147E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6A0AB7FD-1271-B1C4-7C5B-36A9B2814F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0F46-1AA6-425E-BC8E-4B57B97FE241}" type="slidenum">
              <a:rPr lang="es-EC" smtClean="0"/>
              <a:pPr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4298572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BD1A5154-2192-4CDE-84D5-A2127BB2BE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0432" y="1386361"/>
            <a:ext cx="7741627" cy="1325563"/>
          </a:xfrm>
        </p:spPr>
        <p:txBody>
          <a:bodyPr/>
          <a:lstStyle>
            <a:lvl1pPr>
              <a:defRPr>
                <a:latin typeface="Verdana" panose="020B0604030504040204" pitchFamily="34" charset="0"/>
                <a:ea typeface="Verdana" panose="020B0604030504040204" pitchFamily="34" charset="0"/>
                <a:cs typeface="Red Hat Display" panose="02010303040201060303" pitchFamily="2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EC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7EFB92CB-3FCF-9F5F-5D31-CE8C54264C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4108" y="2811465"/>
            <a:ext cx="5200650" cy="2516674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EC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788BA081-FC8E-D366-EBEA-4A737D65B5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823-9EBA-4099-90B0-965F4AC23E8F}" type="datetimeFigureOut">
              <a:rPr lang="es-EC" smtClean="0"/>
              <a:pPr/>
              <a:t>14/4/2023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31C49E8D-42A5-6916-4BD4-4E8137A963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023B12C5-8480-1E82-084B-30729FC4ED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0F46-1AA6-425E-BC8E-4B57B97FE241}" type="slidenum">
              <a:rPr lang="es-EC" smtClean="0"/>
              <a:pPr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5496274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179C7165-BA60-717F-003D-8516D81A7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631" y="76835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dirty="0"/>
              <a:t>Haga clic para modificar el estilo de título del patrón</a:t>
            </a:r>
            <a:endParaRPr lang="es-EC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29CBE04B-4422-3A6E-1897-B90E8921D3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5230907F-2FD5-0DA1-DB9F-C962375832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823-9EBA-4099-90B0-965F4AC23E8F}" type="datetimeFigureOut">
              <a:rPr lang="es-EC" smtClean="0"/>
              <a:pPr/>
              <a:t>14/4/2023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3F02DBC0-CBCF-92BA-2D91-A130DC3793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8348C64C-0EE3-8337-9C75-881316A84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0F46-1AA6-425E-BC8E-4B57B97FE241}" type="slidenum">
              <a:rPr lang="es-EC" smtClean="0"/>
              <a:pPr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097920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F7E05A43-2D23-40E0-A9AB-9919DCCE03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320" y="1288375"/>
            <a:ext cx="10436468" cy="1325563"/>
          </a:xfrm>
        </p:spPr>
        <p:txBody>
          <a:bodyPr/>
          <a:lstStyle/>
          <a:p>
            <a:r>
              <a:rPr lang="es-ES" dirty="0"/>
              <a:t>Haga clic para modificar el estilo de título del patrón</a:t>
            </a:r>
            <a:endParaRPr lang="es-EC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5A4A8748-68C6-F3DB-77B5-E1DA043D31A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73320" y="2748480"/>
            <a:ext cx="5181600" cy="3473329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EC" dirty="0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xmlns="" id="{F2429643-5EA1-46FF-3959-9B18780FAC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728188" y="2748480"/>
            <a:ext cx="5181600" cy="3473328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="" id="{A88A3DD0-8118-92C8-85B4-353F01734A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823-9EBA-4099-90B0-965F4AC23E8F}" type="datetimeFigureOut">
              <a:rPr lang="es-EC" smtClean="0"/>
              <a:pPr/>
              <a:t>14/4/2023</a:t>
            </a:fld>
            <a:endParaRPr lang="es-EC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="" id="{D9B11E56-4CD9-5CF3-4CD0-25B0710DE1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9DDFD680-C02B-BD95-C158-BFBC2254EA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0F46-1AA6-425E-BC8E-4B57B97FE241}" type="slidenum">
              <a:rPr lang="es-EC" smtClean="0"/>
              <a:pPr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9121499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1951EA7E-75F6-079F-1A4A-4A3648A203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869" y="1153990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0C1ECDC1-82DE-6FED-03CA-FCCA3A09AB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8868" y="2471249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xmlns="" id="{D845D8AC-F363-AF6D-3FEE-7CB994F6EB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8869" y="3332284"/>
            <a:ext cx="5157787" cy="285737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xmlns="" id="{CDE6F7AF-3C3A-8DDF-461E-B38FBB9BC9D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763968" y="2471249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xmlns="" id="{B08B07DE-2FA6-CE59-CC99-BDD14D94D93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776669" y="3332284"/>
            <a:ext cx="5183188" cy="285737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xmlns="" id="{CA28FEEB-95DD-4963-D6AD-033ADB253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823-9EBA-4099-90B0-965F4AC23E8F}" type="datetimeFigureOut">
              <a:rPr lang="es-EC" smtClean="0"/>
              <a:pPr/>
              <a:t>14/4/2023</a:t>
            </a:fld>
            <a:endParaRPr lang="es-EC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xmlns="" id="{95B47BE9-4AC1-7931-4B95-FB6E8A2F8C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xmlns="" id="{F7A6795B-41C0-CBDD-8373-F26151362D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0F46-1AA6-425E-BC8E-4B57B97FE241}" type="slidenum">
              <a:rPr lang="es-EC" smtClean="0"/>
              <a:pPr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601717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8AA8EA61-DCCE-8EC4-12FD-340DECDCA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3900" y="1182810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FAF200FB-D759-4166-FAF8-694CD57CD7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823-9EBA-4099-90B0-965F4AC23E8F}" type="datetimeFigureOut">
              <a:rPr lang="es-EC" smtClean="0"/>
              <a:pPr/>
              <a:t>14/4/2023</a:t>
            </a:fld>
            <a:endParaRPr lang="es-EC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C57B4F8C-2868-A72D-B0D1-EA89751D72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DCDA2D9F-DCA2-BD2F-BFA0-E259B73B59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0F46-1AA6-425E-BC8E-4B57B97FE241}" type="slidenum">
              <a:rPr lang="es-EC" smtClean="0"/>
              <a:pPr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6110141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xmlns="" id="{B4BAC0A5-E237-742C-FCCE-FD9A665D25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823-9EBA-4099-90B0-965F4AC23E8F}" type="datetimeFigureOut">
              <a:rPr lang="es-EC" smtClean="0"/>
              <a:pPr/>
              <a:t>14/4/2023</a:t>
            </a:fld>
            <a:endParaRPr lang="es-EC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xmlns="" id="{8A8E965C-9EFC-2F3A-DC33-80876FB801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xmlns="" id="{62D22891-1957-4E32-1EDB-8F3B8CB1AE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0F46-1AA6-425E-BC8E-4B57B97FE241}" type="slidenum">
              <a:rPr lang="es-EC" smtClean="0"/>
              <a:pPr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4931070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D060A997-AE67-16CB-BBD8-86F9682F54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5826" y="1389185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dirty="0"/>
              <a:t>Haga clic para modificar el estilo de título del patrón</a:t>
            </a:r>
            <a:endParaRPr lang="es-EC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44219E57-BE78-D9E1-3308-7F28658B07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15023" y="1389185"/>
            <a:ext cx="6172200" cy="466444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xmlns="" id="{24D2F909-8C47-F5CA-8A53-0D978EB973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95825" y="3213589"/>
            <a:ext cx="3932237" cy="28400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="" id="{4D368099-5184-F9A3-24AE-AF4B361FC2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823-9EBA-4099-90B0-965F4AC23E8F}" type="datetimeFigureOut">
              <a:rPr lang="es-EC" smtClean="0"/>
              <a:pPr/>
              <a:t>14/4/2023</a:t>
            </a:fld>
            <a:endParaRPr lang="es-EC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="" id="{027E7AFB-4352-4991-0E68-B27975E05B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E475DE3A-24FA-B5C0-0F86-505ECAC7F9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0F46-1AA6-425E-BC8E-4B57B97FE241}" type="slidenum">
              <a:rPr lang="es-EC" smtClean="0"/>
              <a:pPr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8404777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82417F33-4AEE-472E-B289-FE999238A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6861" y="1267924"/>
            <a:ext cx="4248883" cy="203798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dirty="0"/>
              <a:t>Haga clic para modificar el estilo de título del patrón</a:t>
            </a:r>
            <a:endParaRPr lang="es-EC" dirty="0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xmlns="" id="{0290FAD6-F216-26EE-0AEA-DDCA452A394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805118" y="12679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C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xmlns="" id="{511DA7E1-2520-D697-C998-1983B22B20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86862" y="3429000"/>
            <a:ext cx="4248883" cy="27125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="" id="{08732253-DA04-EE59-6D13-D7921A8F94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823-9EBA-4099-90B0-965F4AC23E8F}" type="datetimeFigureOut">
              <a:rPr lang="es-EC" smtClean="0"/>
              <a:pPr/>
              <a:t>14/4/2023</a:t>
            </a:fld>
            <a:endParaRPr lang="es-EC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="" id="{906AE0B5-D6D8-4DF4-ABF7-57898C0E8F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13F55127-2E0A-1DA0-51DA-A4AE2B247D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0F46-1AA6-425E-BC8E-4B57B97FE241}" type="slidenum">
              <a:rPr lang="es-EC" smtClean="0"/>
              <a:pPr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642459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xmlns="" id="{ADDCE7B2-E66D-D6F7-2DD7-57B3365ED1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9916" y="2325308"/>
            <a:ext cx="774162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/>
              <a:t>Haga clic para modificar el estilo de título del patrón</a:t>
            </a:r>
            <a:endParaRPr lang="es-EC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2E00E947-7096-3880-661E-8E28B14CF93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575823-9EBA-4099-90B0-965F4AC23E8F}" type="datetimeFigureOut">
              <a:rPr lang="es-EC" smtClean="0"/>
              <a:pPr/>
              <a:t>14/4/2023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B731B8CF-49DA-D92D-4D69-94DB99B005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9C26B192-9345-AD73-77D2-546D864E2B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5B0F46-1AA6-425E-BC8E-4B57B97FE241}" type="slidenum">
              <a:rPr lang="es-EC" smtClean="0"/>
              <a:pPr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9761805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C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21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21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6.xml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12" Type="http://schemas.microsoft.com/office/2007/relationships/diagramDrawing" Target="../diagrams/drawing6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5.xml"/><Relationship Id="rId11" Type="http://schemas.openxmlformats.org/officeDocument/2006/relationships/diagramColors" Target="../diagrams/colors6.xml"/><Relationship Id="rId5" Type="http://schemas.openxmlformats.org/officeDocument/2006/relationships/diagramQuickStyle" Target="../diagrams/quickStyle5.xml"/><Relationship Id="rId10" Type="http://schemas.openxmlformats.org/officeDocument/2006/relationships/diagramQuickStyle" Target="../diagrams/quickStyle6.xml"/><Relationship Id="rId4" Type="http://schemas.openxmlformats.org/officeDocument/2006/relationships/diagramLayout" Target="../diagrams/layout5.xml"/><Relationship Id="rId9" Type="http://schemas.openxmlformats.org/officeDocument/2006/relationships/diagramLayout" Target="../diagrams/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pubmed.ncbi.nlm.nih.gov/?term=Caine%20GJ%5bAuthor%5d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cbi.nlm.nih.gov/pubmed/19717844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www.ncbi.nlm.nih.gov/pubmed/21830957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767F5FBC-0A1A-DCF8-7180-0D453B3BC5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32449" y="3889228"/>
            <a:ext cx="6127102" cy="621900"/>
          </a:xfrm>
        </p:spPr>
        <p:txBody>
          <a:bodyPr>
            <a:noAutofit/>
          </a:bodyPr>
          <a:lstStyle/>
          <a:p>
            <a:r>
              <a:rPr lang="es-MX" sz="2000" b="1" dirty="0">
                <a:cs typeface="Red Hat Display" panose="02010303040201060303" pitchFamily="2" charset="0"/>
              </a:rPr>
              <a:t>MD. STEPHANNY TERAN C</a:t>
            </a:r>
            <a:br>
              <a:rPr lang="es-MX" sz="2000" b="1" dirty="0">
                <a:cs typeface="Red Hat Display" panose="02010303040201060303" pitchFamily="2" charset="0"/>
              </a:rPr>
            </a:br>
            <a:r>
              <a:rPr lang="es-MX" sz="2000" b="1" dirty="0">
                <a:cs typeface="Red Hat Display" panose="02010303040201060303" pitchFamily="2" charset="0"/>
              </a:rPr>
              <a:t>RESIDENTE DE HEMATOLOGIA</a:t>
            </a:r>
            <a:endParaRPr lang="es-EC" sz="2800" b="1" dirty="0">
              <a:latin typeface="Verdana" panose="020B0604030504040204" pitchFamily="34" charset="0"/>
              <a:ea typeface="Verdana" panose="020B0604030504040204" pitchFamily="34" charset="0"/>
              <a:cs typeface="Red Hat Display" panose="02010303040201060303" pitchFamily="2" charset="0"/>
            </a:endParaRP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xmlns="" id="{80C42216-2560-F51B-C5F8-95C470788D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676261" y="4833847"/>
            <a:ext cx="4839478" cy="592810"/>
          </a:xfrm>
        </p:spPr>
        <p:txBody>
          <a:bodyPr/>
          <a:lstStyle/>
          <a:p>
            <a:r>
              <a:rPr lang="es-EC" sz="1800" b="1" dirty="0"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TUTOR: DR. RAFAEL LOCHAMIN   </a:t>
            </a:r>
            <a:r>
              <a:rPr lang="es-EC" sz="1800" b="1" dirty="0">
                <a:latin typeface="Arial" panose="020B0604020202020204" pitchFamily="34" charset="0"/>
                <a:ea typeface="Open Sans" pitchFamily="2" charset="0"/>
              </a:rPr>
              <a:t>MÉDICO TRATANTE DE HEMATOLOGIA</a:t>
            </a:r>
            <a:endParaRPr lang="es-EC" sz="1800" b="1" dirty="0">
              <a:latin typeface="Arial" panose="020B0604020202020204" pitchFamily="34" charset="0"/>
              <a:ea typeface="Open Sans" pitchFamily="2" charset="0"/>
              <a:cs typeface="Arial" panose="020B0604020202020204" pitchFamily="34" charset="0"/>
            </a:endParaRPr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xmlns="" id="{D9962C04-4DB9-031F-5212-A08E2896B60A}"/>
              </a:ext>
            </a:extLst>
          </p:cNvPr>
          <p:cNvSpPr txBox="1">
            <a:spLocks/>
          </p:cNvSpPr>
          <p:nvPr/>
        </p:nvSpPr>
        <p:spPr>
          <a:xfrm>
            <a:off x="565533" y="1905918"/>
            <a:ext cx="11060933" cy="186212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5400" dirty="0" smtClean="0">
                <a:latin typeface="Verdana" panose="020B0604030504040204" pitchFamily="34" charset="0"/>
                <a:ea typeface="Verdana" panose="020B0604030504040204" pitchFamily="34" charset="0"/>
                <a:cs typeface="Red Hat Display" panose="02010303040201060303" pitchFamily="2" charset="0"/>
              </a:rPr>
              <a:t>TROMBOPROFILAXIS EN PACIENTES ONCOLOGICOS</a:t>
            </a:r>
          </a:p>
        </p:txBody>
      </p:sp>
    </p:spTree>
    <p:extLst>
      <p:ext uri="{BB962C8B-B14F-4D97-AF65-F5344CB8AC3E}">
        <p14:creationId xmlns:p14="http://schemas.microsoft.com/office/powerpoint/2010/main" val="2612321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CC9BADBA-58E8-65B1-0384-4E3AAB1A46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4449" y="1684941"/>
            <a:ext cx="7811885" cy="3297606"/>
          </a:xfrm>
        </p:spPr>
        <p:txBody>
          <a:bodyPr>
            <a:normAutofit/>
          </a:bodyPr>
          <a:lstStyle/>
          <a:p>
            <a:pPr algn="ctr"/>
            <a:r>
              <a:rPr lang="es-ES" sz="5400" dirty="0"/>
              <a:t>A QUIEN ADMINISTRAR TROMBOPROFILAXIS?</a:t>
            </a:r>
            <a:endParaRPr lang="es-EC" sz="5400" dirty="0"/>
          </a:p>
        </p:txBody>
      </p:sp>
    </p:spTree>
    <p:extLst>
      <p:ext uri="{BB962C8B-B14F-4D97-AF65-F5344CB8AC3E}">
        <p14:creationId xmlns:p14="http://schemas.microsoft.com/office/powerpoint/2010/main" val="35690173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ítulo 1">
            <a:extLst>
              <a:ext uri="{FF2B5EF4-FFF2-40B4-BE49-F238E27FC236}">
                <a16:creationId xmlns:a16="http://schemas.microsoft.com/office/drawing/2014/main" xmlns="" id="{66E66148-6806-E055-D4AF-A0688C7A3402}"/>
              </a:ext>
            </a:extLst>
          </p:cNvPr>
          <p:cNvSpPr txBox="1">
            <a:spLocks/>
          </p:cNvSpPr>
          <p:nvPr/>
        </p:nvSpPr>
        <p:spPr>
          <a:xfrm>
            <a:off x="710453" y="284583"/>
            <a:ext cx="10515600" cy="8207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FACTORES</a:t>
            </a:r>
            <a:r>
              <a:rPr lang="es-EC" dirty="0">
                <a:latin typeface="Arial" panose="020B0604020202020204" pitchFamily="34" charset="0"/>
                <a:cs typeface="Arial" panose="020B0604020202020204" pitchFamily="34" charset="0"/>
              </a:rPr>
              <a:t> DE RIESGO</a:t>
            </a:r>
            <a:endParaRPr lang="es-EC"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xmlns="" id="{401CCD03-BF2F-5337-65C3-04EC9D27D8EF}"/>
              </a:ext>
            </a:extLst>
          </p:cNvPr>
          <p:cNvSpPr txBox="1"/>
          <p:nvPr/>
        </p:nvSpPr>
        <p:spPr>
          <a:xfrm>
            <a:off x="180163" y="6455875"/>
            <a:ext cx="1157618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base" latinLnBrk="0"/>
            <a:r>
              <a:rPr lang="en-US" sz="900" b="0" i="0" dirty="0">
                <a:solidFill>
                  <a:srgbClr val="1A1A1A"/>
                </a:solidFill>
                <a:effectLst/>
                <a:latin typeface="acumin-pro"/>
              </a:rPr>
              <a:t>Ay C, </a:t>
            </a:r>
            <a:r>
              <a:rPr lang="en-US" sz="900" b="0" i="0" dirty="0" err="1">
                <a:solidFill>
                  <a:srgbClr val="1A1A1A"/>
                </a:solidFill>
                <a:effectLst/>
                <a:latin typeface="acumin-pro"/>
              </a:rPr>
              <a:t>Pabinger</a:t>
            </a:r>
            <a:r>
              <a:rPr lang="en-US" sz="900" b="0" i="0" dirty="0">
                <a:solidFill>
                  <a:srgbClr val="1A1A1A"/>
                </a:solidFill>
                <a:effectLst/>
                <a:latin typeface="acumin-pro"/>
              </a:rPr>
              <a:t> I, Cohen AT. Cancer-associated venous thromboembolism: burden, mechanisms, and management. </a:t>
            </a:r>
            <a:r>
              <a:rPr lang="en-US" sz="900" b="0" i="1" dirty="0" err="1">
                <a:solidFill>
                  <a:srgbClr val="1A1A1A"/>
                </a:solidFill>
                <a:effectLst/>
                <a:latin typeface="acumin-pro"/>
              </a:rPr>
              <a:t>Thromb</a:t>
            </a:r>
            <a:r>
              <a:rPr lang="en-US" sz="900" b="0" i="1" dirty="0">
                <a:solidFill>
                  <a:srgbClr val="1A1A1A"/>
                </a:solidFill>
                <a:effectLst/>
                <a:latin typeface="acumin-pro"/>
              </a:rPr>
              <a:t> </a:t>
            </a:r>
            <a:r>
              <a:rPr lang="en-US" sz="900" b="0" i="1" dirty="0" err="1">
                <a:solidFill>
                  <a:srgbClr val="1A1A1A"/>
                </a:solidFill>
                <a:effectLst/>
                <a:latin typeface="acumin-pro"/>
              </a:rPr>
              <a:t>Haemost</a:t>
            </a:r>
            <a:r>
              <a:rPr lang="en-US" sz="900" b="0" i="0" dirty="0">
                <a:solidFill>
                  <a:srgbClr val="1A1A1A"/>
                </a:solidFill>
                <a:effectLst/>
                <a:latin typeface="acumin-pro"/>
              </a:rPr>
              <a:t>. 2017;117(2):219-230.</a:t>
            </a:r>
            <a:endParaRPr lang="es-EC" sz="900" dirty="0"/>
          </a:p>
        </p:txBody>
      </p:sp>
      <p:graphicFrame>
        <p:nvGraphicFramePr>
          <p:cNvPr id="3" name="Diagrama 2">
            <a:extLst>
              <a:ext uri="{FF2B5EF4-FFF2-40B4-BE49-F238E27FC236}">
                <a16:creationId xmlns:a16="http://schemas.microsoft.com/office/drawing/2014/main" xmlns="" id="{E41C9D84-075B-5C96-B72B-90DB9ABD3A5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70154131"/>
              </p:ext>
            </p:extLst>
          </p:nvPr>
        </p:nvGraphicFramePr>
        <p:xfrm>
          <a:off x="845127" y="1259633"/>
          <a:ext cx="9903738" cy="51962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48955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Marcador de contenido 6">
            <a:extLst>
              <a:ext uri="{FF2B5EF4-FFF2-40B4-BE49-F238E27FC236}">
                <a16:creationId xmlns:a16="http://schemas.microsoft.com/office/drawing/2014/main" xmlns="" id="{8EE50E9D-20C4-81E4-0722-3716D1C8D7DF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53" t="3367" r="25092" b="49366"/>
          <a:stretch/>
        </p:blipFill>
        <p:spPr>
          <a:xfrm>
            <a:off x="580292" y="935062"/>
            <a:ext cx="5876492" cy="3079183"/>
          </a:xfr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xmlns="" id="{11F1CB77-FF95-3660-170D-E8BC5E8FD60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58" t="27755" r="5442" b="13635"/>
          <a:stretch/>
        </p:blipFill>
        <p:spPr>
          <a:xfrm>
            <a:off x="5787738" y="3237722"/>
            <a:ext cx="6211430" cy="3413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66559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ítulo 1">
            <a:extLst>
              <a:ext uri="{FF2B5EF4-FFF2-40B4-BE49-F238E27FC236}">
                <a16:creationId xmlns:a16="http://schemas.microsoft.com/office/drawing/2014/main" xmlns="" id="{66E66148-6806-E055-D4AF-A0688C7A3402}"/>
              </a:ext>
            </a:extLst>
          </p:cNvPr>
          <p:cNvSpPr txBox="1">
            <a:spLocks/>
          </p:cNvSpPr>
          <p:nvPr/>
        </p:nvSpPr>
        <p:spPr>
          <a:xfrm>
            <a:off x="710453" y="620485"/>
            <a:ext cx="10515600" cy="8207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INTERACCIONES MEDICAMENTOSAS</a:t>
            </a:r>
            <a:endParaRPr lang="es-EC"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xmlns="" id="{01BA8265-2BB9-2E2F-1C31-2E86122B521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92" t="18231" r="30051" b="25035"/>
          <a:stretch/>
        </p:blipFill>
        <p:spPr>
          <a:xfrm>
            <a:off x="1685502" y="1512894"/>
            <a:ext cx="8565502" cy="4724621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xmlns="" id="{0331FDBB-9C85-FDA3-80A8-AFAA393CFD1A}"/>
              </a:ext>
            </a:extLst>
          </p:cNvPr>
          <p:cNvSpPr txBox="1"/>
          <p:nvPr/>
        </p:nvSpPr>
        <p:spPr>
          <a:xfrm>
            <a:off x="266700" y="6389915"/>
            <a:ext cx="1095935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100" dirty="0"/>
              <a:t>https://ashpublications.org/blood/article/133/4/291/272766/How-I-treat-cancer-associated-venous</a:t>
            </a:r>
          </a:p>
        </p:txBody>
      </p:sp>
    </p:spTree>
    <p:extLst>
      <p:ext uri="{BB962C8B-B14F-4D97-AF65-F5344CB8AC3E}">
        <p14:creationId xmlns:p14="http://schemas.microsoft.com/office/powerpoint/2010/main" val="3764249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ítulo 1">
            <a:extLst>
              <a:ext uri="{FF2B5EF4-FFF2-40B4-BE49-F238E27FC236}">
                <a16:creationId xmlns:a16="http://schemas.microsoft.com/office/drawing/2014/main" xmlns="" id="{66E66148-6806-E055-D4AF-A0688C7A3402}"/>
              </a:ext>
            </a:extLst>
          </p:cNvPr>
          <p:cNvSpPr txBox="1">
            <a:spLocks/>
          </p:cNvSpPr>
          <p:nvPr/>
        </p:nvSpPr>
        <p:spPr>
          <a:xfrm>
            <a:off x="710453" y="620485"/>
            <a:ext cx="10515600" cy="8207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FACTORES</a:t>
            </a:r>
            <a:r>
              <a:rPr lang="es-EC" dirty="0">
                <a:latin typeface="Arial" panose="020B0604020202020204" pitchFamily="34" charset="0"/>
                <a:cs typeface="Arial" panose="020B0604020202020204" pitchFamily="34" charset="0"/>
              </a:rPr>
              <a:t> DE RIESGO</a:t>
            </a:r>
            <a:endParaRPr lang="es-EC"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xmlns="" id="{9C6FA98C-1725-EE39-CAF5-C2AD3497BD8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63" t="12245" r="30740" b="21904"/>
          <a:stretch/>
        </p:blipFill>
        <p:spPr>
          <a:xfrm>
            <a:off x="2224459" y="1441252"/>
            <a:ext cx="7743082" cy="5112758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xmlns="" id="{98F81EE4-368B-71F3-ABD2-4D46CA3B1AE8}"/>
              </a:ext>
            </a:extLst>
          </p:cNvPr>
          <p:cNvSpPr txBox="1"/>
          <p:nvPr/>
        </p:nvSpPr>
        <p:spPr>
          <a:xfrm>
            <a:off x="266700" y="6567715"/>
            <a:ext cx="1095935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100" dirty="0"/>
              <a:t>https://ashpublications.org/blood/article/133/4/291/272766/How-I-treat-cancer-associated-venous</a:t>
            </a:r>
          </a:p>
        </p:txBody>
      </p:sp>
    </p:spTree>
    <p:extLst>
      <p:ext uri="{BB962C8B-B14F-4D97-AF65-F5344CB8AC3E}">
        <p14:creationId xmlns:p14="http://schemas.microsoft.com/office/powerpoint/2010/main" val="3077473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ítulo 1">
            <a:extLst>
              <a:ext uri="{FF2B5EF4-FFF2-40B4-BE49-F238E27FC236}">
                <a16:creationId xmlns:a16="http://schemas.microsoft.com/office/drawing/2014/main" xmlns="" id="{66E66148-6806-E055-D4AF-A0688C7A3402}"/>
              </a:ext>
            </a:extLst>
          </p:cNvPr>
          <p:cNvSpPr txBox="1">
            <a:spLocks/>
          </p:cNvSpPr>
          <p:nvPr/>
        </p:nvSpPr>
        <p:spPr>
          <a:xfrm>
            <a:off x="710453" y="620485"/>
            <a:ext cx="10515600" cy="8207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s-EC" dirty="0">
                <a:latin typeface="Arial" panose="020B0604020202020204" pitchFamily="34" charset="0"/>
                <a:cs typeface="Arial" panose="020B0604020202020204" pitchFamily="34" charset="0"/>
              </a:rPr>
              <a:t>LASIFICACION DE RIESGO: KHORANA</a:t>
            </a: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xmlns="" id="{79D1729B-2BB7-8D55-46E3-9E9479DE0BF8}"/>
              </a:ext>
            </a:extLst>
          </p:cNvPr>
          <p:cNvSpPr/>
          <p:nvPr/>
        </p:nvSpPr>
        <p:spPr>
          <a:xfrm>
            <a:off x="8275247" y="3699916"/>
            <a:ext cx="3375966" cy="253759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ES" sz="2000" u="sng" dirty="0"/>
              <a:t>COMPASS-CAT: </a:t>
            </a:r>
            <a:r>
              <a:rPr lang="es-ES" sz="2000" dirty="0"/>
              <a:t>para cáncer de mama, colorrectal, pulmonar y ovárico</a:t>
            </a:r>
          </a:p>
          <a:p>
            <a:r>
              <a:rPr lang="es-ES" sz="2000" u="sng" dirty="0"/>
              <a:t>ONKOTEV: </a:t>
            </a:r>
            <a:r>
              <a:rPr lang="es-ES" sz="2000" dirty="0"/>
              <a:t>metástasis, TVP y compresión vascular</a:t>
            </a:r>
          </a:p>
          <a:p>
            <a:r>
              <a:rPr lang="es-ES" sz="2000" u="sng" dirty="0"/>
              <a:t>MICA: </a:t>
            </a:r>
            <a:r>
              <a:rPr lang="es-ES" sz="2000" dirty="0"/>
              <a:t>incluye el sitio y categoría de tumor, y niveles de dímero D</a:t>
            </a:r>
            <a:endParaRPr lang="es-EC" sz="2000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xmlns="" id="{CDCD115D-2DF0-81B3-348F-D986D2B52AC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36" t="29524" r="41990" b="37823"/>
          <a:stretch/>
        </p:blipFill>
        <p:spPr>
          <a:xfrm>
            <a:off x="1864019" y="1763484"/>
            <a:ext cx="6085663" cy="4010044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xmlns="" id="{18B82B1F-EB86-1DD0-40DA-C900209EC902}"/>
              </a:ext>
            </a:extLst>
          </p:cNvPr>
          <p:cNvSpPr txBox="1"/>
          <p:nvPr/>
        </p:nvSpPr>
        <p:spPr>
          <a:xfrm>
            <a:off x="469900" y="6121400"/>
            <a:ext cx="5511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/>
              <a:t>Adaptada de </a:t>
            </a:r>
            <a:r>
              <a:rPr lang="es-ES" sz="1200" dirty="0" err="1"/>
              <a:t>Khorana</a:t>
            </a:r>
            <a:r>
              <a:rPr lang="es-ES" sz="1200" dirty="0"/>
              <a:t>, et al., 200845 y Rubio-Jurado, et al., 201858.</a:t>
            </a:r>
            <a:endParaRPr lang="es-EC" sz="1200" dirty="0"/>
          </a:p>
        </p:txBody>
      </p:sp>
    </p:spTree>
    <p:extLst>
      <p:ext uri="{BB962C8B-B14F-4D97-AF65-F5344CB8AC3E}">
        <p14:creationId xmlns:p14="http://schemas.microsoft.com/office/powerpoint/2010/main" val="4269816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13D99972-65BD-75EC-4FFE-5E79DD1696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4300" y="547810"/>
            <a:ext cx="7289800" cy="1325563"/>
          </a:xfrm>
        </p:spPr>
        <p:txBody>
          <a:bodyPr/>
          <a:lstStyle/>
          <a:p>
            <a:r>
              <a:rPr lang="es-ES" dirty="0"/>
              <a:t>SCORE DE KHORANA</a:t>
            </a:r>
            <a:endParaRPr lang="es-EC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xmlns="" id="{CB471B63-C4D6-008B-4487-2A5373E3739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275" t="36110" r="31747" b="17015"/>
          <a:stretch/>
        </p:blipFill>
        <p:spPr>
          <a:xfrm>
            <a:off x="1758950" y="1879601"/>
            <a:ext cx="8674100" cy="4235094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xmlns="" id="{17D5F76E-B59A-44D0-6C1C-030BC670372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7516" t="92361" r="20424" b="5556"/>
          <a:stretch/>
        </p:blipFill>
        <p:spPr>
          <a:xfrm>
            <a:off x="7073899" y="6527800"/>
            <a:ext cx="2870201" cy="15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69815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13D99972-65BD-75EC-4FFE-5E79DD1696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4300" y="547810"/>
            <a:ext cx="7289800" cy="1325563"/>
          </a:xfrm>
        </p:spPr>
        <p:txBody>
          <a:bodyPr/>
          <a:lstStyle/>
          <a:p>
            <a:r>
              <a:rPr lang="es-ES" dirty="0"/>
              <a:t>SCORE DE KHORANA</a:t>
            </a:r>
            <a:endParaRPr lang="es-EC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xmlns="" id="{81908842-BD9A-B839-7539-DB7F6470FDA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299" t="36111" r="30674" b="12847"/>
          <a:stretch/>
        </p:blipFill>
        <p:spPr>
          <a:xfrm>
            <a:off x="1524000" y="1873373"/>
            <a:ext cx="8420100" cy="4312734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xmlns="" id="{A443373C-B91E-5971-F1BF-079C907136A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7516" t="92361" r="20424" b="5556"/>
          <a:stretch/>
        </p:blipFill>
        <p:spPr>
          <a:xfrm>
            <a:off x="7073899" y="6527800"/>
            <a:ext cx="2870201" cy="15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49295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ítulo 1">
            <a:extLst>
              <a:ext uri="{FF2B5EF4-FFF2-40B4-BE49-F238E27FC236}">
                <a16:creationId xmlns:a16="http://schemas.microsoft.com/office/drawing/2014/main" xmlns="" id="{66E66148-6806-E055-D4AF-A0688C7A3402}"/>
              </a:ext>
            </a:extLst>
          </p:cNvPr>
          <p:cNvSpPr txBox="1">
            <a:spLocks/>
          </p:cNvSpPr>
          <p:nvPr/>
        </p:nvSpPr>
        <p:spPr>
          <a:xfrm>
            <a:off x="710453" y="620485"/>
            <a:ext cx="10515600" cy="8207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s-EC" dirty="0">
                <a:latin typeface="Arial" panose="020B0604020202020204" pitchFamily="34" charset="0"/>
                <a:cs typeface="Arial" panose="020B0604020202020204" pitchFamily="34" charset="0"/>
              </a:rPr>
              <a:t>LASIFICACION DE RIESGO: TRHOLY</a:t>
            </a:r>
            <a:endParaRPr lang="es-EC"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xmlns="" id="{8AE975A0-9826-20C5-8D10-CD33AA2FBEF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1313" t="31944" r="23450" b="13195"/>
          <a:stretch/>
        </p:blipFill>
        <p:spPr>
          <a:xfrm>
            <a:off x="6641352" y="1587501"/>
            <a:ext cx="5017247" cy="4391828"/>
          </a:xfrm>
          <a:prstGeom prst="rect">
            <a:avLst/>
          </a:prstGeom>
        </p:spPr>
      </p:pic>
      <p:graphicFrame>
        <p:nvGraphicFramePr>
          <p:cNvPr id="8" name="Tabla 8">
            <a:extLst>
              <a:ext uri="{FF2B5EF4-FFF2-40B4-BE49-F238E27FC236}">
                <a16:creationId xmlns:a16="http://schemas.microsoft.com/office/drawing/2014/main" xmlns="" id="{5B78817B-4743-72B5-3FBA-05DE333BA8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5127894"/>
              </p:ext>
            </p:extLst>
          </p:nvPr>
        </p:nvGraphicFramePr>
        <p:xfrm>
          <a:off x="597648" y="1945640"/>
          <a:ext cx="5841252" cy="3528064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942725">
                  <a:extLst>
                    <a:ext uri="{9D8B030D-6E8A-4147-A177-3AD203B41FA5}">
                      <a16:colId xmlns:a16="http://schemas.microsoft.com/office/drawing/2014/main" xmlns="" val="2642635853"/>
                    </a:ext>
                  </a:extLst>
                </a:gridCol>
                <a:gridCol w="1898527">
                  <a:extLst>
                    <a:ext uri="{9D8B030D-6E8A-4147-A177-3AD203B41FA5}">
                      <a16:colId xmlns:a16="http://schemas.microsoft.com/office/drawing/2014/main" xmlns="" val="1936845931"/>
                    </a:ext>
                  </a:extLst>
                </a:gridCol>
              </a:tblGrid>
              <a:tr h="441008">
                <a:tc>
                  <a:txBody>
                    <a:bodyPr/>
                    <a:lstStyle/>
                    <a:p>
                      <a:pPr algn="ctr"/>
                      <a:r>
                        <a:rPr lang="es-ES" sz="2000" dirty="0">
                          <a:solidFill>
                            <a:schemeClr val="tx1"/>
                          </a:solidFill>
                        </a:rPr>
                        <a:t>CARACTERISTICAS DEL PACIENTE</a:t>
                      </a:r>
                      <a:endParaRPr lang="es-EC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000" dirty="0">
                          <a:solidFill>
                            <a:schemeClr val="tx1"/>
                          </a:solidFill>
                        </a:rPr>
                        <a:t>PUNTUACION</a:t>
                      </a:r>
                      <a:endParaRPr lang="es-EC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37594433"/>
                  </a:ext>
                </a:extLst>
              </a:tr>
              <a:tr h="441008">
                <a:tc>
                  <a:txBody>
                    <a:bodyPr/>
                    <a:lstStyle/>
                    <a:p>
                      <a:r>
                        <a:rPr lang="es-ES" sz="2000" dirty="0">
                          <a:solidFill>
                            <a:schemeClr val="tx1"/>
                          </a:solidFill>
                        </a:rPr>
                        <a:t>TV, IAM, ACV</a:t>
                      </a:r>
                      <a:endParaRPr lang="es-EC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00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s-EC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28337621"/>
                  </a:ext>
                </a:extLst>
              </a:tr>
              <a:tr h="441008">
                <a:tc>
                  <a:txBody>
                    <a:bodyPr/>
                    <a:lstStyle/>
                    <a:p>
                      <a:r>
                        <a:rPr lang="es-ES" sz="2000" dirty="0" err="1">
                          <a:solidFill>
                            <a:schemeClr val="tx1"/>
                          </a:solidFill>
                        </a:rPr>
                        <a:t>Mobilidad</a:t>
                      </a:r>
                      <a:r>
                        <a:rPr lang="es-ES" sz="2000" dirty="0">
                          <a:solidFill>
                            <a:schemeClr val="tx1"/>
                          </a:solidFill>
                        </a:rPr>
                        <a:t> reducida (ECOG 2 – 4)</a:t>
                      </a:r>
                      <a:endParaRPr lang="es-EC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0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EC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546953357"/>
                  </a:ext>
                </a:extLst>
              </a:tr>
              <a:tr h="441008">
                <a:tc>
                  <a:txBody>
                    <a:bodyPr/>
                    <a:lstStyle/>
                    <a:p>
                      <a:r>
                        <a:rPr lang="es-ES" sz="2000" dirty="0">
                          <a:solidFill>
                            <a:schemeClr val="tx1"/>
                          </a:solidFill>
                        </a:rPr>
                        <a:t>Obesidad (IMC &gt; 30 kg/m2)</a:t>
                      </a:r>
                      <a:endParaRPr lang="es-EC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00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s-EC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53193870"/>
                  </a:ext>
                </a:extLst>
              </a:tr>
              <a:tr h="441008">
                <a:tc>
                  <a:txBody>
                    <a:bodyPr/>
                    <a:lstStyle/>
                    <a:p>
                      <a:r>
                        <a:rPr lang="es-ES" sz="2000" dirty="0">
                          <a:solidFill>
                            <a:schemeClr val="tx1"/>
                          </a:solidFill>
                        </a:rPr>
                        <a:t>Localización </a:t>
                      </a:r>
                      <a:r>
                        <a:rPr lang="es-ES" sz="2000" dirty="0" err="1">
                          <a:solidFill>
                            <a:schemeClr val="tx1"/>
                          </a:solidFill>
                        </a:rPr>
                        <a:t>extranodal</a:t>
                      </a:r>
                      <a:endParaRPr lang="es-EC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0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EC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746810462"/>
                  </a:ext>
                </a:extLst>
              </a:tr>
              <a:tr h="441008">
                <a:tc>
                  <a:txBody>
                    <a:bodyPr/>
                    <a:lstStyle/>
                    <a:p>
                      <a:r>
                        <a:rPr lang="es-ES" sz="2000" dirty="0">
                          <a:solidFill>
                            <a:schemeClr val="tx1"/>
                          </a:solidFill>
                        </a:rPr>
                        <a:t>Compromiso mediastinal</a:t>
                      </a:r>
                      <a:endParaRPr lang="es-EC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00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s-EC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29593267"/>
                  </a:ext>
                </a:extLst>
              </a:tr>
              <a:tr h="441008">
                <a:tc>
                  <a:txBody>
                    <a:bodyPr/>
                    <a:lstStyle/>
                    <a:p>
                      <a:r>
                        <a:rPr lang="es-ES" sz="2000" dirty="0">
                          <a:solidFill>
                            <a:schemeClr val="tx1"/>
                          </a:solidFill>
                        </a:rPr>
                        <a:t>Hemoglobina &lt;10</a:t>
                      </a:r>
                      <a:endParaRPr lang="es-EC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0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EC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392923970"/>
                  </a:ext>
                </a:extLst>
              </a:tr>
              <a:tr h="441008">
                <a:tc>
                  <a:txBody>
                    <a:bodyPr/>
                    <a:lstStyle/>
                    <a:p>
                      <a:r>
                        <a:rPr lang="es-ES" sz="2000" dirty="0" err="1">
                          <a:solidFill>
                            <a:schemeClr val="tx1"/>
                          </a:solidFill>
                        </a:rPr>
                        <a:t>Neutrofilos</a:t>
                      </a:r>
                      <a:r>
                        <a:rPr lang="es-ES" sz="2000" dirty="0">
                          <a:solidFill>
                            <a:schemeClr val="tx1"/>
                          </a:solidFill>
                        </a:rPr>
                        <a:t> &lt;1000</a:t>
                      </a:r>
                      <a:endParaRPr lang="es-EC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0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EC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554779446"/>
                  </a:ext>
                </a:extLst>
              </a:tr>
            </a:tbl>
          </a:graphicData>
        </a:graphic>
      </p:graphicFrame>
      <p:pic>
        <p:nvPicPr>
          <p:cNvPr id="9" name="Imagen 8">
            <a:extLst>
              <a:ext uri="{FF2B5EF4-FFF2-40B4-BE49-F238E27FC236}">
                <a16:creationId xmlns:a16="http://schemas.microsoft.com/office/drawing/2014/main" xmlns="" id="{A11DBD29-67A1-A976-D952-1E7CDBF1E03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2625" t="90799" r="45809" b="6076"/>
          <a:stretch/>
        </p:blipFill>
        <p:spPr>
          <a:xfrm>
            <a:off x="990600" y="6123215"/>
            <a:ext cx="2805952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4886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ítulo 1">
            <a:extLst>
              <a:ext uri="{FF2B5EF4-FFF2-40B4-BE49-F238E27FC236}">
                <a16:creationId xmlns:a16="http://schemas.microsoft.com/office/drawing/2014/main" xmlns="" id="{66E66148-6806-E055-D4AF-A0688C7A3402}"/>
              </a:ext>
            </a:extLst>
          </p:cNvPr>
          <p:cNvSpPr txBox="1">
            <a:spLocks/>
          </p:cNvSpPr>
          <p:nvPr/>
        </p:nvSpPr>
        <p:spPr>
          <a:xfrm>
            <a:off x="710453" y="536190"/>
            <a:ext cx="10515600" cy="8207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s-EC" dirty="0">
                <a:latin typeface="Arial" panose="020B0604020202020204" pitchFamily="34" charset="0"/>
                <a:cs typeface="Arial" panose="020B0604020202020204" pitchFamily="34" charset="0"/>
              </a:rPr>
              <a:t>LASIFICACION DE RIESGO: IMPEDE</a:t>
            </a:r>
            <a:endParaRPr lang="es-EC"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Tabla 8">
            <a:extLst>
              <a:ext uri="{FF2B5EF4-FFF2-40B4-BE49-F238E27FC236}">
                <a16:creationId xmlns:a16="http://schemas.microsoft.com/office/drawing/2014/main" xmlns="" id="{5B78817B-4743-72B5-3FBA-05DE333BA8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6536957"/>
              </p:ext>
            </p:extLst>
          </p:nvPr>
        </p:nvGraphicFramePr>
        <p:xfrm>
          <a:off x="330200" y="1356957"/>
          <a:ext cx="6845300" cy="53244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5021441">
                  <a:extLst>
                    <a:ext uri="{9D8B030D-6E8A-4147-A177-3AD203B41FA5}">
                      <a16:colId xmlns:a16="http://schemas.microsoft.com/office/drawing/2014/main" xmlns="" val="2642635853"/>
                    </a:ext>
                  </a:extLst>
                </a:gridCol>
                <a:gridCol w="1823859">
                  <a:extLst>
                    <a:ext uri="{9D8B030D-6E8A-4147-A177-3AD203B41FA5}">
                      <a16:colId xmlns:a16="http://schemas.microsoft.com/office/drawing/2014/main" xmlns="" val="1936845931"/>
                    </a:ext>
                  </a:extLst>
                </a:gridCol>
              </a:tblGrid>
              <a:tr h="441008">
                <a:tc>
                  <a:txBody>
                    <a:bodyPr/>
                    <a:lstStyle/>
                    <a:p>
                      <a:pPr algn="ctr"/>
                      <a:r>
                        <a:rPr lang="es-ES" sz="1800" dirty="0">
                          <a:solidFill>
                            <a:schemeClr val="tx1"/>
                          </a:solidFill>
                        </a:rPr>
                        <a:t>PREDICTOR</a:t>
                      </a:r>
                      <a:endParaRPr lang="es-EC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dirty="0">
                          <a:solidFill>
                            <a:schemeClr val="tx1"/>
                          </a:solidFill>
                        </a:rPr>
                        <a:t>PUNTUACION</a:t>
                      </a:r>
                      <a:endParaRPr lang="es-EC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37594433"/>
                  </a:ext>
                </a:extLst>
              </a:tr>
              <a:tr h="441008">
                <a:tc>
                  <a:txBody>
                    <a:bodyPr/>
                    <a:lstStyle/>
                    <a:p>
                      <a:r>
                        <a:rPr lang="es-ES" sz="1800" dirty="0">
                          <a:solidFill>
                            <a:schemeClr val="tx1"/>
                          </a:solidFill>
                        </a:rPr>
                        <a:t>Agente inmunomodulador</a:t>
                      </a:r>
                      <a:endParaRPr lang="es-EC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s-EC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28337621"/>
                  </a:ext>
                </a:extLst>
              </a:tr>
              <a:tr h="441008">
                <a:tc>
                  <a:txBody>
                    <a:bodyPr/>
                    <a:lstStyle/>
                    <a:p>
                      <a:r>
                        <a:rPr lang="es-ES" sz="1800" dirty="0" err="1">
                          <a:solidFill>
                            <a:schemeClr val="tx1"/>
                          </a:solidFill>
                        </a:rPr>
                        <a:t>Indice</a:t>
                      </a:r>
                      <a:r>
                        <a:rPr lang="es-ES" sz="1800" dirty="0">
                          <a:solidFill>
                            <a:schemeClr val="tx1"/>
                          </a:solidFill>
                        </a:rPr>
                        <a:t> de masa corporal &gt;25 kg/m2</a:t>
                      </a:r>
                      <a:endParaRPr lang="es-EC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EC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546953357"/>
                  </a:ext>
                </a:extLst>
              </a:tr>
              <a:tr h="441008">
                <a:tc>
                  <a:txBody>
                    <a:bodyPr/>
                    <a:lstStyle/>
                    <a:p>
                      <a:r>
                        <a:rPr lang="es-ES" sz="1800" dirty="0">
                          <a:solidFill>
                            <a:schemeClr val="tx1"/>
                          </a:solidFill>
                        </a:rPr>
                        <a:t>Fractura pélvica o de cadera</a:t>
                      </a:r>
                      <a:endParaRPr lang="es-EC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s-EC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53193870"/>
                  </a:ext>
                </a:extLst>
              </a:tr>
              <a:tr h="441008">
                <a:tc>
                  <a:txBody>
                    <a:bodyPr/>
                    <a:lstStyle/>
                    <a:p>
                      <a:r>
                        <a:rPr lang="es-ES" sz="1800" dirty="0">
                          <a:solidFill>
                            <a:schemeClr val="tx1"/>
                          </a:solidFill>
                        </a:rPr>
                        <a:t>Doxorrubicina </a:t>
                      </a:r>
                      <a:endParaRPr lang="es-EC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s-EC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746810462"/>
                  </a:ext>
                </a:extLst>
              </a:tr>
              <a:tr h="441008">
                <a:tc>
                  <a:txBody>
                    <a:bodyPr/>
                    <a:lstStyle/>
                    <a:p>
                      <a:r>
                        <a:rPr lang="es-ES" sz="1800" dirty="0">
                          <a:solidFill>
                            <a:schemeClr val="tx1"/>
                          </a:solidFill>
                        </a:rPr>
                        <a:t>Dexametasona </a:t>
                      </a:r>
                    </a:p>
                    <a:p>
                      <a:r>
                        <a:rPr lang="es-EC" sz="1800" dirty="0">
                          <a:solidFill>
                            <a:schemeClr val="tx1"/>
                          </a:solidFill>
                        </a:rPr>
                        <a:t>   dosis alta </a:t>
                      </a:r>
                    </a:p>
                    <a:p>
                      <a:r>
                        <a:rPr lang="es-EC" sz="1800" dirty="0">
                          <a:solidFill>
                            <a:schemeClr val="tx1"/>
                          </a:solidFill>
                        </a:rPr>
                        <a:t>   dosis baja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ES" sz="180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s-EC" sz="1800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  <a:p>
                      <a:pPr algn="ctr"/>
                      <a:r>
                        <a:rPr lang="es-EC" sz="180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29593267"/>
                  </a:ext>
                </a:extLst>
              </a:tr>
              <a:tr h="441008">
                <a:tc>
                  <a:txBody>
                    <a:bodyPr/>
                    <a:lstStyle/>
                    <a:p>
                      <a:r>
                        <a:rPr lang="es-ES" sz="1800" dirty="0">
                          <a:solidFill>
                            <a:schemeClr val="tx1"/>
                          </a:solidFill>
                        </a:rPr>
                        <a:t>Etnia asiática</a:t>
                      </a:r>
                      <a:endParaRPr lang="es-EC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dirty="0">
                          <a:solidFill>
                            <a:schemeClr val="tx1"/>
                          </a:solidFill>
                        </a:rPr>
                        <a:t>-3</a:t>
                      </a:r>
                      <a:endParaRPr lang="es-EC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392923970"/>
                  </a:ext>
                </a:extLst>
              </a:tr>
              <a:tr h="441008">
                <a:tc>
                  <a:txBody>
                    <a:bodyPr/>
                    <a:lstStyle/>
                    <a:p>
                      <a:r>
                        <a:rPr lang="es-ES" sz="1800" dirty="0">
                          <a:solidFill>
                            <a:schemeClr val="tx1"/>
                          </a:solidFill>
                        </a:rPr>
                        <a:t>Antecedente de TV antes de mieloma</a:t>
                      </a:r>
                      <a:endParaRPr lang="es-EC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s-EC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554779446"/>
                  </a:ext>
                </a:extLst>
              </a:tr>
              <a:tr h="441008">
                <a:tc>
                  <a:txBody>
                    <a:bodyPr/>
                    <a:lstStyle/>
                    <a:p>
                      <a:r>
                        <a:rPr lang="es-ES" sz="1800" dirty="0">
                          <a:solidFill>
                            <a:schemeClr val="tx1"/>
                          </a:solidFill>
                        </a:rPr>
                        <a:t>CVC</a:t>
                      </a:r>
                      <a:endParaRPr lang="es-EC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s-EC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807839405"/>
                  </a:ext>
                </a:extLst>
              </a:tr>
              <a:tr h="441008">
                <a:tc>
                  <a:txBody>
                    <a:bodyPr/>
                    <a:lstStyle/>
                    <a:p>
                      <a:r>
                        <a:rPr lang="es-ES" sz="1800" dirty="0">
                          <a:solidFill>
                            <a:schemeClr val="tx1"/>
                          </a:solidFill>
                        </a:rPr>
                        <a:t>Profilaxis en curso: HBPM dosis máxima o Warfarina</a:t>
                      </a:r>
                      <a:endParaRPr lang="es-EC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dirty="0">
                          <a:solidFill>
                            <a:schemeClr val="tx1"/>
                          </a:solidFill>
                        </a:rPr>
                        <a:t>-4</a:t>
                      </a:r>
                      <a:endParaRPr lang="es-EC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66439313"/>
                  </a:ext>
                </a:extLst>
              </a:tr>
              <a:tr h="44100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dirty="0">
                          <a:solidFill>
                            <a:schemeClr val="tx1"/>
                          </a:solidFill>
                        </a:rPr>
                        <a:t>Profilaxis en curso: HBPM dosis profiláctica o AAS</a:t>
                      </a:r>
                      <a:endParaRPr lang="es-EC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dirty="0">
                          <a:solidFill>
                            <a:schemeClr val="tx1"/>
                          </a:solidFill>
                        </a:rPr>
                        <a:t>-3</a:t>
                      </a:r>
                      <a:endParaRPr lang="es-EC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171973594"/>
                  </a:ext>
                </a:extLst>
              </a:tr>
            </a:tbl>
          </a:graphicData>
        </a:graphic>
      </p:graphicFrame>
      <p:pic>
        <p:nvPicPr>
          <p:cNvPr id="3" name="Imagen 2">
            <a:extLst>
              <a:ext uri="{FF2B5EF4-FFF2-40B4-BE49-F238E27FC236}">
                <a16:creationId xmlns:a16="http://schemas.microsoft.com/office/drawing/2014/main" xmlns="" id="{594BFFED-9954-AD3A-878C-DDABF55E49F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3070" t="29722" r="29502" b="9028"/>
          <a:stretch/>
        </p:blipFill>
        <p:spPr>
          <a:xfrm>
            <a:off x="7283670" y="1356957"/>
            <a:ext cx="4197877" cy="527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3469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>
            <a:extLst>
              <a:ext uri="{FF2B5EF4-FFF2-40B4-BE49-F238E27FC236}">
                <a16:creationId xmlns:a16="http://schemas.microsoft.com/office/drawing/2014/main" xmlns="" id="{95589CEE-928F-C270-B6BD-AB411E4193F7}"/>
              </a:ext>
            </a:extLst>
          </p:cNvPr>
          <p:cNvSpPr txBox="1">
            <a:spLocks/>
          </p:cNvSpPr>
          <p:nvPr/>
        </p:nvSpPr>
        <p:spPr>
          <a:xfrm>
            <a:off x="710453" y="523904"/>
            <a:ext cx="10515600" cy="9223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es-EC" sz="4400" dirty="0">
                <a:latin typeface="Arial" panose="020B0604020202020204" pitchFamily="34" charset="0"/>
                <a:cs typeface="Arial" panose="020B0604020202020204" pitchFamily="34" charset="0"/>
              </a:rPr>
              <a:t>FISIOLOGIA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xmlns="" id="{F4030408-DE87-87BD-2C7C-A9D5F9423E3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54" t="21496" r="42984" b="28164"/>
          <a:stretch/>
        </p:blipFill>
        <p:spPr>
          <a:xfrm>
            <a:off x="2502119" y="1446245"/>
            <a:ext cx="7187761" cy="5017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0098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CC9BADBA-58E8-65B1-0384-4E3AAB1A46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65955"/>
            <a:ext cx="10515600" cy="1319732"/>
          </a:xfrm>
        </p:spPr>
        <p:txBody>
          <a:bodyPr>
            <a:normAutofit/>
          </a:bodyPr>
          <a:lstStyle/>
          <a:p>
            <a:pPr algn="ctr"/>
            <a:r>
              <a:rPr lang="es-ES" dirty="0"/>
              <a:t>TROMBOPROFILAXIS</a:t>
            </a:r>
            <a:endParaRPr lang="es-EC" dirty="0"/>
          </a:p>
        </p:txBody>
      </p:sp>
      <p:graphicFrame>
        <p:nvGraphicFramePr>
          <p:cNvPr id="3" name="Diagrama 2">
            <a:extLst>
              <a:ext uri="{FF2B5EF4-FFF2-40B4-BE49-F238E27FC236}">
                <a16:creationId xmlns:a16="http://schemas.microsoft.com/office/drawing/2014/main" xmlns="" id="{7155911F-1FD1-4048-7312-2A8960BC81D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02914748"/>
              </p:ext>
            </p:extLst>
          </p:nvPr>
        </p:nvGraphicFramePr>
        <p:xfrm>
          <a:off x="698500" y="1236134"/>
          <a:ext cx="10160000" cy="49749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Imagen 4">
            <a:extLst>
              <a:ext uri="{FF2B5EF4-FFF2-40B4-BE49-F238E27FC236}">
                <a16:creationId xmlns:a16="http://schemas.microsoft.com/office/drawing/2014/main" xmlns="" id="{6C219883-A586-6DCB-743B-4E832C152760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52731" t="92014" r="24330" b="5381"/>
          <a:stretch/>
        </p:blipFill>
        <p:spPr>
          <a:xfrm>
            <a:off x="444501" y="6414990"/>
            <a:ext cx="2984500" cy="19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113386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CC9BADBA-58E8-65B1-0384-4E3AAB1A46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0300" y="646954"/>
            <a:ext cx="10515600" cy="1319732"/>
          </a:xfrm>
        </p:spPr>
        <p:txBody>
          <a:bodyPr>
            <a:normAutofit/>
          </a:bodyPr>
          <a:lstStyle/>
          <a:p>
            <a:pPr algn="ctr"/>
            <a:r>
              <a:rPr lang="es-ES" dirty="0"/>
              <a:t>TROMBOPROFILAXIS EN PACIENTE AMBULATORIO</a:t>
            </a:r>
            <a:endParaRPr lang="es-EC" dirty="0"/>
          </a:p>
        </p:txBody>
      </p:sp>
      <p:graphicFrame>
        <p:nvGraphicFramePr>
          <p:cNvPr id="3" name="Diagrama 2">
            <a:extLst>
              <a:ext uri="{FF2B5EF4-FFF2-40B4-BE49-F238E27FC236}">
                <a16:creationId xmlns:a16="http://schemas.microsoft.com/office/drawing/2014/main" xmlns="" id="{7155911F-1FD1-4048-7312-2A8960BC81D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90656725"/>
              </p:ext>
            </p:extLst>
          </p:nvPr>
        </p:nvGraphicFramePr>
        <p:xfrm>
          <a:off x="698500" y="2019300"/>
          <a:ext cx="9956800" cy="41917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Imagen 4">
            <a:extLst>
              <a:ext uri="{FF2B5EF4-FFF2-40B4-BE49-F238E27FC236}">
                <a16:creationId xmlns:a16="http://schemas.microsoft.com/office/drawing/2014/main" xmlns="" id="{6C219883-A586-6DCB-743B-4E832C152760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52731" t="92014" r="24330" b="5381"/>
          <a:stretch/>
        </p:blipFill>
        <p:spPr>
          <a:xfrm>
            <a:off x="444501" y="6414990"/>
            <a:ext cx="2984500" cy="19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284339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xmlns="" id="{F90A23BD-575C-9D25-D3F5-64258223D8A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48" t="39604" r="21841" b="6953"/>
          <a:stretch/>
        </p:blipFill>
        <p:spPr>
          <a:xfrm>
            <a:off x="1216090" y="2024742"/>
            <a:ext cx="9759820" cy="3909528"/>
          </a:xfrm>
          <a:prstGeom prst="rect">
            <a:avLst/>
          </a:prstGeom>
        </p:spPr>
      </p:pic>
      <p:sp>
        <p:nvSpPr>
          <p:cNvPr id="4" name="Título 3">
            <a:extLst>
              <a:ext uri="{FF2B5EF4-FFF2-40B4-BE49-F238E27FC236}">
                <a16:creationId xmlns:a16="http://schemas.microsoft.com/office/drawing/2014/main" xmlns="" id="{9E552DE5-8CB5-3AA7-B053-8FAB739854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3900" y="699797"/>
            <a:ext cx="10515600" cy="1324946"/>
          </a:xfrm>
        </p:spPr>
        <p:txBody>
          <a:bodyPr>
            <a:normAutofit/>
          </a:bodyPr>
          <a:lstStyle/>
          <a:p>
            <a:r>
              <a:rPr lang="es-ES" sz="4000" dirty="0"/>
              <a:t>PROFILAXIS PRIMARIA: ES UNA NECESIDAD?</a:t>
            </a:r>
            <a:endParaRPr lang="es-EC" sz="4000" dirty="0"/>
          </a:p>
        </p:txBody>
      </p:sp>
    </p:spTree>
    <p:extLst>
      <p:ext uri="{BB962C8B-B14F-4D97-AF65-F5344CB8AC3E}">
        <p14:creationId xmlns:p14="http://schemas.microsoft.com/office/powerpoint/2010/main" val="174778197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470F487C-1DAE-EA37-75A4-DE2775DBB7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52356" y="1595535"/>
            <a:ext cx="4124131" cy="2827176"/>
          </a:xfrm>
        </p:spPr>
        <p:txBody>
          <a:bodyPr>
            <a:normAutofit/>
          </a:bodyPr>
          <a:lstStyle/>
          <a:p>
            <a:r>
              <a:rPr lang="es-ES" sz="4400" dirty="0"/>
              <a:t>PROFILAXIS PRIMARIA: ES UNA NECESIDAD?</a:t>
            </a:r>
            <a:endParaRPr lang="es-EC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xmlns="" id="{F33275E6-97C9-08F9-65EC-EECD9EF420F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866" t="22513" r="47728" b="6824"/>
          <a:stretch/>
        </p:blipFill>
        <p:spPr>
          <a:xfrm>
            <a:off x="681133" y="783771"/>
            <a:ext cx="7071223" cy="5803642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xmlns="" id="{61562C38-34E4-5F6B-E5EC-79E7E108546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2773" t="92283" r="24637" b="6123"/>
          <a:stretch/>
        </p:blipFill>
        <p:spPr>
          <a:xfrm>
            <a:off x="7875036" y="6470780"/>
            <a:ext cx="2939144" cy="116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207428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xmlns="" id="{AA77D4AF-5006-0AA6-C199-246EC31E20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9763" y="1796908"/>
            <a:ext cx="7895862" cy="2532496"/>
          </a:xfrm>
        </p:spPr>
        <p:txBody>
          <a:bodyPr>
            <a:normAutofit/>
          </a:bodyPr>
          <a:lstStyle/>
          <a:p>
            <a:r>
              <a:rPr lang="es-ES" sz="5400" dirty="0"/>
              <a:t>CUANDO DAR ANTICOAGULACION?</a:t>
            </a:r>
            <a:endParaRPr lang="es-EC" sz="5400" dirty="0"/>
          </a:p>
        </p:txBody>
      </p:sp>
    </p:spTree>
    <p:extLst>
      <p:ext uri="{BB962C8B-B14F-4D97-AF65-F5344CB8AC3E}">
        <p14:creationId xmlns:p14="http://schemas.microsoft.com/office/powerpoint/2010/main" val="9192692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CC9BADBA-58E8-65B1-0384-4E3AAB1A46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43755"/>
            <a:ext cx="10515600" cy="1319732"/>
          </a:xfrm>
        </p:spPr>
        <p:txBody>
          <a:bodyPr>
            <a:normAutofit/>
          </a:bodyPr>
          <a:lstStyle/>
          <a:p>
            <a:pPr algn="ctr"/>
            <a:r>
              <a:rPr lang="es-ES" dirty="0"/>
              <a:t>ANTICOAGULACION</a:t>
            </a:r>
            <a:endParaRPr lang="es-EC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xmlns="" id="{D8C58F8C-C580-22F6-4F34-E3610D5C6D1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85" t="17823" r="43137" b="50000"/>
          <a:stretch/>
        </p:blipFill>
        <p:spPr>
          <a:xfrm>
            <a:off x="2438400" y="1838131"/>
            <a:ext cx="7315200" cy="4219622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xmlns="" id="{9B8AD9A4-8DA7-33ED-662F-6F9F5572E8A8}"/>
              </a:ext>
            </a:extLst>
          </p:cNvPr>
          <p:cNvSpPr txBox="1"/>
          <p:nvPr/>
        </p:nvSpPr>
        <p:spPr>
          <a:xfrm>
            <a:off x="317500" y="6248400"/>
            <a:ext cx="108585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400" dirty="0"/>
              <a:t>risk-and-prevention-of-venous-thromboembolism-in-adults-with-cancer?csi=a95f67ba-7d75-4eb2-a357-81a01e666066&amp;source=contentShare#H3189544776</a:t>
            </a:r>
          </a:p>
        </p:txBody>
      </p:sp>
    </p:spTree>
    <p:extLst>
      <p:ext uri="{BB962C8B-B14F-4D97-AF65-F5344CB8AC3E}">
        <p14:creationId xmlns:p14="http://schemas.microsoft.com/office/powerpoint/2010/main" val="25897016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CC9BADBA-58E8-65B1-0384-4E3AAB1A46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43755"/>
            <a:ext cx="10515600" cy="1319732"/>
          </a:xfrm>
        </p:spPr>
        <p:txBody>
          <a:bodyPr>
            <a:normAutofit/>
          </a:bodyPr>
          <a:lstStyle/>
          <a:p>
            <a:pPr algn="ctr"/>
            <a:r>
              <a:rPr lang="es-ES" dirty="0"/>
              <a:t>ANTICOAGULACION</a:t>
            </a:r>
            <a:endParaRPr lang="es-EC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xmlns="" id="{1A90CC60-F0B9-B81D-65C2-9245AC8299B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51" t="53197" r="42678" b="15918"/>
          <a:stretch/>
        </p:blipFill>
        <p:spPr>
          <a:xfrm>
            <a:off x="2516375" y="1987422"/>
            <a:ext cx="7159249" cy="4002831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xmlns="" id="{277C0BEB-F823-7B1E-64DB-A6E8A92CB4CB}"/>
              </a:ext>
            </a:extLst>
          </p:cNvPr>
          <p:cNvSpPr txBox="1"/>
          <p:nvPr/>
        </p:nvSpPr>
        <p:spPr>
          <a:xfrm>
            <a:off x="317500" y="6248400"/>
            <a:ext cx="108585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400" dirty="0"/>
              <a:t>risk-and-prevention-of-venous-thromboembolism-in-adults-with-cancer?csi=a95f67ba-7d75-4eb2-a357-81a01e666066&amp;source=contentShare#H3189544776</a:t>
            </a:r>
          </a:p>
        </p:txBody>
      </p:sp>
    </p:spTree>
    <p:extLst>
      <p:ext uri="{BB962C8B-B14F-4D97-AF65-F5344CB8AC3E}">
        <p14:creationId xmlns:p14="http://schemas.microsoft.com/office/powerpoint/2010/main" val="197421940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CC9BADBA-58E8-65B1-0384-4E3AAB1A46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43755"/>
            <a:ext cx="10515600" cy="1319732"/>
          </a:xfrm>
        </p:spPr>
        <p:txBody>
          <a:bodyPr>
            <a:normAutofit/>
          </a:bodyPr>
          <a:lstStyle/>
          <a:p>
            <a:pPr algn="ctr"/>
            <a:r>
              <a:rPr lang="es-ES" dirty="0"/>
              <a:t>ANTICOAGULACION</a:t>
            </a:r>
            <a:endParaRPr lang="es-EC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xmlns="" id="{926D0243-A923-EE7B-475C-B1C8E3334F8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70" t="27891" r="53315" b="32654"/>
          <a:stretch/>
        </p:blipFill>
        <p:spPr>
          <a:xfrm>
            <a:off x="2284445" y="1474237"/>
            <a:ext cx="7623110" cy="5093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280870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25AD4211-7291-95EC-E7A6-4F7391FF73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578" y="719667"/>
            <a:ext cx="10515600" cy="1325563"/>
          </a:xfrm>
        </p:spPr>
        <p:txBody>
          <a:bodyPr/>
          <a:lstStyle/>
          <a:p>
            <a:r>
              <a:rPr lang="es-ES" dirty="0"/>
              <a:t>CONTROL DE ACTIVIDAD ANTI XA</a:t>
            </a:r>
            <a:endParaRPr lang="es-EC" dirty="0"/>
          </a:p>
        </p:txBody>
      </p:sp>
      <p:graphicFrame>
        <p:nvGraphicFramePr>
          <p:cNvPr id="6" name="Diagrama 5">
            <a:extLst>
              <a:ext uri="{FF2B5EF4-FFF2-40B4-BE49-F238E27FC236}">
                <a16:creationId xmlns:a16="http://schemas.microsoft.com/office/drawing/2014/main" xmlns="" id="{D9FA4782-C6C9-5A95-BBAE-25F198083A3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52385823"/>
              </p:ext>
            </p:extLst>
          </p:nvPr>
        </p:nvGraphicFramePr>
        <p:xfrm>
          <a:off x="1033624" y="2369975"/>
          <a:ext cx="3445069" cy="38616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7" name="Diagrama 6">
            <a:extLst>
              <a:ext uri="{FF2B5EF4-FFF2-40B4-BE49-F238E27FC236}">
                <a16:creationId xmlns:a16="http://schemas.microsoft.com/office/drawing/2014/main" xmlns="" id="{D6E6460C-4924-6CFC-7DB7-D9661EBA1D1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17139786"/>
              </p:ext>
            </p:extLst>
          </p:nvPr>
        </p:nvGraphicFramePr>
        <p:xfrm>
          <a:off x="4998358" y="1662059"/>
          <a:ext cx="6203820" cy="51959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8" name="CuadroTexto 7">
            <a:extLst>
              <a:ext uri="{FF2B5EF4-FFF2-40B4-BE49-F238E27FC236}">
                <a16:creationId xmlns:a16="http://schemas.microsoft.com/office/drawing/2014/main" xmlns="" id="{7C63236B-A7FA-A91F-81C5-818B62F16726}"/>
              </a:ext>
            </a:extLst>
          </p:cNvPr>
          <p:cNvSpPr txBox="1"/>
          <p:nvPr/>
        </p:nvSpPr>
        <p:spPr>
          <a:xfrm>
            <a:off x="158620" y="6512767"/>
            <a:ext cx="1074886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900" dirty="0" err="1"/>
              <a:t>Dinwoodey</a:t>
            </a:r>
            <a:r>
              <a:rPr lang="es-EC" sz="900" dirty="0"/>
              <a:t> D, </a:t>
            </a:r>
            <a:r>
              <a:rPr lang="es-EC" sz="900" dirty="0" err="1"/>
              <a:t>Ansell</a:t>
            </a:r>
            <a:r>
              <a:rPr lang="es-EC" sz="900" dirty="0"/>
              <a:t> J. </a:t>
            </a:r>
            <a:r>
              <a:rPr lang="es-EC" sz="900" dirty="0" err="1"/>
              <a:t>Heparins</a:t>
            </a:r>
            <a:r>
              <a:rPr lang="es-EC" sz="900" dirty="0"/>
              <a:t>, </a:t>
            </a:r>
            <a:r>
              <a:rPr lang="es-EC" sz="900" dirty="0" err="1"/>
              <a:t>low</a:t>
            </a:r>
            <a:r>
              <a:rPr lang="es-EC" sz="900" dirty="0"/>
              <a:t>-molecular-</a:t>
            </a:r>
            <a:r>
              <a:rPr lang="es-EC" sz="900" dirty="0" err="1"/>
              <a:t>weight</a:t>
            </a:r>
            <a:r>
              <a:rPr lang="es-EC" sz="900" dirty="0"/>
              <a:t> </a:t>
            </a:r>
            <a:r>
              <a:rPr lang="es-EC" sz="900" dirty="0" err="1"/>
              <a:t>heparins</a:t>
            </a:r>
            <a:r>
              <a:rPr lang="es-EC" sz="900" dirty="0"/>
              <a:t>, and </a:t>
            </a:r>
            <a:r>
              <a:rPr lang="es-EC" sz="900" dirty="0" err="1"/>
              <a:t>pentasaccharides</a:t>
            </a:r>
            <a:r>
              <a:rPr lang="es-EC" sz="900" dirty="0"/>
              <a:t>. Clin </a:t>
            </a:r>
            <a:r>
              <a:rPr lang="es-EC" sz="900" dirty="0" err="1"/>
              <a:t>Geriatr</a:t>
            </a:r>
            <a:r>
              <a:rPr lang="es-EC" sz="900" dirty="0"/>
              <a:t> </a:t>
            </a:r>
            <a:r>
              <a:rPr lang="es-EC" sz="900" dirty="0" err="1"/>
              <a:t>Med</a:t>
            </a:r>
            <a:r>
              <a:rPr lang="es-EC" sz="900" dirty="0"/>
              <a:t> 2006; 22: 1-15</a:t>
            </a:r>
          </a:p>
        </p:txBody>
      </p:sp>
    </p:spTree>
    <p:extLst>
      <p:ext uri="{BB962C8B-B14F-4D97-AF65-F5344CB8AC3E}">
        <p14:creationId xmlns:p14="http://schemas.microsoft.com/office/powerpoint/2010/main" val="84075817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CC9BADBA-58E8-65B1-0384-4E3AAB1A46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43755"/>
            <a:ext cx="10515600" cy="1319732"/>
          </a:xfrm>
        </p:spPr>
        <p:txBody>
          <a:bodyPr>
            <a:normAutofit/>
          </a:bodyPr>
          <a:lstStyle/>
          <a:p>
            <a:pPr algn="ctr"/>
            <a:r>
              <a:rPr lang="es-ES" dirty="0"/>
              <a:t>RIESGOS DE SANGRADO</a:t>
            </a:r>
            <a:endParaRPr lang="es-EC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xmlns="" id="{D527FBFE-B0D4-9199-EC40-5162D9468AA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7018" t="89583" r="31064" b="7118"/>
          <a:stretch/>
        </p:blipFill>
        <p:spPr>
          <a:xfrm>
            <a:off x="4406899" y="6324600"/>
            <a:ext cx="4152901" cy="241300"/>
          </a:xfrm>
          <a:prstGeom prst="rect">
            <a:avLst/>
          </a:prstGeom>
        </p:spPr>
      </p:pic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xmlns="" id="{556C1072-8E65-D625-A47F-9E65BF2A78A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41466795"/>
              </p:ext>
            </p:extLst>
          </p:nvPr>
        </p:nvGraphicFramePr>
        <p:xfrm>
          <a:off x="838200" y="1566333"/>
          <a:ext cx="9900523" cy="41867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1571623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6A03CEB2-281C-23BB-4B0F-1C7486709B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578" y="781594"/>
            <a:ext cx="10515600" cy="1325563"/>
          </a:xfrm>
        </p:spPr>
        <p:txBody>
          <a:bodyPr/>
          <a:lstStyle/>
          <a:p>
            <a:r>
              <a:rPr lang="es-ES" dirty="0" smtClean="0"/>
              <a:t>MECANISMOS DE </a:t>
            </a:r>
            <a:r>
              <a:rPr lang="es-ES" dirty="0"/>
              <a:t>PROTROMBOSIS</a:t>
            </a:r>
            <a:endParaRPr lang="es-EC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xmlns="" id="{68FA7615-9C73-3A82-AA91-8553DBE437D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29" t="31105" r="41990" b="15102"/>
          <a:stretch/>
        </p:blipFill>
        <p:spPr>
          <a:xfrm>
            <a:off x="2958582" y="1996750"/>
            <a:ext cx="5971592" cy="4441371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xmlns="" id="{D545739D-A8A7-CCB7-A4A8-E585B51ED66D}"/>
              </a:ext>
            </a:extLst>
          </p:cNvPr>
          <p:cNvSpPr txBox="1"/>
          <p:nvPr/>
        </p:nvSpPr>
        <p:spPr>
          <a:xfrm>
            <a:off x="251927" y="6438122"/>
            <a:ext cx="1095025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Mukai M, Oka T. Mechanism and management of cancer-associated thrombosis. J </a:t>
            </a:r>
            <a:r>
              <a:rPr lang="en-US" sz="1050" dirty="0" err="1"/>
              <a:t>Cardiol</a:t>
            </a:r>
            <a:r>
              <a:rPr lang="en-US" sz="1050" dirty="0"/>
              <a:t>. 2018;72(2):89-93</a:t>
            </a:r>
            <a:endParaRPr lang="es-EC" sz="1050" dirty="0"/>
          </a:p>
        </p:txBody>
      </p:sp>
    </p:spTree>
    <p:extLst>
      <p:ext uri="{BB962C8B-B14F-4D97-AF65-F5344CB8AC3E}">
        <p14:creationId xmlns:p14="http://schemas.microsoft.com/office/powerpoint/2010/main" val="3149910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xmlns="" id="{B81B3A11-C845-F623-FC49-3C7329E1032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65" t="27483" r="42678" b="28844"/>
          <a:stretch/>
        </p:blipFill>
        <p:spPr>
          <a:xfrm>
            <a:off x="2930460" y="1257300"/>
            <a:ext cx="6331080" cy="5239458"/>
          </a:xfrm>
          <a:prstGeom prst="rect">
            <a:avLst/>
          </a:prstGeom>
        </p:spPr>
      </p:pic>
      <p:sp>
        <p:nvSpPr>
          <p:cNvPr id="10" name="Título 9">
            <a:extLst>
              <a:ext uri="{FF2B5EF4-FFF2-40B4-BE49-F238E27FC236}">
                <a16:creationId xmlns:a16="http://schemas.microsoft.com/office/drawing/2014/main" xmlns="" id="{1C4850AB-3C7F-EE75-1ED4-9AA584352E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192210"/>
            <a:ext cx="10515600" cy="1325563"/>
          </a:xfrm>
        </p:spPr>
        <p:txBody>
          <a:bodyPr/>
          <a:lstStyle/>
          <a:p>
            <a:r>
              <a:rPr lang="es-ES" dirty="0"/>
              <a:t>RIESGO DE SANGRADO</a:t>
            </a:r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389752690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A9E7FD91-939B-74AC-FE0A-5F7EAEE3E5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5000" y="113770"/>
            <a:ext cx="8851900" cy="1325563"/>
          </a:xfrm>
        </p:spPr>
        <p:txBody>
          <a:bodyPr/>
          <a:lstStyle/>
          <a:p>
            <a:r>
              <a:rPr lang="es-ES" dirty="0"/>
              <a:t>CONCLUSIONES</a:t>
            </a:r>
            <a:endParaRPr lang="es-EC" dirty="0"/>
          </a:p>
        </p:txBody>
      </p:sp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xmlns="" id="{102F0022-8622-EA72-4E4F-E60B2BEAAF0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27860347"/>
              </p:ext>
            </p:extLst>
          </p:nvPr>
        </p:nvGraphicFramePr>
        <p:xfrm>
          <a:off x="234950" y="1198033"/>
          <a:ext cx="117221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116692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5C9C0D4A-5985-E1C5-BE11-71783C6F8F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8586" y="382246"/>
            <a:ext cx="10515600" cy="1325563"/>
          </a:xfrm>
        </p:spPr>
        <p:txBody>
          <a:bodyPr/>
          <a:lstStyle/>
          <a:p>
            <a:pPr algn="ctr"/>
            <a:r>
              <a:rPr lang="es-ES" dirty="0"/>
              <a:t>FISIOPATOLOGIA</a:t>
            </a:r>
            <a:endParaRPr lang="es-EC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xmlns="" id="{3AB901E0-D677-6C4F-5CE4-E371D303C72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16" t="23129" r="28444" b="24898"/>
          <a:stretch/>
        </p:blipFill>
        <p:spPr>
          <a:xfrm>
            <a:off x="2230016" y="1616509"/>
            <a:ext cx="7632441" cy="4859245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xmlns="" id="{7779B9D7-F990-E17E-7841-E9BAAF7996F9}"/>
              </a:ext>
            </a:extLst>
          </p:cNvPr>
          <p:cNvSpPr txBox="1"/>
          <p:nvPr/>
        </p:nvSpPr>
        <p:spPr>
          <a:xfrm>
            <a:off x="186613" y="6456784"/>
            <a:ext cx="1098757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0" i="0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The Hypercoagulable State of Malignancy: Pathogenesis and Current Debate</a:t>
            </a:r>
            <a:r>
              <a:rPr lang="es-EC" sz="1050" b="0" i="0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. </a:t>
            </a:r>
            <a:r>
              <a:rPr lang="es-EC" sz="1050" b="0" i="0" u="sng" dirty="0">
                <a:solidFill>
                  <a:srgbClr val="205493"/>
                </a:solidFill>
                <a:effectLst/>
                <a:latin typeface="Helvetica Neue"/>
                <a:hlinkClick r:id="rId4"/>
              </a:rPr>
              <a:t>Graham J </a:t>
            </a:r>
            <a:r>
              <a:rPr lang="es-EC" sz="1050" b="0" i="0" u="sng" dirty="0" err="1">
                <a:solidFill>
                  <a:srgbClr val="205493"/>
                </a:solidFill>
                <a:effectLst/>
                <a:latin typeface="Helvetica Neue"/>
                <a:hlinkClick r:id="rId4"/>
              </a:rPr>
              <a:t>Caine</a:t>
            </a:r>
            <a:endParaRPr lang="en-US" sz="1050" b="0" i="0" u="sng" dirty="0">
              <a:solidFill>
                <a:srgbClr val="000000"/>
              </a:solidFill>
              <a:effectLst/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0399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ítulo 1">
            <a:extLst>
              <a:ext uri="{FF2B5EF4-FFF2-40B4-BE49-F238E27FC236}">
                <a16:creationId xmlns:a16="http://schemas.microsoft.com/office/drawing/2014/main" xmlns="" id="{66E66148-6806-E055-D4AF-A0688C7A3402}"/>
              </a:ext>
            </a:extLst>
          </p:cNvPr>
          <p:cNvSpPr txBox="1">
            <a:spLocks/>
          </p:cNvSpPr>
          <p:nvPr/>
        </p:nvSpPr>
        <p:spPr>
          <a:xfrm>
            <a:off x="710453" y="620485"/>
            <a:ext cx="10515600" cy="8207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es-EC" sz="4400" dirty="0">
                <a:latin typeface="Arial" panose="020B0604020202020204" pitchFamily="34" charset="0"/>
                <a:cs typeface="Arial" panose="020B0604020202020204" pitchFamily="34" charset="0"/>
              </a:rPr>
              <a:t>EPIDEMIOLOGIA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xmlns="" id="{CCC9BF7A-194C-928D-3C68-FAC4938665C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36" t="29762" r="55803" b="41190"/>
          <a:stretch/>
        </p:blipFill>
        <p:spPr>
          <a:xfrm>
            <a:off x="1983921" y="1653520"/>
            <a:ext cx="8224157" cy="4688540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xmlns="" id="{C1B1AEBB-82D5-E72E-9CC3-D95978477C25}"/>
              </a:ext>
            </a:extLst>
          </p:cNvPr>
          <p:cNvSpPr txBox="1"/>
          <p:nvPr/>
        </p:nvSpPr>
        <p:spPr>
          <a:xfrm>
            <a:off x="429208" y="6410131"/>
            <a:ext cx="107968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900" dirty="0" err="1"/>
              <a:t>Khorana</a:t>
            </a:r>
            <a:r>
              <a:rPr lang="es-EC" sz="900" dirty="0"/>
              <a:t> AA, Francis CW, </a:t>
            </a:r>
            <a:r>
              <a:rPr lang="es-EC" sz="900" dirty="0" err="1"/>
              <a:t>Culakova</a:t>
            </a:r>
            <a:r>
              <a:rPr lang="es-EC" sz="900" dirty="0"/>
              <a:t> E, </a:t>
            </a:r>
            <a:r>
              <a:rPr lang="es-EC" sz="900" dirty="0" err="1"/>
              <a:t>Kuderer</a:t>
            </a:r>
            <a:r>
              <a:rPr lang="es-EC" sz="900" dirty="0"/>
              <a:t> NM, </a:t>
            </a:r>
            <a:r>
              <a:rPr lang="es-EC" sz="900" dirty="0" err="1"/>
              <a:t>Lyman</a:t>
            </a:r>
            <a:r>
              <a:rPr lang="es-EC" sz="900" dirty="0"/>
              <a:t> GH. </a:t>
            </a:r>
            <a:r>
              <a:rPr lang="es-EC" sz="900" dirty="0" err="1"/>
              <a:t>Thromboembolism</a:t>
            </a:r>
            <a:r>
              <a:rPr lang="es-EC" sz="900" dirty="0"/>
              <a:t> </a:t>
            </a:r>
            <a:r>
              <a:rPr lang="es-EC" sz="900" dirty="0" err="1"/>
              <a:t>is</a:t>
            </a:r>
            <a:r>
              <a:rPr lang="es-EC" sz="900" dirty="0"/>
              <a:t> a </a:t>
            </a:r>
            <a:r>
              <a:rPr lang="es-EC" sz="900" dirty="0" err="1"/>
              <a:t>leading</a:t>
            </a:r>
            <a:r>
              <a:rPr lang="es-EC" sz="900" dirty="0"/>
              <a:t> cause </a:t>
            </a:r>
            <a:r>
              <a:rPr lang="es-EC" sz="900" dirty="0" err="1"/>
              <a:t>of</a:t>
            </a:r>
            <a:r>
              <a:rPr lang="es-EC" sz="900" dirty="0"/>
              <a:t> </a:t>
            </a:r>
            <a:r>
              <a:rPr lang="es-EC" sz="900" dirty="0" err="1"/>
              <a:t>death</a:t>
            </a:r>
            <a:r>
              <a:rPr lang="es-EC" sz="900" dirty="0"/>
              <a:t> in </a:t>
            </a:r>
            <a:r>
              <a:rPr lang="es-EC" sz="900" dirty="0" err="1"/>
              <a:t>cancer</a:t>
            </a:r>
            <a:r>
              <a:rPr lang="es-EC" sz="900" dirty="0"/>
              <a:t> </a:t>
            </a:r>
            <a:r>
              <a:rPr lang="es-EC" sz="900" dirty="0" err="1"/>
              <a:t>patients</a:t>
            </a:r>
            <a:r>
              <a:rPr lang="es-EC" sz="900" dirty="0"/>
              <a:t> </a:t>
            </a:r>
            <a:r>
              <a:rPr lang="es-EC" sz="900" dirty="0" err="1"/>
              <a:t>receiving</a:t>
            </a:r>
            <a:r>
              <a:rPr lang="es-EC" sz="900" dirty="0"/>
              <a:t> </a:t>
            </a:r>
            <a:r>
              <a:rPr lang="es-EC" sz="900" dirty="0" err="1"/>
              <a:t>outpatient</a:t>
            </a:r>
            <a:r>
              <a:rPr lang="es-EC" sz="900" dirty="0"/>
              <a:t> </a:t>
            </a:r>
            <a:r>
              <a:rPr lang="es-EC" sz="900" dirty="0" err="1"/>
              <a:t>chemotherapy</a:t>
            </a:r>
            <a:r>
              <a:rPr lang="es-EC" sz="900" dirty="0"/>
              <a:t>. J </a:t>
            </a:r>
            <a:r>
              <a:rPr lang="es-EC" sz="900" dirty="0" err="1"/>
              <a:t>Thromb</a:t>
            </a:r>
            <a:r>
              <a:rPr lang="es-EC" sz="900" dirty="0"/>
              <a:t> </a:t>
            </a:r>
            <a:r>
              <a:rPr lang="es-EC" sz="900" dirty="0" err="1"/>
              <a:t>Haemost</a:t>
            </a:r>
            <a:r>
              <a:rPr lang="es-EC" sz="900" dirty="0"/>
              <a:t> . 2007;5(3):632-4.</a:t>
            </a:r>
          </a:p>
        </p:txBody>
      </p:sp>
    </p:spTree>
    <p:extLst>
      <p:ext uri="{BB962C8B-B14F-4D97-AF65-F5344CB8AC3E}">
        <p14:creationId xmlns:p14="http://schemas.microsoft.com/office/powerpoint/2010/main" val="2958116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87864657-D030-2CB7-EFBA-8664E057F1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3941" y="473683"/>
            <a:ext cx="10515600" cy="1325563"/>
          </a:xfrm>
        </p:spPr>
        <p:txBody>
          <a:bodyPr/>
          <a:lstStyle/>
          <a:p>
            <a:r>
              <a:rPr lang="es-ES" dirty="0"/>
              <a:t>TIPOS DE ANTICOAGULANTES</a:t>
            </a:r>
            <a:endParaRPr lang="es-EC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xmlns="" id="{F4A9E7B6-A973-6423-1140-00058479B94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8" t="32789" r="40153" b="13605"/>
          <a:stretch/>
        </p:blipFill>
        <p:spPr>
          <a:xfrm>
            <a:off x="1692339" y="1738957"/>
            <a:ext cx="8807321" cy="4645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63447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87864657-D030-2CB7-EFBA-8664E057F1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3941" y="594981"/>
            <a:ext cx="10515600" cy="1325563"/>
          </a:xfrm>
        </p:spPr>
        <p:txBody>
          <a:bodyPr/>
          <a:lstStyle/>
          <a:p>
            <a:r>
              <a:rPr lang="es-ES" dirty="0"/>
              <a:t>HEPARINAS DE BAJO PESO</a:t>
            </a:r>
            <a:endParaRPr lang="es-EC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xmlns="" id="{104B4345-A3F1-47B3-2A13-B777DE63E1E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57" t="39864" r="79086" b="38095"/>
          <a:stretch/>
        </p:blipFill>
        <p:spPr>
          <a:xfrm>
            <a:off x="1022480" y="2334215"/>
            <a:ext cx="4435927" cy="3262591"/>
          </a:xfrm>
          <a:prstGeom prst="rect">
            <a:avLst/>
          </a:prstGeom>
        </p:spPr>
      </p:pic>
      <p:graphicFrame>
        <p:nvGraphicFramePr>
          <p:cNvPr id="6" name="Diagrama 5">
            <a:extLst>
              <a:ext uri="{FF2B5EF4-FFF2-40B4-BE49-F238E27FC236}">
                <a16:creationId xmlns:a16="http://schemas.microsoft.com/office/drawing/2014/main" xmlns="" id="{25BB1FC8-BC99-32E6-8715-A9A07A1F5E0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50516837"/>
              </p:ext>
            </p:extLst>
          </p:nvPr>
        </p:nvGraphicFramePr>
        <p:xfrm>
          <a:off x="6096000" y="1920544"/>
          <a:ext cx="4768720" cy="41882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CuadroTexto 6">
            <a:extLst>
              <a:ext uri="{FF2B5EF4-FFF2-40B4-BE49-F238E27FC236}">
                <a16:creationId xmlns:a16="http://schemas.microsoft.com/office/drawing/2014/main" xmlns="" id="{29F67E07-B97E-58D4-A861-6947D12A1081}"/>
              </a:ext>
            </a:extLst>
          </p:cNvPr>
          <p:cNvSpPr txBox="1"/>
          <p:nvPr/>
        </p:nvSpPr>
        <p:spPr>
          <a:xfrm>
            <a:off x="342900" y="6172279"/>
            <a:ext cx="101727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000" b="0" i="0" dirty="0" err="1">
                <a:solidFill>
                  <a:srgbClr val="505050"/>
                </a:solidFill>
                <a:effectLst/>
                <a:latin typeface="Georgia" panose="02040502050405020303" pitchFamily="18" charset="0"/>
              </a:rPr>
              <a:t>Bijsterveld</a:t>
            </a:r>
            <a:r>
              <a:rPr lang="es-EC" sz="1000" b="0" i="0" dirty="0">
                <a:solidFill>
                  <a:srgbClr val="505050"/>
                </a:solidFill>
                <a:effectLst/>
                <a:latin typeface="Georgia" panose="02040502050405020303" pitchFamily="18" charset="0"/>
              </a:rPr>
              <a:t> N.R., </a:t>
            </a:r>
            <a:r>
              <a:rPr lang="es-EC" sz="1000" b="0" i="0" dirty="0" err="1">
                <a:solidFill>
                  <a:srgbClr val="505050"/>
                </a:solidFill>
                <a:effectLst/>
                <a:latin typeface="Georgia" panose="02040502050405020303" pitchFamily="18" charset="0"/>
              </a:rPr>
              <a:t>Moons</a:t>
            </a:r>
            <a:r>
              <a:rPr lang="es-EC" sz="1000" b="0" i="0" dirty="0">
                <a:solidFill>
                  <a:srgbClr val="505050"/>
                </a:solidFill>
                <a:effectLst/>
                <a:latin typeface="Georgia" panose="02040502050405020303" pitchFamily="18" charset="0"/>
              </a:rPr>
              <a:t> A.H., </a:t>
            </a:r>
            <a:r>
              <a:rPr lang="es-EC" sz="1000" b="0" i="0" dirty="0" err="1">
                <a:solidFill>
                  <a:srgbClr val="505050"/>
                </a:solidFill>
                <a:effectLst/>
                <a:latin typeface="Georgia" panose="02040502050405020303" pitchFamily="18" charset="0"/>
              </a:rPr>
              <a:t>Meijers</a:t>
            </a:r>
            <a:r>
              <a:rPr lang="es-EC" sz="1000" b="0" i="0" dirty="0">
                <a:solidFill>
                  <a:srgbClr val="505050"/>
                </a:solidFill>
                <a:effectLst/>
                <a:latin typeface="Georgia" panose="02040502050405020303" pitchFamily="18" charset="0"/>
              </a:rPr>
              <a:t> J.C., Levi M., </a:t>
            </a:r>
            <a:r>
              <a:rPr lang="es-EC" sz="1000" b="0" i="0" dirty="0" err="1">
                <a:solidFill>
                  <a:srgbClr val="505050"/>
                </a:solidFill>
                <a:effectLst/>
                <a:latin typeface="Georgia" panose="02040502050405020303" pitchFamily="18" charset="0"/>
              </a:rPr>
              <a:t>Buller</a:t>
            </a:r>
            <a:r>
              <a:rPr lang="es-EC" sz="1000" b="0" i="0" dirty="0">
                <a:solidFill>
                  <a:srgbClr val="505050"/>
                </a:solidFill>
                <a:effectLst/>
                <a:latin typeface="Georgia" panose="02040502050405020303" pitchFamily="18" charset="0"/>
              </a:rPr>
              <a:t> H.R., Peters R.J.: </a:t>
            </a:r>
            <a:r>
              <a:rPr lang="es-EC" sz="1000" b="0" i="0" dirty="0" err="1">
                <a:solidFill>
                  <a:srgbClr val="505050"/>
                </a:solidFill>
                <a:effectLst/>
                <a:latin typeface="Georgia" panose="02040502050405020303" pitchFamily="18" charset="0"/>
              </a:rPr>
              <a:t>The</a:t>
            </a:r>
            <a:r>
              <a:rPr lang="es-EC" sz="1000" b="0" i="0" dirty="0">
                <a:solidFill>
                  <a:srgbClr val="505050"/>
                </a:solidFill>
                <a:effectLst/>
                <a:latin typeface="Georgia" panose="02040502050405020303" pitchFamily="18" charset="0"/>
              </a:rPr>
              <a:t> </a:t>
            </a:r>
            <a:r>
              <a:rPr lang="es-EC" sz="1000" b="0" i="0" dirty="0" err="1">
                <a:solidFill>
                  <a:srgbClr val="505050"/>
                </a:solidFill>
                <a:effectLst/>
                <a:latin typeface="Georgia" panose="02040502050405020303" pitchFamily="18" charset="0"/>
              </a:rPr>
              <a:t>impact</a:t>
            </a:r>
            <a:r>
              <a:rPr lang="es-EC" sz="1000" b="0" i="0" dirty="0">
                <a:solidFill>
                  <a:srgbClr val="505050"/>
                </a:solidFill>
                <a:effectLst/>
                <a:latin typeface="Georgia" panose="02040502050405020303" pitchFamily="18" charset="0"/>
              </a:rPr>
              <a:t> </a:t>
            </a:r>
            <a:r>
              <a:rPr lang="es-EC" sz="1000" b="0" i="0" dirty="0" err="1">
                <a:solidFill>
                  <a:srgbClr val="505050"/>
                </a:solidFill>
                <a:effectLst/>
                <a:latin typeface="Georgia" panose="02040502050405020303" pitchFamily="18" charset="0"/>
              </a:rPr>
              <a:t>on</a:t>
            </a:r>
            <a:r>
              <a:rPr lang="es-EC" sz="1000" b="0" i="0" dirty="0">
                <a:solidFill>
                  <a:srgbClr val="505050"/>
                </a:solidFill>
                <a:effectLst/>
                <a:latin typeface="Georgia" panose="02040502050405020303" pitchFamily="18" charset="0"/>
              </a:rPr>
              <a:t> </a:t>
            </a:r>
            <a:r>
              <a:rPr lang="es-EC" sz="1000" b="0" i="0" dirty="0" err="1">
                <a:solidFill>
                  <a:srgbClr val="505050"/>
                </a:solidFill>
                <a:effectLst/>
                <a:latin typeface="Georgia" panose="02040502050405020303" pitchFamily="18" charset="0"/>
              </a:rPr>
              <a:t>coagulation</a:t>
            </a:r>
            <a:r>
              <a:rPr lang="es-EC" sz="1000" b="0" i="0" dirty="0">
                <a:solidFill>
                  <a:srgbClr val="505050"/>
                </a:solidFill>
                <a:effectLst/>
                <a:latin typeface="Georgia" panose="02040502050405020303" pitchFamily="18" charset="0"/>
              </a:rPr>
              <a:t> </a:t>
            </a:r>
            <a:r>
              <a:rPr lang="es-EC" sz="1000" b="0" i="0" dirty="0" err="1">
                <a:solidFill>
                  <a:srgbClr val="505050"/>
                </a:solidFill>
                <a:effectLst/>
                <a:latin typeface="Georgia" panose="02040502050405020303" pitchFamily="18" charset="0"/>
              </a:rPr>
              <a:t>of</a:t>
            </a:r>
            <a:r>
              <a:rPr lang="es-EC" sz="1000" b="0" i="0" dirty="0">
                <a:solidFill>
                  <a:srgbClr val="505050"/>
                </a:solidFill>
                <a:effectLst/>
                <a:latin typeface="Georgia" panose="02040502050405020303" pitchFamily="18" charset="0"/>
              </a:rPr>
              <a:t> </a:t>
            </a:r>
            <a:r>
              <a:rPr lang="es-EC" sz="1000" b="0" i="0" dirty="0" err="1">
                <a:solidFill>
                  <a:srgbClr val="505050"/>
                </a:solidFill>
                <a:effectLst/>
                <a:latin typeface="Georgia" panose="02040502050405020303" pitchFamily="18" charset="0"/>
              </a:rPr>
              <a:t>an</a:t>
            </a:r>
            <a:r>
              <a:rPr lang="es-EC" sz="1000" b="0" i="0" dirty="0">
                <a:solidFill>
                  <a:srgbClr val="505050"/>
                </a:solidFill>
                <a:effectLst/>
                <a:latin typeface="Georgia" panose="02040502050405020303" pitchFamily="18" charset="0"/>
              </a:rPr>
              <a:t> </a:t>
            </a:r>
            <a:r>
              <a:rPr lang="es-EC" sz="1000" b="0" i="0" dirty="0" err="1">
                <a:solidFill>
                  <a:srgbClr val="505050"/>
                </a:solidFill>
                <a:effectLst/>
                <a:latin typeface="Georgia" panose="02040502050405020303" pitchFamily="18" charset="0"/>
              </a:rPr>
              <a:t>intravenous</a:t>
            </a:r>
            <a:r>
              <a:rPr lang="es-EC" sz="1000" b="0" i="0" dirty="0">
                <a:solidFill>
                  <a:srgbClr val="505050"/>
                </a:solidFill>
                <a:effectLst/>
                <a:latin typeface="Georgia" panose="02040502050405020303" pitchFamily="18" charset="0"/>
              </a:rPr>
              <a:t> </a:t>
            </a:r>
            <a:r>
              <a:rPr lang="es-EC" sz="1000" b="0" i="0" dirty="0" err="1">
                <a:solidFill>
                  <a:srgbClr val="505050"/>
                </a:solidFill>
                <a:effectLst/>
                <a:latin typeface="Georgia" panose="02040502050405020303" pitchFamily="18" charset="0"/>
              </a:rPr>
              <a:t>loading</a:t>
            </a:r>
            <a:r>
              <a:rPr lang="es-EC" sz="1000" b="0" i="0" dirty="0">
                <a:solidFill>
                  <a:srgbClr val="505050"/>
                </a:solidFill>
                <a:effectLst/>
                <a:latin typeface="Georgia" panose="02040502050405020303" pitchFamily="18" charset="0"/>
              </a:rPr>
              <a:t> </a:t>
            </a:r>
            <a:r>
              <a:rPr lang="es-EC" sz="1000" b="0" i="0" dirty="0" err="1">
                <a:solidFill>
                  <a:srgbClr val="505050"/>
                </a:solidFill>
                <a:effectLst/>
                <a:latin typeface="Georgia" panose="02040502050405020303" pitchFamily="18" charset="0"/>
              </a:rPr>
              <a:t>dose</a:t>
            </a:r>
            <a:r>
              <a:rPr lang="es-EC" sz="1000" b="0" i="0" dirty="0">
                <a:solidFill>
                  <a:srgbClr val="505050"/>
                </a:solidFill>
                <a:effectLst/>
                <a:latin typeface="Georgia" panose="02040502050405020303" pitchFamily="18" charset="0"/>
              </a:rPr>
              <a:t> in </a:t>
            </a:r>
            <a:r>
              <a:rPr lang="es-EC" sz="1000" b="0" i="0" dirty="0" err="1">
                <a:solidFill>
                  <a:srgbClr val="505050"/>
                </a:solidFill>
                <a:effectLst/>
                <a:latin typeface="Georgia" panose="02040502050405020303" pitchFamily="18" charset="0"/>
              </a:rPr>
              <a:t>addition</a:t>
            </a:r>
            <a:r>
              <a:rPr lang="es-EC" sz="1000" b="0" i="0" dirty="0">
                <a:solidFill>
                  <a:srgbClr val="505050"/>
                </a:solidFill>
                <a:effectLst/>
                <a:latin typeface="Georgia" panose="02040502050405020303" pitchFamily="18" charset="0"/>
              </a:rPr>
              <a:t> </a:t>
            </a:r>
            <a:r>
              <a:rPr lang="es-EC" sz="1000" b="0" i="0" dirty="0" err="1">
                <a:solidFill>
                  <a:srgbClr val="505050"/>
                </a:solidFill>
                <a:effectLst/>
                <a:latin typeface="Georgia" panose="02040502050405020303" pitchFamily="18" charset="0"/>
              </a:rPr>
              <a:t>to</a:t>
            </a:r>
            <a:r>
              <a:rPr lang="es-EC" sz="1000" b="0" i="0" dirty="0">
                <a:solidFill>
                  <a:srgbClr val="505050"/>
                </a:solidFill>
                <a:effectLst/>
                <a:latin typeface="Georgia" panose="02040502050405020303" pitchFamily="18" charset="0"/>
              </a:rPr>
              <a:t> a </a:t>
            </a:r>
            <a:r>
              <a:rPr lang="es-EC" sz="1000" b="0" i="0" dirty="0" err="1">
                <a:solidFill>
                  <a:srgbClr val="505050"/>
                </a:solidFill>
                <a:effectLst/>
                <a:latin typeface="Georgia" panose="02040502050405020303" pitchFamily="18" charset="0"/>
              </a:rPr>
              <a:t>subcutaneous</a:t>
            </a:r>
            <a:r>
              <a:rPr lang="es-EC" sz="1000" b="0" i="0" dirty="0">
                <a:solidFill>
                  <a:srgbClr val="505050"/>
                </a:solidFill>
                <a:effectLst/>
                <a:latin typeface="Georgia" panose="02040502050405020303" pitchFamily="18" charset="0"/>
              </a:rPr>
              <a:t> </a:t>
            </a:r>
            <a:r>
              <a:rPr lang="es-EC" sz="1000" b="0" i="0" dirty="0" err="1">
                <a:solidFill>
                  <a:srgbClr val="505050"/>
                </a:solidFill>
                <a:effectLst/>
                <a:latin typeface="Georgia" panose="02040502050405020303" pitchFamily="18" charset="0"/>
              </a:rPr>
              <a:t>regimen</a:t>
            </a:r>
            <a:r>
              <a:rPr lang="es-EC" sz="1000" b="0" i="0" dirty="0">
                <a:solidFill>
                  <a:srgbClr val="505050"/>
                </a:solidFill>
                <a:effectLst/>
                <a:latin typeface="Georgia" panose="02040502050405020303" pitchFamily="18" charset="0"/>
              </a:rPr>
              <a:t> </a:t>
            </a:r>
            <a:r>
              <a:rPr lang="es-EC" sz="1000" b="0" i="0" dirty="0" err="1">
                <a:solidFill>
                  <a:srgbClr val="505050"/>
                </a:solidFill>
                <a:effectLst/>
                <a:latin typeface="Georgia" panose="02040502050405020303" pitchFamily="18" charset="0"/>
              </a:rPr>
              <a:t>of</a:t>
            </a:r>
            <a:r>
              <a:rPr lang="es-EC" sz="1000" b="0" i="0" dirty="0">
                <a:solidFill>
                  <a:srgbClr val="505050"/>
                </a:solidFill>
                <a:effectLst/>
                <a:latin typeface="Georgia" panose="02040502050405020303" pitchFamily="18" charset="0"/>
              </a:rPr>
              <a:t> </a:t>
            </a:r>
            <a:r>
              <a:rPr lang="es-EC" sz="1000" b="0" i="0" dirty="0" err="1">
                <a:solidFill>
                  <a:srgbClr val="505050"/>
                </a:solidFill>
                <a:effectLst/>
                <a:latin typeface="Georgia" panose="02040502050405020303" pitchFamily="18" charset="0"/>
              </a:rPr>
              <a:t>low</a:t>
            </a:r>
            <a:r>
              <a:rPr lang="es-EC" sz="1000" b="0" i="0" dirty="0">
                <a:solidFill>
                  <a:srgbClr val="505050"/>
                </a:solidFill>
                <a:effectLst/>
                <a:latin typeface="Georgia" panose="02040502050405020303" pitchFamily="18" charset="0"/>
              </a:rPr>
              <a:t>-molecular-</a:t>
            </a:r>
            <a:r>
              <a:rPr lang="es-EC" sz="1000" b="0" i="0" dirty="0" err="1">
                <a:solidFill>
                  <a:srgbClr val="505050"/>
                </a:solidFill>
                <a:effectLst/>
                <a:latin typeface="Georgia" panose="02040502050405020303" pitchFamily="18" charset="0"/>
              </a:rPr>
              <a:t>weight</a:t>
            </a:r>
            <a:r>
              <a:rPr lang="es-EC" sz="1000" b="0" i="0" dirty="0">
                <a:solidFill>
                  <a:srgbClr val="505050"/>
                </a:solidFill>
                <a:effectLst/>
                <a:latin typeface="Georgia" panose="02040502050405020303" pitchFamily="18" charset="0"/>
              </a:rPr>
              <a:t> </a:t>
            </a:r>
            <a:r>
              <a:rPr lang="es-EC" sz="1000" b="0" i="0" dirty="0" err="1">
                <a:solidFill>
                  <a:srgbClr val="505050"/>
                </a:solidFill>
                <a:effectLst/>
                <a:latin typeface="Georgia" panose="02040502050405020303" pitchFamily="18" charset="0"/>
              </a:rPr>
              <a:t>heparin</a:t>
            </a:r>
            <a:r>
              <a:rPr lang="es-EC" sz="1000" b="0" i="0" dirty="0">
                <a:solidFill>
                  <a:srgbClr val="505050"/>
                </a:solidFill>
                <a:effectLst/>
                <a:latin typeface="Georgia" panose="02040502050405020303" pitchFamily="18" charset="0"/>
              </a:rPr>
              <a:t> in </a:t>
            </a:r>
            <a:r>
              <a:rPr lang="es-EC" sz="1000" b="0" i="0" dirty="0" err="1">
                <a:solidFill>
                  <a:srgbClr val="505050"/>
                </a:solidFill>
                <a:effectLst/>
                <a:latin typeface="Georgia" panose="02040502050405020303" pitchFamily="18" charset="0"/>
              </a:rPr>
              <a:t>the</a:t>
            </a:r>
            <a:r>
              <a:rPr lang="es-EC" sz="1000" b="0" i="0" dirty="0">
                <a:solidFill>
                  <a:srgbClr val="505050"/>
                </a:solidFill>
                <a:effectLst/>
                <a:latin typeface="Georgia" panose="02040502050405020303" pitchFamily="18" charset="0"/>
              </a:rPr>
              <a:t> </a:t>
            </a:r>
            <a:r>
              <a:rPr lang="es-EC" sz="1000" b="0" i="0" dirty="0" err="1">
                <a:solidFill>
                  <a:srgbClr val="505050"/>
                </a:solidFill>
                <a:effectLst/>
                <a:latin typeface="Georgia" panose="02040502050405020303" pitchFamily="18" charset="0"/>
              </a:rPr>
              <a:t>initial</a:t>
            </a:r>
            <a:r>
              <a:rPr lang="es-EC" sz="1000" b="0" i="0" dirty="0">
                <a:solidFill>
                  <a:srgbClr val="505050"/>
                </a:solidFill>
                <a:effectLst/>
                <a:latin typeface="Georgia" panose="02040502050405020303" pitchFamily="18" charset="0"/>
              </a:rPr>
              <a:t> </a:t>
            </a:r>
            <a:r>
              <a:rPr lang="es-EC" sz="1000" b="0" i="0" dirty="0" err="1">
                <a:solidFill>
                  <a:srgbClr val="505050"/>
                </a:solidFill>
                <a:effectLst/>
                <a:latin typeface="Georgia" panose="02040502050405020303" pitchFamily="18" charset="0"/>
              </a:rPr>
              <a:t>treatment</a:t>
            </a:r>
            <a:r>
              <a:rPr lang="es-EC" sz="1000" b="0" i="0" dirty="0">
                <a:solidFill>
                  <a:srgbClr val="505050"/>
                </a:solidFill>
                <a:effectLst/>
                <a:latin typeface="Georgia" panose="02040502050405020303" pitchFamily="18" charset="0"/>
              </a:rPr>
              <a:t> </a:t>
            </a:r>
            <a:r>
              <a:rPr lang="es-EC" sz="1000" b="0" i="0" dirty="0" err="1">
                <a:solidFill>
                  <a:srgbClr val="505050"/>
                </a:solidFill>
                <a:effectLst/>
                <a:latin typeface="Georgia" panose="02040502050405020303" pitchFamily="18" charset="0"/>
              </a:rPr>
              <a:t>of</a:t>
            </a:r>
            <a:r>
              <a:rPr lang="es-EC" sz="1000" b="0" i="0" dirty="0">
                <a:solidFill>
                  <a:srgbClr val="505050"/>
                </a:solidFill>
                <a:effectLst/>
                <a:latin typeface="Georgia" panose="02040502050405020303" pitchFamily="18" charset="0"/>
              </a:rPr>
              <a:t> acute </a:t>
            </a:r>
            <a:r>
              <a:rPr lang="es-EC" sz="1000" b="0" i="0" dirty="0" err="1">
                <a:solidFill>
                  <a:srgbClr val="505050"/>
                </a:solidFill>
                <a:effectLst/>
                <a:latin typeface="Georgia" panose="02040502050405020303" pitchFamily="18" charset="0"/>
              </a:rPr>
              <a:t>coronary</a:t>
            </a:r>
            <a:r>
              <a:rPr lang="es-EC" sz="1000" b="0" i="0" dirty="0">
                <a:solidFill>
                  <a:srgbClr val="505050"/>
                </a:solidFill>
                <a:effectLst/>
                <a:latin typeface="Georgia" panose="02040502050405020303" pitchFamily="18" charset="0"/>
              </a:rPr>
              <a:t> </a:t>
            </a:r>
            <a:r>
              <a:rPr lang="es-EC" sz="1000" b="0" i="0" dirty="0" err="1">
                <a:solidFill>
                  <a:srgbClr val="505050"/>
                </a:solidFill>
                <a:effectLst/>
                <a:latin typeface="Georgia" panose="02040502050405020303" pitchFamily="18" charset="0"/>
              </a:rPr>
              <a:t>syndromes</a:t>
            </a:r>
            <a:r>
              <a:rPr lang="es-EC" sz="1000" b="0" i="0" dirty="0">
                <a:solidFill>
                  <a:srgbClr val="505050"/>
                </a:solidFill>
                <a:effectLst/>
                <a:latin typeface="Georgia" panose="02040502050405020303" pitchFamily="18" charset="0"/>
              </a:rPr>
              <a:t>. J Am Coll </a:t>
            </a:r>
            <a:r>
              <a:rPr lang="es-EC" sz="1000" b="0" i="0" dirty="0" err="1">
                <a:solidFill>
                  <a:srgbClr val="505050"/>
                </a:solidFill>
                <a:effectLst/>
                <a:latin typeface="Georgia" panose="02040502050405020303" pitchFamily="18" charset="0"/>
              </a:rPr>
              <a:t>Cardiol</a:t>
            </a:r>
            <a:r>
              <a:rPr lang="es-EC" sz="1000" b="0" i="0" dirty="0">
                <a:solidFill>
                  <a:srgbClr val="505050"/>
                </a:solidFill>
                <a:effectLst/>
                <a:latin typeface="Georgia" panose="02040502050405020303" pitchFamily="18" charset="0"/>
              </a:rPr>
              <a:t> 2003; 42: pp. 424-427.</a:t>
            </a:r>
            <a:endParaRPr lang="es-EC" sz="1000" dirty="0"/>
          </a:p>
        </p:txBody>
      </p:sp>
    </p:spTree>
    <p:extLst>
      <p:ext uri="{BB962C8B-B14F-4D97-AF65-F5344CB8AC3E}">
        <p14:creationId xmlns:p14="http://schemas.microsoft.com/office/powerpoint/2010/main" val="15375663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3915A3C0-4C7A-11AC-A2DC-FB81FF9C3E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3900" y="669626"/>
            <a:ext cx="10515600" cy="1325563"/>
          </a:xfrm>
        </p:spPr>
        <p:txBody>
          <a:bodyPr/>
          <a:lstStyle/>
          <a:p>
            <a:r>
              <a:rPr lang="es-ES" dirty="0"/>
              <a:t>ANTICOAGULANTES ORALES</a:t>
            </a:r>
            <a:endParaRPr lang="es-EC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xmlns="" id="{C9EC85A3-FDF6-3C12-02C5-D6920113F3A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78" t="32653" r="39612" b="32381"/>
          <a:stretch/>
        </p:blipFill>
        <p:spPr>
          <a:xfrm>
            <a:off x="2365991" y="1971714"/>
            <a:ext cx="7460017" cy="4018858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xmlns="" id="{80DC6540-542E-946E-0021-6DBF973EA613}"/>
              </a:ext>
            </a:extLst>
          </p:cNvPr>
          <p:cNvSpPr txBox="1"/>
          <p:nvPr/>
        </p:nvSpPr>
        <p:spPr>
          <a:xfrm>
            <a:off x="298580" y="6148873"/>
            <a:ext cx="10940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600" b="0" i="0" dirty="0" err="1">
                <a:effectLst/>
                <a:latin typeface="nunito-regular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Dabigatran</a:t>
            </a:r>
            <a:r>
              <a:rPr lang="es-EC" sz="600" b="0" i="0" dirty="0">
                <a:effectLst/>
                <a:latin typeface="nunito-regular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 versus </a:t>
            </a:r>
            <a:r>
              <a:rPr lang="es-EC" sz="600" b="0" i="0" dirty="0" err="1">
                <a:effectLst/>
                <a:latin typeface="nunito-regular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warfarin</a:t>
            </a:r>
            <a:r>
              <a:rPr lang="es-EC" sz="600" b="0" i="0" dirty="0">
                <a:effectLst/>
                <a:latin typeface="nunito-regular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 in </a:t>
            </a:r>
            <a:r>
              <a:rPr lang="es-EC" sz="600" b="0" i="0" dirty="0" err="1">
                <a:effectLst/>
                <a:latin typeface="nunito-regular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patients</a:t>
            </a:r>
            <a:r>
              <a:rPr lang="es-EC" sz="600" b="0" i="0" dirty="0">
                <a:effectLst/>
                <a:latin typeface="nunito-regular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 </a:t>
            </a:r>
            <a:r>
              <a:rPr lang="es-EC" sz="600" b="0" i="0" dirty="0" err="1">
                <a:effectLst/>
                <a:latin typeface="nunito-regular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with</a:t>
            </a:r>
            <a:r>
              <a:rPr lang="es-EC" sz="600" b="0" i="0" dirty="0">
                <a:effectLst/>
                <a:latin typeface="nunito-regular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 atrial </a:t>
            </a:r>
            <a:r>
              <a:rPr lang="es-EC" sz="600" b="0" i="0" dirty="0" err="1">
                <a:effectLst/>
                <a:latin typeface="nunito-regular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fibrillation</a:t>
            </a:r>
            <a:r>
              <a:rPr lang="es-EC" sz="600" b="0" i="0" dirty="0">
                <a:effectLst/>
                <a:latin typeface="nunito-regular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. , por Connolly SJ, </a:t>
            </a:r>
            <a:r>
              <a:rPr lang="es-EC" sz="600" b="0" i="0" dirty="0" err="1">
                <a:effectLst/>
                <a:latin typeface="nunito-regular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Ezekowitz</a:t>
            </a:r>
            <a:r>
              <a:rPr lang="es-EC" sz="600" b="0" i="0" dirty="0">
                <a:effectLst/>
                <a:latin typeface="nunito-regular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 MD, </a:t>
            </a:r>
            <a:r>
              <a:rPr lang="es-EC" sz="600" b="0" i="0" dirty="0" err="1">
                <a:effectLst/>
                <a:latin typeface="nunito-regular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Yusuf</a:t>
            </a:r>
            <a:r>
              <a:rPr lang="es-EC" sz="600" b="0" i="0" dirty="0">
                <a:effectLst/>
                <a:latin typeface="nunito-regular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 S, </a:t>
            </a:r>
            <a:r>
              <a:rPr lang="es-EC" sz="600" b="0" i="0" dirty="0" err="1">
                <a:effectLst/>
                <a:latin typeface="nunito-regular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Eikelboom</a:t>
            </a:r>
            <a:r>
              <a:rPr lang="es-EC" sz="600" b="0" i="0" dirty="0">
                <a:effectLst/>
                <a:latin typeface="nunito-regular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 J, </a:t>
            </a:r>
            <a:r>
              <a:rPr lang="es-EC" sz="600" b="0" i="0" dirty="0" err="1">
                <a:effectLst/>
                <a:latin typeface="nunito-regular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Oldgren</a:t>
            </a:r>
            <a:r>
              <a:rPr lang="es-EC" sz="600" b="0" i="0" dirty="0">
                <a:effectLst/>
                <a:latin typeface="nunito-regular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 J, Parekh A, </a:t>
            </a:r>
            <a:r>
              <a:rPr lang="es-EC" sz="600" b="0" i="0" dirty="0" err="1">
                <a:effectLst/>
                <a:latin typeface="nunito-regular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Pogue</a:t>
            </a:r>
            <a:r>
              <a:rPr lang="es-EC" sz="600" b="0" i="0" dirty="0">
                <a:effectLst/>
                <a:latin typeface="nunito-regular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 J, Reilly PA, </a:t>
            </a:r>
            <a:r>
              <a:rPr lang="es-EC" sz="600" b="0" i="0" dirty="0" err="1">
                <a:effectLst/>
                <a:latin typeface="nunito-regular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Themeles</a:t>
            </a:r>
            <a:r>
              <a:rPr lang="es-EC" sz="600" b="0" i="0" dirty="0">
                <a:effectLst/>
                <a:latin typeface="nunito-regular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 E, </a:t>
            </a:r>
            <a:r>
              <a:rPr lang="es-EC" sz="600" b="0" i="0" dirty="0" err="1">
                <a:effectLst/>
                <a:latin typeface="nunito-regular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Varrone</a:t>
            </a:r>
            <a:r>
              <a:rPr lang="es-EC" sz="600" b="0" i="0" dirty="0">
                <a:effectLst/>
                <a:latin typeface="nunito-regular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 J, Wang S, </a:t>
            </a:r>
            <a:r>
              <a:rPr lang="es-EC" sz="600" b="0" i="0" dirty="0" err="1">
                <a:effectLst/>
                <a:latin typeface="nunito-regular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Alings</a:t>
            </a:r>
            <a:r>
              <a:rPr lang="es-EC" sz="600" b="0" i="0" dirty="0">
                <a:effectLst/>
                <a:latin typeface="nunito-regular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 M, Xavier D, Zhu J, Diaz R, Lewis BS, </a:t>
            </a:r>
            <a:r>
              <a:rPr lang="es-EC" sz="600" b="0" i="0" dirty="0" err="1">
                <a:effectLst/>
                <a:latin typeface="nunito-regular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Darius</a:t>
            </a:r>
            <a:r>
              <a:rPr lang="es-EC" sz="600" b="0" i="0" dirty="0">
                <a:effectLst/>
                <a:latin typeface="nunito-regular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 H, Diener HC, Joyner CD, </a:t>
            </a:r>
            <a:r>
              <a:rPr lang="es-EC" sz="600" b="0" i="0" dirty="0" err="1">
                <a:effectLst/>
                <a:latin typeface="nunito-regular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Wallentin</a:t>
            </a:r>
            <a:r>
              <a:rPr lang="es-EC" sz="600" b="0" i="0" dirty="0">
                <a:effectLst/>
                <a:latin typeface="nunito-regular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 L; RE-LY </a:t>
            </a:r>
            <a:r>
              <a:rPr lang="es-EC" sz="600" b="0" i="0" dirty="0" err="1">
                <a:effectLst/>
                <a:latin typeface="nunito-regular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Steering</a:t>
            </a:r>
            <a:r>
              <a:rPr lang="es-EC" sz="600" b="0" i="0" dirty="0">
                <a:effectLst/>
                <a:latin typeface="nunito-regular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 </a:t>
            </a:r>
            <a:r>
              <a:rPr lang="es-EC" sz="600" b="0" i="0" dirty="0" err="1">
                <a:effectLst/>
                <a:latin typeface="nunito-regular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Committee</a:t>
            </a:r>
            <a:r>
              <a:rPr lang="es-EC" sz="600" b="0" i="0" dirty="0">
                <a:effectLst/>
                <a:latin typeface="nunito-regular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 and </a:t>
            </a:r>
            <a:r>
              <a:rPr lang="es-EC" sz="600" b="0" i="0" dirty="0" err="1">
                <a:effectLst/>
                <a:latin typeface="nunito-regular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Investigators</a:t>
            </a:r>
            <a:r>
              <a:rPr lang="es-EC" sz="600" b="0" i="0" dirty="0">
                <a:effectLst/>
                <a:latin typeface="nunito-regular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. en N Engl J </a:t>
            </a:r>
            <a:r>
              <a:rPr lang="es-EC" sz="600" b="0" i="0" dirty="0" err="1">
                <a:effectLst/>
                <a:latin typeface="nunito-regular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Med</a:t>
            </a:r>
            <a:r>
              <a:rPr lang="es-EC" sz="600" b="0" i="0" dirty="0">
                <a:effectLst/>
                <a:latin typeface="nunito-regular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. Vol. </a:t>
            </a:r>
            <a:r>
              <a:rPr lang="es-EC" sz="600" b="0" i="0" dirty="0" err="1">
                <a:effectLst/>
                <a:latin typeface="nunito-regular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Sep</a:t>
            </a:r>
            <a:r>
              <a:rPr lang="es-EC" sz="600" b="0" i="0" dirty="0">
                <a:effectLst/>
                <a:latin typeface="nunito-regular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 17;361(12) , en las páginas 1139-51 , año 2009</a:t>
            </a:r>
            <a:endParaRPr lang="es-EC" sz="600" b="0" i="0" dirty="0">
              <a:effectLst/>
              <a:latin typeface="nunito-regular"/>
            </a:endParaRPr>
          </a:p>
          <a:p>
            <a:r>
              <a:rPr lang="es-EC" sz="600" b="0" i="0" dirty="0" err="1">
                <a:effectLst/>
                <a:latin typeface="nunito-regular"/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Rivaroxaban</a:t>
            </a:r>
            <a:r>
              <a:rPr lang="es-EC" sz="600" b="0" i="0" dirty="0">
                <a:effectLst/>
                <a:latin typeface="nunito-regular"/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 versus </a:t>
            </a:r>
            <a:r>
              <a:rPr lang="es-EC" sz="600" b="0" i="0" dirty="0" err="1">
                <a:effectLst/>
                <a:latin typeface="nunito-regular"/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warfarin</a:t>
            </a:r>
            <a:r>
              <a:rPr lang="es-EC" sz="600" b="0" i="0" dirty="0">
                <a:effectLst/>
                <a:latin typeface="nunito-regular"/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 in </a:t>
            </a:r>
            <a:r>
              <a:rPr lang="es-EC" sz="600" b="0" i="0" dirty="0" err="1">
                <a:effectLst/>
                <a:latin typeface="nunito-regular"/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nonvalvular</a:t>
            </a:r>
            <a:r>
              <a:rPr lang="es-EC" sz="600" b="0" i="0" dirty="0">
                <a:effectLst/>
                <a:latin typeface="nunito-regular"/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 atrial </a:t>
            </a:r>
            <a:r>
              <a:rPr lang="es-EC" sz="600" b="0" i="0" dirty="0" err="1">
                <a:effectLst/>
                <a:latin typeface="nunito-regular"/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fibrillation</a:t>
            </a:r>
            <a:r>
              <a:rPr lang="es-EC" sz="600" b="0" i="0" dirty="0">
                <a:effectLst/>
                <a:latin typeface="nunito-regular"/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. , por Patel MR, </a:t>
            </a:r>
            <a:r>
              <a:rPr lang="es-EC" sz="600" b="0" i="0" dirty="0" err="1">
                <a:effectLst/>
                <a:latin typeface="nunito-regular"/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Mahaffey</a:t>
            </a:r>
            <a:r>
              <a:rPr lang="es-EC" sz="600" b="0" i="0" dirty="0">
                <a:effectLst/>
                <a:latin typeface="nunito-regular"/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 KW, </a:t>
            </a:r>
            <a:r>
              <a:rPr lang="es-EC" sz="600" b="0" i="0" dirty="0" err="1">
                <a:effectLst/>
                <a:latin typeface="nunito-regular"/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Garg</a:t>
            </a:r>
            <a:r>
              <a:rPr lang="es-EC" sz="600" b="0" i="0" dirty="0">
                <a:effectLst/>
                <a:latin typeface="nunito-regular"/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 J, Pan G, Singer DE, </a:t>
            </a:r>
            <a:r>
              <a:rPr lang="es-EC" sz="600" b="0" i="0" dirty="0" err="1">
                <a:effectLst/>
                <a:latin typeface="nunito-regular"/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Hacke</a:t>
            </a:r>
            <a:r>
              <a:rPr lang="es-EC" sz="600" b="0" i="0" dirty="0">
                <a:effectLst/>
                <a:latin typeface="nunito-regular"/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 W, </a:t>
            </a:r>
            <a:r>
              <a:rPr lang="es-EC" sz="600" b="0" i="0" dirty="0" err="1">
                <a:effectLst/>
                <a:latin typeface="nunito-regular"/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Breithardt</a:t>
            </a:r>
            <a:r>
              <a:rPr lang="es-EC" sz="600" b="0" i="0" dirty="0">
                <a:effectLst/>
                <a:latin typeface="nunito-regular"/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 G, </a:t>
            </a:r>
            <a:r>
              <a:rPr lang="es-EC" sz="600" b="0" i="0" dirty="0" err="1">
                <a:effectLst/>
                <a:latin typeface="nunito-regular"/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Halperin</a:t>
            </a:r>
            <a:r>
              <a:rPr lang="es-EC" sz="600" b="0" i="0" dirty="0">
                <a:effectLst/>
                <a:latin typeface="nunito-regular"/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 JL, </a:t>
            </a:r>
            <a:r>
              <a:rPr lang="es-EC" sz="600" b="0" i="0" dirty="0" err="1">
                <a:effectLst/>
                <a:latin typeface="nunito-regular"/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Hankey</a:t>
            </a:r>
            <a:r>
              <a:rPr lang="es-EC" sz="600" b="0" i="0" dirty="0">
                <a:effectLst/>
                <a:latin typeface="nunito-regular"/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 GJ, </a:t>
            </a:r>
            <a:r>
              <a:rPr lang="es-EC" sz="600" b="0" i="0" dirty="0" err="1">
                <a:effectLst/>
                <a:latin typeface="nunito-regular"/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Piccini</a:t>
            </a:r>
            <a:r>
              <a:rPr lang="es-EC" sz="600" b="0" i="0" dirty="0">
                <a:effectLst/>
                <a:latin typeface="nunito-regular"/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 JP, Becker RC, </a:t>
            </a:r>
            <a:r>
              <a:rPr lang="es-EC" sz="600" b="0" i="0" dirty="0" err="1">
                <a:effectLst/>
                <a:latin typeface="nunito-regular"/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Nessel</a:t>
            </a:r>
            <a:r>
              <a:rPr lang="es-EC" sz="600" b="0" i="0" dirty="0">
                <a:effectLst/>
                <a:latin typeface="nunito-regular"/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 CC, Paolini JF, Berkowitz SD, Fox KA, </a:t>
            </a:r>
            <a:r>
              <a:rPr lang="es-EC" sz="600" b="0" i="0" dirty="0" err="1">
                <a:effectLst/>
                <a:latin typeface="nunito-regular"/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Califf</a:t>
            </a:r>
            <a:r>
              <a:rPr lang="es-EC" sz="600" b="0" i="0" dirty="0">
                <a:effectLst/>
                <a:latin typeface="nunito-regular"/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 RM; ROCKET AF </a:t>
            </a:r>
            <a:r>
              <a:rPr lang="es-EC" sz="600" b="0" i="0" dirty="0" err="1">
                <a:effectLst/>
                <a:latin typeface="nunito-regular"/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Investigators</a:t>
            </a:r>
            <a:r>
              <a:rPr lang="es-EC" sz="600" b="0" i="0" dirty="0">
                <a:effectLst/>
                <a:latin typeface="nunito-regular"/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. en N Engl J </a:t>
            </a:r>
            <a:r>
              <a:rPr lang="es-EC" sz="600" b="0" i="0" dirty="0" err="1">
                <a:effectLst/>
                <a:latin typeface="nunito-regular"/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Med</a:t>
            </a:r>
            <a:r>
              <a:rPr lang="es-EC" sz="600" b="0" i="0" dirty="0">
                <a:effectLst/>
                <a:latin typeface="nunito-regular"/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. Vol. </a:t>
            </a:r>
            <a:r>
              <a:rPr lang="es-EC" sz="600" b="0" i="0" dirty="0" err="1">
                <a:effectLst/>
                <a:latin typeface="nunito-regular"/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Sep</a:t>
            </a:r>
            <a:r>
              <a:rPr lang="es-EC" sz="600" b="0" i="0" dirty="0">
                <a:effectLst/>
                <a:latin typeface="nunito-regular"/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 8;365(10). , en las páginas 883-91 , año 2011</a:t>
            </a:r>
            <a:endParaRPr lang="es-EC" sz="600" b="0" i="0" dirty="0">
              <a:effectLst/>
              <a:latin typeface="nunito-regular"/>
            </a:endParaRPr>
          </a:p>
        </p:txBody>
      </p:sp>
    </p:spTree>
    <p:extLst>
      <p:ext uri="{BB962C8B-B14F-4D97-AF65-F5344CB8AC3E}">
        <p14:creationId xmlns:p14="http://schemas.microsoft.com/office/powerpoint/2010/main" val="3925633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87864657-D030-2CB7-EFBA-8664E057F1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3941" y="473683"/>
            <a:ext cx="10515600" cy="1325563"/>
          </a:xfrm>
        </p:spPr>
        <p:txBody>
          <a:bodyPr/>
          <a:lstStyle/>
          <a:p>
            <a:r>
              <a:rPr lang="es-ES" dirty="0"/>
              <a:t>MECANISMO DE ACCION</a:t>
            </a:r>
            <a:endParaRPr lang="es-EC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xmlns="" id="{8DCAE08E-6459-0AF2-048E-34B9097B6D8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08" t="32653" r="21480" b="18912"/>
          <a:stretch/>
        </p:blipFill>
        <p:spPr>
          <a:xfrm>
            <a:off x="2342955" y="1800809"/>
            <a:ext cx="7506089" cy="4483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570314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24829</TotalTime>
  <Words>1003</Words>
  <Application>Microsoft Office PowerPoint</Application>
  <PresentationFormat>Panorámica</PresentationFormat>
  <Paragraphs>153</Paragraphs>
  <Slides>31</Slides>
  <Notes>5</Notes>
  <HiddenSlides>0</HiddenSlides>
  <MMClips>0</MMClips>
  <ScaleCrop>false</ScaleCrop>
  <HeadingPairs>
    <vt:vector size="6" baseType="variant">
      <vt:variant>
        <vt:lpstr>Fuentes usadas</vt:lpstr>
      </vt:variant>
      <vt:variant>
        <vt:i4>10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31</vt:i4>
      </vt:variant>
    </vt:vector>
  </HeadingPairs>
  <TitlesOfParts>
    <vt:vector size="42" baseType="lpstr">
      <vt:lpstr>acumin-pro</vt:lpstr>
      <vt:lpstr>Arial</vt:lpstr>
      <vt:lpstr>Calibri</vt:lpstr>
      <vt:lpstr>Cambria</vt:lpstr>
      <vt:lpstr>Georgia</vt:lpstr>
      <vt:lpstr>Helvetica Neue</vt:lpstr>
      <vt:lpstr>nunito-regular</vt:lpstr>
      <vt:lpstr>Open Sans</vt:lpstr>
      <vt:lpstr>Red Hat Display</vt:lpstr>
      <vt:lpstr>Verdana</vt:lpstr>
      <vt:lpstr>Tema de Office</vt:lpstr>
      <vt:lpstr>MD. STEPHANNY TERAN C RESIDENTE DE HEMATOLOGIA</vt:lpstr>
      <vt:lpstr>Presentación de PowerPoint</vt:lpstr>
      <vt:lpstr>MECANISMOS DE PROTROMBOSIS</vt:lpstr>
      <vt:lpstr>FISIOPATOLOGIA</vt:lpstr>
      <vt:lpstr>Presentación de PowerPoint</vt:lpstr>
      <vt:lpstr>TIPOS DE ANTICOAGULANTES</vt:lpstr>
      <vt:lpstr>HEPARINAS DE BAJO PESO</vt:lpstr>
      <vt:lpstr>ANTICOAGULANTES ORALES</vt:lpstr>
      <vt:lpstr>MECANISMO DE ACCION</vt:lpstr>
      <vt:lpstr>A QUIEN ADMINISTRAR TROMBOPROFILAXIS?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SCORE DE KHORANA</vt:lpstr>
      <vt:lpstr>SCORE DE KHORANA</vt:lpstr>
      <vt:lpstr>Presentación de PowerPoint</vt:lpstr>
      <vt:lpstr>Presentación de PowerPoint</vt:lpstr>
      <vt:lpstr>TROMBOPROFILAXIS</vt:lpstr>
      <vt:lpstr>TROMBOPROFILAXIS EN PACIENTE AMBULATORIO</vt:lpstr>
      <vt:lpstr>PROFILAXIS PRIMARIA: ES UNA NECESIDAD?</vt:lpstr>
      <vt:lpstr>PROFILAXIS PRIMARIA: ES UNA NECESIDAD?</vt:lpstr>
      <vt:lpstr>CUANDO DAR ANTICOAGULACION?</vt:lpstr>
      <vt:lpstr>ANTICOAGULACION</vt:lpstr>
      <vt:lpstr>ANTICOAGULACION</vt:lpstr>
      <vt:lpstr>ANTICOAGULACION</vt:lpstr>
      <vt:lpstr>CONTROL DE ACTIVIDAD ANTI XA</vt:lpstr>
      <vt:lpstr>RIESGOS DE SANGRADO</vt:lpstr>
      <vt:lpstr>RIESGO DE SANGRADO</vt:lpstr>
      <vt:lpstr>CONCLUSIONES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SUBTITULOS</dc:title>
  <dc:creator>Solca</dc:creator>
  <cp:lastModifiedBy>Solca</cp:lastModifiedBy>
  <cp:revision>156</cp:revision>
  <cp:lastPrinted>2022-09-30T12:20:29Z</cp:lastPrinted>
  <dcterms:created xsi:type="dcterms:W3CDTF">2022-07-26T19:05:49Z</dcterms:created>
  <dcterms:modified xsi:type="dcterms:W3CDTF">2023-04-14T17:07:31Z</dcterms:modified>
</cp:coreProperties>
</file>