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72" r:id="rId4"/>
    <p:sldId id="279" r:id="rId5"/>
    <p:sldId id="280" r:id="rId6"/>
    <p:sldId id="281" r:id="rId7"/>
    <p:sldId id="266" r:id="rId8"/>
    <p:sldId id="269" r:id="rId9"/>
    <p:sldId id="283" r:id="rId10"/>
    <p:sldId id="268" r:id="rId11"/>
    <p:sldId id="291" r:id="rId12"/>
    <p:sldId id="293" r:id="rId13"/>
    <p:sldId id="257" r:id="rId14"/>
    <p:sldId id="263" r:id="rId15"/>
    <p:sldId id="264" r:id="rId16"/>
    <p:sldId id="284" r:id="rId17"/>
    <p:sldId id="294" r:id="rId18"/>
    <p:sldId id="290" r:id="rId19"/>
    <p:sldId id="276" r:id="rId20"/>
    <p:sldId id="292" r:id="rId21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6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B41D3-D659-471C-89E8-6A771166ECA7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8C799-C111-44DA-A70D-3C1B55A7315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855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85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2A45-BEC9-4819-B136-D5C66B63C975}" type="datetimeFigureOut">
              <a:rPr lang="es-EC" smtClean="0"/>
              <a:pPr/>
              <a:t>24/2/2023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5FF3E-EF4D-4F64-8BB6-E088400D34AB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00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t>24/2/2023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elsevier.com/termsandconditions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67F5FBC-0A1A-DCF8-7180-0D453B3BC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67339"/>
            <a:ext cx="12192000" cy="1539551"/>
          </a:xfrm>
        </p:spPr>
        <p:txBody>
          <a:bodyPr>
            <a:normAutofit/>
          </a:bodyPr>
          <a:lstStyle/>
          <a:p>
            <a:r>
              <a:rPr lang="es-EC" sz="48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TRATAMIENTO SISTEMICO CANCER DE COLON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4591" y="5754890"/>
            <a:ext cx="4839478" cy="1019133"/>
          </a:xfrm>
        </p:spPr>
        <p:txBody>
          <a:bodyPr/>
          <a:lstStyle/>
          <a:p>
            <a:r>
              <a:rPr lang="es-EC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Md. </a:t>
            </a:r>
            <a:r>
              <a:rPr lang="es-EC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</a:rPr>
              <a:t>Karen Barragán</a:t>
            </a:r>
            <a:endParaRPr lang="es-EC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r>
              <a:rPr lang="es-EC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" pitchFamily="2" charset="0"/>
              </a:rPr>
              <a:t>Tutora: Dra. Verónica Pérez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798725BC-3725-526F-A475-1F6190D93D2E}"/>
              </a:ext>
            </a:extLst>
          </p:cNvPr>
          <p:cNvSpPr txBox="1"/>
          <p:nvPr/>
        </p:nvSpPr>
        <p:spPr>
          <a:xfrm>
            <a:off x="0" y="4411558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24 de </a:t>
            </a:r>
            <a:r>
              <a:rPr lang="es-MX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febrero</a:t>
            </a:r>
            <a:r>
              <a:rPr lang="es-MX" sz="1800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 2023</a:t>
            </a:r>
          </a:p>
          <a:p>
            <a:pPr algn="ctr"/>
            <a:r>
              <a:rPr lang="es-MX" dirty="0">
                <a:latin typeface="Verdana" panose="020B0604030504040204" pitchFamily="34" charset="0"/>
                <a:ea typeface="Verdana" panose="020B0604030504040204" pitchFamily="34" charset="0"/>
              </a:rPr>
              <a:t>Programa de acreditación oncológica para médicos residentes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12321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8BFB445B-D65F-BE3B-BE02-7074025A5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060" y="686414"/>
            <a:ext cx="10515600" cy="1007512"/>
          </a:xfrm>
        </p:spPr>
        <p:txBody>
          <a:bodyPr>
            <a:normAutofit/>
          </a:bodyPr>
          <a:lstStyle/>
          <a:p>
            <a:pPr algn="ctr"/>
            <a:r>
              <a:rPr lang="es-EC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METASTATIC</a:t>
            </a:r>
            <a:r>
              <a:rPr lang="es-EC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DISEASE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27EB6BA5-2842-0EE6-0965-C282ADED0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721342"/>
            <a:ext cx="10515600" cy="33451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15%-30% present with </a:t>
            </a:r>
            <a:r>
              <a:rPr lang="en-US" sz="2000" b="1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metastases,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20%-50%, patients with initially localised </a:t>
            </a:r>
          </a:p>
          <a:p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disease will develop metastases. </a:t>
            </a: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M</a:t>
            </a:r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ost common location: </a:t>
            </a:r>
          </a:p>
          <a:p>
            <a:r>
              <a:rPr lang="en-US" sz="2000" b="1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liver</a:t>
            </a:r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, lung, peritoneum and </a:t>
            </a:r>
          </a:p>
          <a:p>
            <a:r>
              <a:rPr lang="en-US" sz="20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distant lymph nodes. </a:t>
            </a:r>
            <a:endParaRPr lang="es-EC" sz="2000" dirty="0">
              <a:solidFill>
                <a:schemeClr val="tx1">
                  <a:lumMod val="50000"/>
                  <a:lumOff val="50000"/>
                </a:schemeClr>
              </a:solidFill>
              <a:latin typeface="Noto Sans" panose="020B0502040504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s-EC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Resectable</a:t>
            </a:r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/</a:t>
            </a:r>
            <a:r>
              <a:rPr lang="es-EC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unresectable</a:t>
            </a:r>
            <a:endParaRPr lang="es-EC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es-EC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*Terapia de conversión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9DDC12E-7BD4-976C-D4B5-56D8E8E3B8EC}"/>
              </a:ext>
            </a:extLst>
          </p:cNvPr>
          <p:cNvSpPr txBox="1"/>
          <p:nvPr/>
        </p:nvSpPr>
        <p:spPr>
          <a:xfrm>
            <a:off x="66675" y="6573619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National Comprehensive Cancer Network (NCCN). NCCN clinical practice guidelines in oncology. Available at: https://www.nccn.org/professionals/physician_gls (Accessed on May 18, 2022).</a:t>
            </a:r>
            <a:endParaRPr lang="es-EC" sz="105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3880E34-356E-A437-EDB4-97E21B866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656" y="2073452"/>
            <a:ext cx="5171494" cy="399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99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F11F3D4B-C7B1-0CA6-507E-110C25B96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925" y="1868597"/>
            <a:ext cx="7130525" cy="243534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E809390B-26EC-7D67-B2C3-A709A5A2EBB3}"/>
              </a:ext>
            </a:extLst>
          </p:cNvPr>
          <p:cNvSpPr txBox="1"/>
          <p:nvPr/>
        </p:nvSpPr>
        <p:spPr>
          <a:xfrm>
            <a:off x="1504949" y="6466612"/>
            <a:ext cx="966787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effectLst/>
                <a:latin typeface="Georgia" panose="02040502050405020303" pitchFamily="18" charset="0"/>
              </a:rPr>
              <a:t>Wu, C. (2018). Systemic Therapy for Colon Cancer. </a:t>
            </a:r>
            <a:r>
              <a:rPr lang="en-US" sz="1000" i="1" dirty="0">
                <a:effectLst/>
                <a:latin typeface="Georgia" panose="02040502050405020303" pitchFamily="18" charset="0"/>
              </a:rPr>
              <a:t>Surgical oncology clinics of North America</a:t>
            </a:r>
            <a:r>
              <a:rPr lang="en-US" sz="1000" dirty="0">
                <a:effectLst/>
                <a:latin typeface="Georgia" panose="02040502050405020303" pitchFamily="18" charset="0"/>
              </a:rPr>
              <a:t>, </a:t>
            </a:r>
            <a:r>
              <a:rPr lang="en-US" sz="1000" i="1" dirty="0">
                <a:effectLst/>
                <a:latin typeface="Georgia" panose="02040502050405020303" pitchFamily="18" charset="0"/>
              </a:rPr>
              <a:t>27</a:t>
            </a:r>
            <a:r>
              <a:rPr lang="en-US" sz="1000" dirty="0">
                <a:effectLst/>
                <a:latin typeface="Georgia" panose="02040502050405020303" pitchFamily="18" charset="0"/>
              </a:rPr>
              <a:t>(2), 235–242. https://doi.org/10.1016/j.soc.2017.11.001</a:t>
            </a:r>
          </a:p>
          <a:p>
            <a:r>
              <a:rPr lang="en-US" sz="1000" dirty="0">
                <a:effectLst/>
              </a:rPr>
              <a:t/>
            </a:r>
            <a:br>
              <a:rPr lang="en-US" sz="1000" dirty="0">
                <a:effectLst/>
              </a:rPr>
            </a:br>
            <a:endParaRPr lang="es-EC" sz="1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50F586B0-CB46-0B1E-55D7-1866663C3B7B}"/>
              </a:ext>
            </a:extLst>
          </p:cNvPr>
          <p:cNvSpPr txBox="1"/>
          <p:nvPr/>
        </p:nvSpPr>
        <p:spPr>
          <a:xfrm>
            <a:off x="410805" y="963044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3200" dirty="0" err="1"/>
              <a:t>Biomarkers</a:t>
            </a:r>
            <a:endParaRPr lang="es-EC" sz="32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C298BE37-1D99-2634-6612-84936FC73112}"/>
              </a:ext>
            </a:extLst>
          </p:cNvPr>
          <p:cNvSpPr txBox="1"/>
          <p:nvPr/>
        </p:nvSpPr>
        <p:spPr>
          <a:xfrm>
            <a:off x="1504949" y="4624725"/>
            <a:ext cx="60942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rresecable – conversión - </a:t>
            </a:r>
          </a:p>
          <a:p>
            <a:pPr marL="285750" indent="-285750">
              <a:buFontTx/>
              <a:buChar char="-"/>
            </a:pPr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KRAS MUTADO: </a:t>
            </a:r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FOLFOX + CETUXIMAB O PANITUMUMAB</a:t>
            </a:r>
          </a:p>
          <a:p>
            <a:pPr marL="285750" indent="-285750">
              <a:buFontTx/>
              <a:buChar char="-"/>
            </a:pPr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KRAS NO MUTADO: FOLFIRI + BEVACIZUMAB – CIRUGIA - QT</a:t>
            </a:r>
            <a:endParaRPr lang="es-EC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es-EC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99982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BD36F94-AE5E-2712-FCDF-17942687D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00" y="874328"/>
            <a:ext cx="9784928" cy="5524979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xmlns="" id="{DEDAA312-332A-F6AB-79DB-DAF95E99AEA5}"/>
              </a:ext>
            </a:extLst>
          </p:cNvPr>
          <p:cNvCxnSpPr/>
          <p:nvPr/>
        </p:nvCxnSpPr>
        <p:spPr>
          <a:xfrm>
            <a:off x="7689272" y="2545773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xmlns="" id="{A6A73703-9E13-FA29-2618-ACBA1BADA551}"/>
              </a:ext>
            </a:extLst>
          </p:cNvPr>
          <p:cNvCxnSpPr/>
          <p:nvPr/>
        </p:nvCxnSpPr>
        <p:spPr>
          <a:xfrm>
            <a:off x="7810499" y="3248892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xmlns="" id="{618A3FC3-99D2-C2BA-09F5-97187BC721E2}"/>
              </a:ext>
            </a:extLst>
          </p:cNvPr>
          <p:cNvCxnSpPr/>
          <p:nvPr/>
        </p:nvCxnSpPr>
        <p:spPr>
          <a:xfrm>
            <a:off x="6248400" y="5593773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E22B8B0-2345-8D56-7463-20151746C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3264" y="6060753"/>
            <a:ext cx="537107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C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C0C0C0"/>
                </a:highlight>
                <a:latin typeface="inherit"/>
              </a:rPr>
              <a:t>A pesar del tratamiento adyuvante, ~25%-30% de radicalmente los pacientes con cáncer de colon resecado desarrollarán metástasis. </a:t>
            </a:r>
            <a:endParaRPr kumimoji="0" lang="es-ES" altLang="es-EC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C0C0C0"/>
              </a:highlight>
              <a:latin typeface="Arial" panose="020B0604020202020204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77D6BB67-EA1D-849C-B3A5-E3C907296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1402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altLang="es-EC" sz="900" b="0" i="0" u="none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EC" altLang="es-EC" sz="900" b="0" i="0" u="none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s-EC" altLang="es-EC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438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27EB6BA5-2842-0EE6-0965-C282ADED0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65932"/>
            <a:ext cx="10515600" cy="44756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the subsequent impact of micrometastases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Downsizing the primary tumor to improve the likelihood of negative surgical margins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compliance with systemic therapy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Locally unresectable colon cancer, margins of resection are  potentially compromised, or inoperable.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(NCCN) 2016, included neoadjuvant chemotherapy as a treatment option for patients with bulky nodal disease or clinical T4b.</a:t>
            </a:r>
            <a:endParaRPr lang="es-EC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9DDC12E-7BD4-976C-D4B5-56D8E8E3B8EC}"/>
              </a:ext>
            </a:extLst>
          </p:cNvPr>
          <p:cNvSpPr txBox="1"/>
          <p:nvPr/>
        </p:nvSpPr>
        <p:spPr>
          <a:xfrm>
            <a:off x="66675" y="6573619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National Comprehensive Cancer Network (NCCN). NCCN clinical practice guidelines in oncology. Available at: https://www.nccn.org/professionals/physician_gls (Accessed on May 18, 2022).</a:t>
            </a:r>
            <a:endParaRPr lang="es-EC" sz="1050" dirty="0"/>
          </a:p>
        </p:txBody>
      </p:sp>
      <p:sp>
        <p:nvSpPr>
          <p:cNvPr id="7" name="Título 3">
            <a:extLst>
              <a:ext uri="{FF2B5EF4-FFF2-40B4-BE49-F238E27FC236}">
                <a16:creationId xmlns:a16="http://schemas.microsoft.com/office/drawing/2014/main" xmlns="" id="{860E57B4-203D-25B1-BD54-B4368A8C1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38" y="721214"/>
            <a:ext cx="10515600" cy="1008062"/>
          </a:xfrm>
        </p:spPr>
        <p:txBody>
          <a:bodyPr>
            <a:normAutofit/>
          </a:bodyPr>
          <a:lstStyle/>
          <a:p>
            <a:r>
              <a:rPr lang="es-EC" b="1" i="0" dirty="0" err="1">
                <a:solidFill>
                  <a:srgbClr val="232323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Neoadjuvant</a:t>
            </a:r>
            <a:r>
              <a:rPr lang="es-EC" b="1" dirty="0">
                <a:solidFill>
                  <a:srgbClr val="232323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C" sz="2000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terapia de conversión </a:t>
            </a:r>
            <a:r>
              <a:rPr lang="es-EC" b="1" i="0" dirty="0">
                <a:solidFill>
                  <a:srgbClr val="232323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xmlns="" id="{CCB8D152-7500-87A0-CC6D-17AF09209A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25675" y="327123"/>
            <a:ext cx="7740650" cy="1325562"/>
          </a:xfrm>
        </p:spPr>
        <p:txBody>
          <a:bodyPr/>
          <a:lstStyle/>
          <a:p>
            <a:r>
              <a:rPr lang="es-EC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Chemotherapy</a:t>
            </a:r>
            <a:endParaRPr lang="es-EC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2F144AB-6A48-DF7F-484C-649C4D913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848" y="1985768"/>
            <a:ext cx="7254869" cy="226333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D56C444C-5A1D-7A14-E130-D2672B8CA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459" y="4367300"/>
            <a:ext cx="6850974" cy="22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84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xmlns="" id="{FBA8F898-5EE8-ECE1-42D4-832A3DCEC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Immunotherapy</a:t>
            </a:r>
            <a:r>
              <a:rPr lang="es-EC" b="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 </a:t>
            </a:r>
            <a:endParaRPr lang="es-EC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B2D8CB8F-21F7-A95F-2DFF-B82823606212}"/>
              </a:ext>
            </a:extLst>
          </p:cNvPr>
          <p:cNvSpPr txBox="1"/>
          <p:nvPr/>
        </p:nvSpPr>
        <p:spPr>
          <a:xfrm>
            <a:off x="933450" y="4506406"/>
            <a:ext cx="1082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rPr>
              <a:t> Respuestas patológicas favorables con la combinación de nivolumab + ipilimumab.</a:t>
            </a:r>
            <a:endParaRPr lang="es-ES" b="0" i="1" dirty="0">
              <a:solidFill>
                <a:schemeClr val="bg1">
                  <a:lumMod val="50000"/>
                </a:schemeClr>
              </a:solidFill>
              <a:effectLst/>
              <a:latin typeface="+mj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rPr>
              <a:t> 99% de los pacientes experimentaron respuesta patológica y el </a:t>
            </a:r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67</a:t>
            </a:r>
            <a:r>
              <a:rPr lang="es-ES" b="1" i="0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rPr>
              <a:t>% obtuvo una respuesta patológica </a:t>
            </a:r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completa</a:t>
            </a:r>
            <a:r>
              <a:rPr lang="es-ES" b="1" i="0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s-ES" b="0" i="1" dirty="0">
              <a:solidFill>
                <a:schemeClr val="bg1">
                  <a:lumMod val="50000"/>
                </a:schemeClr>
              </a:solidFill>
              <a:effectLst/>
              <a:latin typeface="+mj-lt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57B5C789-5868-C420-6E8F-2CD61FDA3C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74" r="3792" b="62773"/>
          <a:stretch/>
        </p:blipFill>
        <p:spPr>
          <a:xfrm>
            <a:off x="1971674" y="2510217"/>
            <a:ext cx="8591550" cy="194332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0495B4CB-A6E0-00A4-4065-70C5D6516D13}"/>
              </a:ext>
            </a:extLst>
          </p:cNvPr>
          <p:cNvSpPr txBox="1"/>
          <p:nvPr/>
        </p:nvSpPr>
        <p:spPr>
          <a:xfrm>
            <a:off x="7458076" y="3954044"/>
            <a:ext cx="2762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b="0" i="0" dirty="0">
                <a:solidFill>
                  <a:srgbClr val="999999"/>
                </a:solidFill>
                <a:effectLst/>
                <a:latin typeface="Work Sans" panose="020B0604020202020204" pitchFamily="2" charset="0"/>
              </a:rPr>
              <a:t>Septiembre 12, 2022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99868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Shape 2">
            <a:extLst>
              <a:ext uri="{FF2B5EF4-FFF2-40B4-BE49-F238E27FC236}">
                <a16:creationId xmlns:a16="http://schemas.microsoft.com/office/drawing/2014/main" xmlns="" id="{7A3E69FF-51BE-11F8-A313-BB9BEC1853A2}"/>
              </a:ext>
            </a:extLst>
          </p:cNvPr>
          <p:cNvSpPr txBox="1"/>
          <p:nvPr/>
        </p:nvSpPr>
        <p:spPr>
          <a:xfrm>
            <a:off x="952560" y="6477120"/>
            <a:ext cx="10570846" cy="231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900" b="0" i="1" strike="noStrike" spc="-1" dirty="0">
                <a:latin typeface="Arial"/>
              </a:rPr>
              <a:t>Annals of Oncology</a:t>
            </a:r>
            <a:r>
              <a:rPr lang="en-US" sz="900" b="0" strike="noStrike" spc="-1" dirty="0">
                <a:latin typeface="Arial"/>
              </a:rPr>
              <a:t> 2023 3410-32DOI: (10.1016/j.annonc.2022.10.003) </a:t>
            </a:r>
          </a:p>
        </p:txBody>
      </p:sp>
      <p:sp>
        <p:nvSpPr>
          <p:cNvPr id="9" name="TextShape 3">
            <a:extLst>
              <a:ext uri="{FF2B5EF4-FFF2-40B4-BE49-F238E27FC236}">
                <a16:creationId xmlns:a16="http://schemas.microsoft.com/office/drawing/2014/main" xmlns="" id="{B6BD8634-5420-2FC9-879D-08EBF608357F}"/>
              </a:ext>
            </a:extLst>
          </p:cNvPr>
          <p:cNvSpPr txBox="1"/>
          <p:nvPr/>
        </p:nvSpPr>
        <p:spPr>
          <a:xfrm>
            <a:off x="952560" y="6624000"/>
            <a:ext cx="5556240" cy="2311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r>
              <a:rPr lang="en-US" sz="900" b="0" strike="noStrike" spc="-1" dirty="0">
                <a:latin typeface="Arial"/>
              </a:rPr>
              <a:t>Copyright © 2022 European Society for Medical Oncology</a:t>
            </a:r>
            <a:r>
              <a:rPr lang="en-US" sz="900" b="0" strike="noStrike" spc="-1" dirty="0"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Terms and Conditions</a:t>
            </a:r>
            <a:endParaRPr lang="en-US" sz="900" b="0" strike="noStrike" spc="-1" dirty="0"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235BE5D3-1D6C-E7D1-F23D-AACD2B607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8525"/>
            <a:ext cx="12192000" cy="506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324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9988935-E76D-D6D0-9013-58E9C86C9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47" y="1153295"/>
            <a:ext cx="11689773" cy="550815"/>
          </a:xfrm>
          <a:ln w="28575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es-EC" sz="2400" dirty="0"/>
              <a:t>Primera línea: QT + ANTI GFR: </a:t>
            </a:r>
            <a:r>
              <a:rPr lang="es-EC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FOLFOX, FOLFIRI, CAPOX,  </a:t>
            </a:r>
            <a:r>
              <a:rPr lang="es-EC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FOFOXIRI</a:t>
            </a:r>
            <a:r>
              <a:rPr lang="es-EC" sz="2400" dirty="0"/>
              <a:t>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0631105F-1D8F-997A-DDE7-36E9D5207DBE}"/>
              </a:ext>
            </a:extLst>
          </p:cNvPr>
          <p:cNvSpPr txBox="1">
            <a:spLocks/>
          </p:cNvSpPr>
          <p:nvPr/>
        </p:nvSpPr>
        <p:spPr>
          <a:xfrm>
            <a:off x="251113" y="1794166"/>
            <a:ext cx="11689773" cy="550815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dirty="0"/>
              <a:t>Segunda línea: QT + </a:t>
            </a:r>
            <a:r>
              <a:rPr lang="es-EC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 GFR</a:t>
            </a:r>
            <a:r>
              <a:rPr lang="es-EC" sz="2400" dirty="0"/>
              <a:t>: OXALIPLATINO </a:t>
            </a:r>
            <a:r>
              <a:rPr lang="es-EC" sz="2400" dirty="0">
                <a:latin typeface="STXihei" panose="02010600040101010101" pitchFamily="2" charset="-122"/>
                <a:ea typeface="STXihei" panose="02010600040101010101" pitchFamily="2" charset="-122"/>
              </a:rPr>
              <a:t>→ IRINOTECAN</a:t>
            </a:r>
            <a:r>
              <a:rPr lang="es-EC" sz="2400" dirty="0"/>
              <a:t> 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12518B8A-C345-D4FF-2FEB-6FDD19C53041}"/>
              </a:ext>
            </a:extLst>
          </p:cNvPr>
          <p:cNvSpPr txBox="1">
            <a:spLocks/>
          </p:cNvSpPr>
          <p:nvPr/>
        </p:nvSpPr>
        <p:spPr>
          <a:xfrm>
            <a:off x="290946" y="2331127"/>
            <a:ext cx="11689773" cy="15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dirty="0"/>
              <a:t>                                       - Condición clínica, en base a régimen previo.</a:t>
            </a:r>
          </a:p>
          <a:p>
            <a:pPr algn="ctr"/>
            <a:r>
              <a:rPr lang="es-EC" sz="2400" dirty="0"/>
              <a:t>                  - </a:t>
            </a:r>
            <a:r>
              <a:rPr lang="es-EC" sz="2400" b="1" dirty="0"/>
              <a:t>FOLFOXIRI</a:t>
            </a:r>
            <a:r>
              <a:rPr lang="es-EC" sz="2400" dirty="0"/>
              <a:t>: MANTENIMIENTO </a:t>
            </a:r>
          </a:p>
          <a:p>
            <a:r>
              <a:rPr lang="es-EC" sz="2400" dirty="0"/>
              <a:t>                                          </a:t>
            </a:r>
            <a:r>
              <a:rPr lang="es-EC" sz="2400" b="1" dirty="0"/>
              <a:t>+ ANTI GFR </a:t>
            </a:r>
            <a:r>
              <a:rPr lang="es-EC" sz="2400" dirty="0">
                <a:latin typeface="STXihei" panose="02010600040101010101" pitchFamily="2" charset="-122"/>
                <a:ea typeface="STXihei" panose="02010600040101010101" pitchFamily="2" charset="-122"/>
              </a:rPr>
              <a:t>→ ANTIANGIOGENICO</a:t>
            </a:r>
            <a:endParaRPr lang="es-EC" sz="2400" b="1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FD51293A-F3C4-EBA2-4F3F-BC720B8F1997}"/>
              </a:ext>
            </a:extLst>
          </p:cNvPr>
          <p:cNvSpPr txBox="1">
            <a:spLocks/>
          </p:cNvSpPr>
          <p:nvPr/>
        </p:nvSpPr>
        <p:spPr>
          <a:xfrm>
            <a:off x="330779" y="2696590"/>
            <a:ext cx="11689773" cy="5508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r"/>
            <a:r>
              <a:rPr lang="es-EC" sz="2400" dirty="0"/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A55342EC-E3BD-FF2D-092B-673D69B2A5C2}"/>
              </a:ext>
            </a:extLst>
          </p:cNvPr>
          <p:cNvSpPr txBox="1">
            <a:spLocks/>
          </p:cNvSpPr>
          <p:nvPr/>
        </p:nvSpPr>
        <p:spPr>
          <a:xfrm>
            <a:off x="330776" y="3744195"/>
            <a:ext cx="11689773" cy="1097960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Tercera </a:t>
            </a:r>
            <a:r>
              <a:rPr lang="es-EC" sz="2400" dirty="0"/>
              <a:t>línea: CETUXIMAB, (+ IRINOTECAN), PANITUMUMAB (RAS Y BRAF NO MUTADO)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423A59A2-F8B9-7BF3-86C6-0914AAC54133}"/>
              </a:ext>
            </a:extLst>
          </p:cNvPr>
          <p:cNvSpPr txBox="1">
            <a:spLocks/>
          </p:cNvSpPr>
          <p:nvPr/>
        </p:nvSpPr>
        <p:spPr>
          <a:xfrm>
            <a:off x="420831" y="6140929"/>
            <a:ext cx="11689773" cy="550815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C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REFRACTARIO: </a:t>
            </a:r>
            <a:r>
              <a:rPr lang="es-EC" sz="2400" dirty="0"/>
              <a:t>REGORAFENIB - TRIFLURIDINE/TIPIRACIL </a:t>
            </a:r>
            <a:endParaRPr lang="es-EC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BCF5921D-D671-72E6-AA85-64319CE9C893}"/>
              </a:ext>
            </a:extLst>
          </p:cNvPr>
          <p:cNvSpPr txBox="1">
            <a:spLocks/>
          </p:cNvSpPr>
          <p:nvPr/>
        </p:nvSpPr>
        <p:spPr>
          <a:xfrm>
            <a:off x="483179" y="2848990"/>
            <a:ext cx="11689773" cy="5508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r"/>
            <a:r>
              <a:rPr lang="es-EC" sz="2400" dirty="0"/>
              <a:t> 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12F18DD9-631E-ABF0-C46B-EB714C15C4AA}"/>
              </a:ext>
            </a:extLst>
          </p:cNvPr>
          <p:cNvSpPr txBox="1">
            <a:spLocks/>
          </p:cNvSpPr>
          <p:nvPr/>
        </p:nvSpPr>
        <p:spPr>
          <a:xfrm>
            <a:off x="266699" y="4717577"/>
            <a:ext cx="11689773" cy="15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dirty="0"/>
              <a:t>                                       - 30-40%</a:t>
            </a:r>
          </a:p>
          <a:p>
            <a:pPr algn="ctr"/>
            <a:r>
              <a:rPr lang="es-EC" sz="2400" dirty="0"/>
              <a:t>                  - </a:t>
            </a:r>
            <a:r>
              <a:rPr lang="es-EC" sz="2400" b="1" dirty="0"/>
              <a:t>Prolongar la supervivencia</a:t>
            </a:r>
            <a:r>
              <a:rPr lang="es-EC" sz="2400" dirty="0"/>
              <a:t> </a:t>
            </a:r>
          </a:p>
          <a:p>
            <a:r>
              <a:rPr lang="es-EC" sz="2400" dirty="0"/>
              <a:t>                                          </a:t>
            </a:r>
            <a:r>
              <a:rPr lang="es-EC" sz="2400" b="1" dirty="0"/>
              <a:t>Preservar una adecuada calidad de vida</a:t>
            </a:r>
          </a:p>
        </p:txBody>
      </p:sp>
    </p:spTree>
    <p:extLst>
      <p:ext uri="{BB962C8B-B14F-4D97-AF65-F5344CB8AC3E}">
        <p14:creationId xmlns:p14="http://schemas.microsoft.com/office/powerpoint/2010/main" val="1767244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8A68352-D865-D4BD-964E-B831B64EB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05" y="1381913"/>
            <a:ext cx="10885631" cy="428146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3F90D6D-47C9-382C-46D2-8E9EE1E4DA84}"/>
              </a:ext>
            </a:extLst>
          </p:cNvPr>
          <p:cNvSpPr txBox="1"/>
          <p:nvPr/>
        </p:nvSpPr>
        <p:spPr>
          <a:xfrm>
            <a:off x="180605" y="6627168"/>
            <a:ext cx="1219199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Ramírez-Rodríguez, JM, &amp; </a:t>
            </a:r>
            <a:r>
              <a:rPr lang="es-ES" sz="9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Aguilella</a:t>
            </a:r>
            <a:r>
              <a:rPr lang="es-ES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-Diago, V. (2005). Recidiva local en el cáncer de colon y recto. </a:t>
            </a:r>
            <a:r>
              <a:rPr lang="es-ES" sz="9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Cirugía española</a:t>
            </a:r>
            <a:r>
              <a:rPr lang="es-ES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, </a:t>
            </a:r>
            <a:r>
              <a:rPr lang="es-ES" sz="9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78</a:t>
            </a:r>
            <a:r>
              <a:rPr lang="es-ES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(6), 344–350. https://doi.org/10.1016/s0009-739x(05)70952-0</a:t>
            </a:r>
            <a:endParaRPr lang="es-EC" sz="900" dirty="0"/>
          </a:p>
        </p:txBody>
      </p:sp>
    </p:spTree>
    <p:extLst>
      <p:ext uri="{BB962C8B-B14F-4D97-AF65-F5344CB8AC3E}">
        <p14:creationId xmlns:p14="http://schemas.microsoft.com/office/powerpoint/2010/main" val="4236474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8E3B5B9B-6E9C-7D6E-12B2-039EE6BF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82" y="4216955"/>
            <a:ext cx="10532918" cy="228775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C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La caracterización de las alteraciones moleculares específicas es cada vez más crucial no solo para excluir a los pacientes de recibir tratamientos ineficaces, sino para asegurar tratamientos específicos.</a:t>
            </a:r>
            <a:br>
              <a:rPr lang="es-EC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EC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C520CC4-E38F-8896-6689-0B1383BA5C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3063" y="2844222"/>
            <a:ext cx="11818937" cy="1052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Multidisciplinary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Surgical resection is the </a:t>
            </a:r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curative modality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for localized colon cancer. </a:t>
            </a:r>
          </a:p>
          <a:p>
            <a:endParaRPr lang="es-EC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8EEDEDE-F6E7-EB6C-808D-B1CED403B7CC}"/>
              </a:ext>
            </a:extLst>
          </p:cNvPr>
          <p:cNvSpPr txBox="1"/>
          <p:nvPr/>
        </p:nvSpPr>
        <p:spPr>
          <a:xfrm>
            <a:off x="1096450" y="1493188"/>
            <a:ext cx="1037272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s-ES" sz="2400" b="0" i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 tratamiento sea individualizado en función de sus perfiles moleculares, estadio de la enfermedad, síntomas y comorbilidades</a:t>
            </a:r>
          </a:p>
        </p:txBody>
      </p:sp>
    </p:spTree>
    <p:extLst>
      <p:ext uri="{BB962C8B-B14F-4D97-AF65-F5344CB8AC3E}">
        <p14:creationId xmlns:p14="http://schemas.microsoft.com/office/powerpoint/2010/main" val="126380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1F84B86-B3B9-B979-F8C5-BC270287C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95" y="997530"/>
            <a:ext cx="11172121" cy="526562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A834C291-EC7A-66BE-6004-6DC221386B9E}"/>
              </a:ext>
            </a:extLst>
          </p:cNvPr>
          <p:cNvSpPr/>
          <p:nvPr/>
        </p:nvSpPr>
        <p:spPr>
          <a:xfrm>
            <a:off x="8408656" y="4065736"/>
            <a:ext cx="2593647" cy="1247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0AD28BB-CBA9-20CB-A674-ED1FED91BD5A}"/>
              </a:ext>
            </a:extLst>
          </p:cNvPr>
          <p:cNvSpPr txBox="1"/>
          <p:nvPr/>
        </p:nvSpPr>
        <p:spPr>
          <a:xfrm>
            <a:off x="8818001" y="2183683"/>
            <a:ext cx="188595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</a:t>
            </a:r>
            <a:r>
              <a:rPr lang="es-EC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97F4BAAC-9888-DE5E-59E7-1E9179BAF671}"/>
              </a:ext>
            </a:extLst>
          </p:cNvPr>
          <p:cNvSpPr txBox="1"/>
          <p:nvPr/>
        </p:nvSpPr>
        <p:spPr>
          <a:xfrm>
            <a:off x="8857329" y="3116158"/>
            <a:ext cx="188595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 </a:t>
            </a:r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</a:t>
            </a:r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C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4F1FE935-C1B1-028C-93BA-24486A741ED0}"/>
              </a:ext>
            </a:extLst>
          </p:cNvPr>
          <p:cNvSpPr txBox="1"/>
          <p:nvPr/>
        </p:nvSpPr>
        <p:spPr>
          <a:xfrm>
            <a:off x="8837667" y="4122855"/>
            <a:ext cx="2410436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 </a:t>
            </a:r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Xihei" panose="020B0503020204020204" pitchFamily="2" charset="-122"/>
                <a:ea typeface="STXihei" panose="020B0503020204020204" pitchFamily="2" charset="-122"/>
              </a:rPr>
              <a:t>→</a:t>
            </a:r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C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</a:t>
            </a:r>
            <a:r>
              <a:rPr lang="es-EC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xmlns="" id="{BF382DB0-EFCF-143B-15CD-1D7460DA6CF2}"/>
              </a:ext>
            </a:extLst>
          </p:cNvPr>
          <p:cNvSpPr txBox="1"/>
          <p:nvPr/>
        </p:nvSpPr>
        <p:spPr>
          <a:xfrm>
            <a:off x="8873032" y="5327669"/>
            <a:ext cx="1952625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QT </a:t>
            </a:r>
            <a:endParaRPr lang="es-EC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9DE3EEF0-6E77-2A0B-2E87-0836C25C08CD}"/>
              </a:ext>
            </a:extLst>
          </p:cNvPr>
          <p:cNvSpPr txBox="1"/>
          <p:nvPr/>
        </p:nvSpPr>
        <p:spPr>
          <a:xfrm>
            <a:off x="0" y="6644590"/>
            <a:ext cx="123941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Version3.2022, 1/25/23©2023 National Comprehensive Cancer Network®(NCCN®), All rights reserved. NCCN Guidelines® and this illustration may not be reproduced in any form without the express written permission.</a:t>
            </a:r>
            <a:endParaRPr lang="es-EC" sz="9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51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DDBA2CC-A8D3-7351-AF2C-4513BAC021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51819" y="894275"/>
            <a:ext cx="7742238" cy="1325562"/>
          </a:xfrm>
        </p:spPr>
        <p:txBody>
          <a:bodyPr/>
          <a:lstStyle/>
          <a:p>
            <a:r>
              <a:rPr lang="es-EC" dirty="0"/>
              <a:t>BIBLIOGRAFIA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5BA7446-3190-3FE5-F905-14E424A8388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74173" y="2368347"/>
            <a:ext cx="10211580" cy="30557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1800" dirty="0"/>
              <a:t>Red Nacional Integral del Cáncer (</a:t>
            </a:r>
            <a:r>
              <a:rPr lang="es-ES" sz="1800" b="1" dirty="0"/>
              <a:t>NCCN</a:t>
            </a:r>
            <a:r>
              <a:rPr lang="es-ES" sz="1800" dirty="0"/>
              <a:t>). Pautas de práctica clínica de NCCN en oncología. Disponible en: https://www.nccn.org/professionals/physician_gls (Consultado el 18 de mayo de 2022).</a:t>
            </a:r>
          </a:p>
          <a:p>
            <a:r>
              <a:rPr lang="es-ES" sz="1800" dirty="0"/>
              <a:t>Detección temprana del cáncer colorrectal: resumen de la guía estratificada de recursos de la </a:t>
            </a:r>
            <a:r>
              <a:rPr lang="es-ES" sz="1800" b="1" dirty="0"/>
              <a:t>ASCO</a:t>
            </a:r>
            <a:r>
              <a:rPr lang="es-ES" sz="1800" dirty="0"/>
              <a:t>. Disponible en línea en: https://ascopubs.org/doi/10.1200/OP.22.00 580.</a:t>
            </a:r>
          </a:p>
          <a:p>
            <a:r>
              <a:rPr lang="es-ES" sz="1800" b="1" dirty="0"/>
              <a:t>ESMO</a:t>
            </a:r>
            <a:r>
              <a:rPr lang="es-ES" sz="1800" dirty="0"/>
              <a:t>. (s/f). Cáncer de colon localizado . Esmo.org. https://www.esmo.org/guidelines/guidelines-by-topic/gastrointestinal-cancers/localised-colon-cancer.</a:t>
            </a:r>
          </a:p>
          <a:p>
            <a:endParaRPr lang="es-EC" sz="1200" dirty="0"/>
          </a:p>
        </p:txBody>
      </p:sp>
    </p:spTree>
    <p:extLst>
      <p:ext uri="{BB962C8B-B14F-4D97-AF65-F5344CB8AC3E}">
        <p14:creationId xmlns:p14="http://schemas.microsoft.com/office/powerpoint/2010/main" val="227719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8BFB445B-D65F-BE3B-BE02-7074025A5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151" y="502719"/>
            <a:ext cx="10515600" cy="1007512"/>
          </a:xfrm>
        </p:spPr>
        <p:txBody>
          <a:bodyPr>
            <a:normAutofit/>
          </a:bodyPr>
          <a:lstStyle/>
          <a:p>
            <a:r>
              <a:rPr lang="es-EC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Adjuvant </a:t>
            </a:r>
            <a:endParaRPr lang="es-EC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27EB6BA5-2842-0EE6-0965-C282ADED0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45916"/>
            <a:ext cx="10515600" cy="4531831"/>
          </a:xfrm>
        </p:spPr>
        <p:txBody>
          <a:bodyPr>
            <a:normAutofit fontScale="92500" lnSpcReduction="10000"/>
          </a:bodyPr>
          <a:lstStyle/>
          <a:p>
            <a:r>
              <a:rPr lang="es-EC" sz="2800" i="0" dirty="0">
                <a:solidFill>
                  <a:srgbClr val="002060"/>
                </a:solidFill>
                <a:effectLst/>
                <a:latin typeface="Noto Sans" panose="020B0502040504020204" pitchFamily="34" charset="0"/>
              </a:rPr>
              <a:t>Stage II : pT3-4N0</a:t>
            </a:r>
          </a:p>
          <a:p>
            <a:r>
              <a:rPr lang="en-US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 mismatch repair (MMR) </a:t>
            </a:r>
            <a:r>
              <a:rPr lang="en-US" i="0" dirty="0">
                <a:solidFill>
                  <a:schemeClr val="bg1">
                    <a:lumMod val="50000"/>
                  </a:schemeClr>
                </a:solidFill>
              </a:rPr>
              <a:t>enzyme status/high levels of microsatellite instability (dMMR/MSI-H)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decisions must be individualized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0" dirty="0">
                <a:solidFill>
                  <a:srgbClr val="002060"/>
                </a:solidFill>
                <a:effectLst/>
              </a:rPr>
              <a:t>High risk </a:t>
            </a:r>
            <a:r>
              <a:rPr lang="en-US" i="0" dirty="0">
                <a:solidFill>
                  <a:schemeClr val="bg1">
                    <a:lumMod val="50000"/>
                  </a:schemeClr>
                </a:solidFill>
                <a:effectLst/>
              </a:rPr>
              <a:t>clinicopathologic 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effectLst/>
              </a:rPr>
              <a:t>&lt;12 sampled lymph nodes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effectLst/>
              </a:rPr>
              <a:t>Perineural or lymphovascular invasion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effectLst/>
              </a:rPr>
              <a:t>Clinical intestinal obstruction, perforation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effectLst/>
              </a:rPr>
              <a:t>Grade BD3 tumor budding (10 buds or more)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bg1">
                    <a:lumMod val="50000"/>
                  </a:schemeClr>
                </a:solidFill>
                <a:effectLst/>
              </a:rPr>
              <a:t>Poorly differentiated or undifferentiated tumor grade</a:t>
            </a:r>
          </a:p>
          <a:p>
            <a:r>
              <a:rPr lang="en-US" b="1" i="0" dirty="0">
                <a:solidFill>
                  <a:srgbClr val="002060"/>
                </a:solidFill>
                <a:effectLst/>
              </a:rPr>
              <a:t>MMR status - prognostic factor </a:t>
            </a:r>
            <a:endParaRPr lang="es-EC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9DDC12E-7BD4-976C-D4B5-56D8E8E3B8EC}"/>
              </a:ext>
            </a:extLst>
          </p:cNvPr>
          <p:cNvSpPr txBox="1"/>
          <p:nvPr/>
        </p:nvSpPr>
        <p:spPr>
          <a:xfrm>
            <a:off x="66675" y="6573619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National Comprehensive Cancer Network (NCCN). NCCN clinical practice guidelines in oncology. Available at: https://www.nccn.org/professionals/physician_gls (Accessed on May 18, 2022).</a:t>
            </a:r>
            <a:endParaRPr lang="es-EC" sz="1050" dirty="0"/>
          </a:p>
        </p:txBody>
      </p:sp>
    </p:spTree>
    <p:extLst>
      <p:ext uri="{BB962C8B-B14F-4D97-AF65-F5344CB8AC3E}">
        <p14:creationId xmlns:p14="http://schemas.microsoft.com/office/powerpoint/2010/main" val="1242038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in graphic">
            <a:extLst>
              <a:ext uri="{FF2B5EF4-FFF2-40B4-BE49-F238E27FC236}">
                <a16:creationId xmlns:a16="http://schemas.microsoft.com/office/drawing/2014/main" xmlns="" id="{347EF43B-38F9-4C9C-B454-CF9EC8309DE2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476843" y="738977"/>
            <a:ext cx="6124574" cy="5553075"/>
          </a:xfrm>
          <a:prstGeom prst="rect">
            <a:avLst/>
          </a:prstGeom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CEFEE349-1B23-F740-55EC-EEF4123227F5}"/>
              </a:ext>
            </a:extLst>
          </p:cNvPr>
          <p:cNvSpPr txBox="1"/>
          <p:nvPr/>
        </p:nvSpPr>
        <p:spPr>
          <a:xfrm>
            <a:off x="1924050" y="320039"/>
            <a:ext cx="8039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Adjuvant treatment of stage II colon cancer</a:t>
            </a:r>
            <a:endParaRPr lang="es-EC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1BC5131-758C-C9AC-8912-7600DB0F78BE}"/>
              </a:ext>
            </a:extLst>
          </p:cNvPr>
          <p:cNvSpPr txBox="1"/>
          <p:nvPr/>
        </p:nvSpPr>
        <p:spPr>
          <a:xfrm>
            <a:off x="414337" y="6512065"/>
            <a:ext cx="11363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Argilés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G., Tabernero, J.,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Labianca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R.,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Hochhauser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D., Salazar, R.,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Iveson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T., Laurent-Puig, P.,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Quirke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P.,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Yoshino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T.,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Taieb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J ., Martinelli, E., Arnold, D. y Comité de Directrices de la ESMO. Dirección electrónica: Clinicalguidelines@esmo.org. (2020). Cáncer de colon localizado: Guía de práctica clínica de la ESMO para el diagnóstico, tratamiento y seguimiento. </a:t>
            </a:r>
            <a:r>
              <a:rPr lang="es-ES" sz="8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Anales de oncología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, </a:t>
            </a:r>
            <a:r>
              <a:rPr lang="es-ES" sz="8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31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(10), 1291–1305. https://doi.org/10.1016/j.annonc.2020.06.022</a:t>
            </a:r>
            <a:endParaRPr lang="es-EC" sz="8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AD3D65CF-0908-FB5D-5D01-C876600B5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28" y="1008984"/>
            <a:ext cx="4684823" cy="501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9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5325354C-38F8-DBB8-3EE7-7D8881E37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905" y="2310751"/>
            <a:ext cx="7910245" cy="226333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84018754-6F77-9131-3B4B-4C6D734A9802}"/>
              </a:ext>
            </a:extLst>
          </p:cNvPr>
          <p:cNvSpPr txBox="1"/>
          <p:nvPr/>
        </p:nvSpPr>
        <p:spPr>
          <a:xfrm>
            <a:off x="2364799" y="4764514"/>
            <a:ext cx="9753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associated with a significant 22 percent lower risk of disease recurrence,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percent reduction in death, 3 to 4 percent absolute benefit in five-year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FU/LV – CAPECITABINA SIN OXALIPLATINO </a:t>
            </a:r>
            <a:endParaRPr lang="es-EC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C60D2A3F-8B98-615F-BF6C-237822B70FD0}"/>
              </a:ext>
            </a:extLst>
          </p:cNvPr>
          <p:cNvSpPr txBox="1"/>
          <p:nvPr/>
        </p:nvSpPr>
        <p:spPr>
          <a:xfrm>
            <a:off x="1924050" y="805814"/>
            <a:ext cx="8039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Adjuvant treatment of stage II colon cancer</a:t>
            </a:r>
            <a:endParaRPr lang="es-EC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884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51F6EFCD-9F2F-FAE6-80C0-5E3474796B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14425" y="2029082"/>
            <a:ext cx="9277350" cy="394893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reatment according to risk subgroups</a:t>
            </a:r>
            <a:r>
              <a:rPr lang="en-US" sz="2200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CAPECITABINA D1-D14, 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cada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3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semanas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8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ciclos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 / 5FU,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cada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14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dias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12 </a:t>
            </a:r>
            <a:r>
              <a:rPr lang="en-US" sz="22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ciclos</a:t>
            </a:r>
            <a:r>
              <a:rPr lang="en-US" sz="2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endParaRPr lang="en-US" sz="2200" b="1" i="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l">
              <a:buNone/>
            </a:pP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Low-risk: </a:t>
            </a:r>
            <a:r>
              <a:rPr lang="en-US" sz="2200" b="1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follow-up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is recommended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ntermediate risk: </a:t>
            </a:r>
            <a:r>
              <a:rPr lang="en-US" sz="2200" b="1" i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fluoropyrimidines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should be recommended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It is important to </a:t>
            </a:r>
            <a:r>
              <a:rPr lang="en-US" sz="2200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 adjuvant chemotherapy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soon as possible after surgery and ideally not later than </a:t>
            </a:r>
            <a:r>
              <a:rPr lang="en-US" sz="2200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 weeks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C" sz="2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234AB83-E51C-20EE-F704-93B0BD722B94}"/>
              </a:ext>
            </a:extLst>
          </p:cNvPr>
          <p:cNvSpPr txBox="1"/>
          <p:nvPr/>
        </p:nvSpPr>
        <p:spPr>
          <a:xfrm>
            <a:off x="1733550" y="1192774"/>
            <a:ext cx="8039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Adjuvant treatment of stage II colon cancer</a:t>
            </a:r>
            <a:endParaRPr lang="es-EC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1B9890F0-A51E-D334-08E9-51089A8CF50A}"/>
              </a:ext>
            </a:extLst>
          </p:cNvPr>
          <p:cNvSpPr txBox="1"/>
          <p:nvPr/>
        </p:nvSpPr>
        <p:spPr>
          <a:xfrm>
            <a:off x="238124" y="6521863"/>
            <a:ext cx="1171575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C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ESMO. (s/f). </a:t>
            </a:r>
            <a:r>
              <a:rPr lang="es-EC" sz="900" b="0" i="1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Localised</a:t>
            </a:r>
            <a:r>
              <a:rPr lang="es-EC" sz="9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 colon </a:t>
            </a:r>
            <a:r>
              <a:rPr lang="es-EC" sz="900" b="0" i="1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cancer</a:t>
            </a:r>
            <a:r>
              <a:rPr lang="es-EC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. Esmo.org</a:t>
            </a:r>
            <a:r>
              <a:rPr lang="es-EC" sz="900" dirty="0">
                <a:solidFill>
                  <a:srgbClr val="37393C"/>
                </a:solidFill>
                <a:latin typeface="Arial" panose="020B0604020202020204" pitchFamily="34" charset="0"/>
              </a:rPr>
              <a:t>,</a:t>
            </a:r>
            <a:r>
              <a:rPr lang="es-EC" sz="9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 de https://www.esmo.org/guidelines/guidelines-by-topic/gastrointestinal-cancers/localised-colon-cancer</a:t>
            </a:r>
            <a:endParaRPr lang="es-EC" sz="900" dirty="0"/>
          </a:p>
        </p:txBody>
      </p:sp>
    </p:spTree>
    <p:extLst>
      <p:ext uri="{BB962C8B-B14F-4D97-AF65-F5344CB8AC3E}">
        <p14:creationId xmlns:p14="http://schemas.microsoft.com/office/powerpoint/2010/main" val="291287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8BFB445B-D65F-BE3B-BE02-7074025A5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4666" y="850716"/>
            <a:ext cx="10515600" cy="1007512"/>
          </a:xfrm>
        </p:spPr>
        <p:txBody>
          <a:bodyPr>
            <a:normAutofit/>
          </a:bodyPr>
          <a:lstStyle/>
          <a:p>
            <a:r>
              <a:rPr lang="es-EC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 charset="0"/>
              </a:rPr>
              <a:t>Adjuvant </a:t>
            </a:r>
            <a:endParaRPr lang="es-EC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xmlns="" id="{27EB6BA5-2842-0EE6-0965-C282ADED0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194128"/>
            <a:ext cx="10515600" cy="4071590"/>
          </a:xfrm>
        </p:spPr>
        <p:txBody>
          <a:bodyPr/>
          <a:lstStyle/>
          <a:p>
            <a:r>
              <a:rPr lang="es-EC" sz="2800" i="0" dirty="0">
                <a:solidFill>
                  <a:srgbClr val="002060"/>
                </a:solidFill>
                <a:effectLst/>
                <a:latin typeface="Noto Sans" panose="020B0502040504020204" pitchFamily="34" charset="0"/>
              </a:rPr>
              <a:t>Stage III 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Eradicate micrometastases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i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educing disease recurrence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the cure rate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0" dirty="0">
                <a:solidFill>
                  <a:srgbClr val="002060"/>
                </a:solidFill>
                <a:effectLst/>
              </a:rPr>
              <a:t>(node-positive),</a:t>
            </a:r>
            <a:r>
              <a:rPr lang="en-US" b="0" i="0" dirty="0">
                <a:solidFill>
                  <a:srgbClr val="002060"/>
                </a:solidFill>
                <a:effectLst/>
              </a:rPr>
              <a:t> reduction an approximately 30% risk of disease recurrence and a 22 to 32 </a:t>
            </a:r>
            <a:r>
              <a:rPr lang="en-US" dirty="0">
                <a:solidFill>
                  <a:srgbClr val="002060"/>
                </a:solidFill>
              </a:rPr>
              <a:t>%</a:t>
            </a:r>
            <a:r>
              <a:rPr lang="en-US" b="0" i="0" dirty="0">
                <a:solidFill>
                  <a:srgbClr val="002060"/>
                </a:solidFill>
                <a:effectLst/>
              </a:rPr>
              <a:t> reduction in mortality.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NCCTG: FU/LV - 12 meses,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Xihei" panose="02010600040101010101" pitchFamily="2" charset="-122"/>
                <a:ea typeface="STXihei" panose="02010600040101010101" pitchFamily="2" charset="-122"/>
              </a:rPr>
              <a:t>↑SVE - SG</a:t>
            </a:r>
            <a:endParaRPr lang="es-EC" i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C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9DDC12E-7BD4-976C-D4B5-56D8E8E3B8EC}"/>
              </a:ext>
            </a:extLst>
          </p:cNvPr>
          <p:cNvSpPr txBox="1"/>
          <p:nvPr/>
        </p:nvSpPr>
        <p:spPr>
          <a:xfrm>
            <a:off x="66675" y="6573619"/>
            <a:ext cx="12192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National Comprehensive Cancer Network (NCCN). NCCN clinical practice guidelines in oncology. Available at: https://www.nccn.org/professionals/physician_gls (Accessed on May 18, 2022).</a:t>
            </a:r>
            <a:endParaRPr lang="es-EC" sz="1050" dirty="0"/>
          </a:p>
        </p:txBody>
      </p:sp>
    </p:spTree>
    <p:extLst>
      <p:ext uri="{BB962C8B-B14F-4D97-AF65-F5344CB8AC3E}">
        <p14:creationId xmlns:p14="http://schemas.microsoft.com/office/powerpoint/2010/main" val="2550516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in graphic">
            <a:extLst>
              <a:ext uri="{FF2B5EF4-FFF2-40B4-BE49-F238E27FC236}">
                <a16:creationId xmlns:a16="http://schemas.microsoft.com/office/drawing/2014/main" xmlns="" id="{2DFF7FDA-71E4-0943-1550-14C4DF2ECC7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056844" y="710624"/>
            <a:ext cx="6896120" cy="5642415"/>
          </a:xfrm>
          <a:prstGeom prst="rect">
            <a:avLst/>
          </a:prstGeom>
          <a:ln>
            <a:noFill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B20FFBF-37BC-9F7E-33FA-76161F8EC5A3}"/>
              </a:ext>
            </a:extLst>
          </p:cNvPr>
          <p:cNvSpPr txBox="1"/>
          <p:nvPr/>
        </p:nvSpPr>
        <p:spPr>
          <a:xfrm>
            <a:off x="1924050" y="310514"/>
            <a:ext cx="8039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Adjuvant treatment of stage III colon cancer</a:t>
            </a:r>
            <a:endParaRPr lang="es-EC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5D641A53-8D43-09D3-CDC3-5E2BB9014D47}"/>
              </a:ext>
            </a:extLst>
          </p:cNvPr>
          <p:cNvSpPr txBox="1"/>
          <p:nvPr/>
        </p:nvSpPr>
        <p:spPr>
          <a:xfrm>
            <a:off x="414337" y="6512065"/>
            <a:ext cx="11363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Argilés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G., Tabernero, J.,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Labianca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R.,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Hochhauser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D., Salazar, R.,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Iveson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T., Laurent-Puig, P.,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Quirke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P.,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Yoshino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T., </a:t>
            </a:r>
            <a:r>
              <a:rPr lang="es-ES" sz="800" b="0" i="0" dirty="0" err="1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Taieb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, J ., Martinelli, E., Arnold, D. y Comité de Directrices de la ESMO. Dirección electrónica: Clinicalguidelines@esmo.org. (2020). Cáncer de colon localizado: Guía de práctica clínica de la ESMO para el diagnóstico, tratamiento y seguimiento. </a:t>
            </a:r>
            <a:r>
              <a:rPr lang="es-ES" sz="8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Anales de oncología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, </a:t>
            </a:r>
            <a:r>
              <a:rPr lang="es-ES" sz="800" b="0" i="1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31</a:t>
            </a:r>
            <a:r>
              <a:rPr lang="es-ES" sz="800" b="0" i="0" dirty="0">
                <a:solidFill>
                  <a:srgbClr val="37393C"/>
                </a:solidFill>
                <a:effectLst/>
                <a:latin typeface="Arial" panose="020B0604020202020204" pitchFamily="34" charset="0"/>
              </a:rPr>
              <a:t> (10), 1291–1305. https://doi.org/10.1016/j.annonc.2020.06.022</a:t>
            </a:r>
            <a:endParaRPr lang="es-EC" sz="8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F107860-1748-DD1A-1CA9-C9930941D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36" y="1104815"/>
            <a:ext cx="4684823" cy="50130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E01EE56-45B6-A5D3-EFF2-8EE06DD07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78" y="3313176"/>
            <a:ext cx="2521143" cy="2001196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629573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51F6EFCD-9F2F-FAE6-80C0-5E3474796B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33475" y="3521375"/>
            <a:ext cx="10001250" cy="241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Combinations of: </a:t>
            </a:r>
            <a:r>
              <a:rPr lang="en-US" sz="2200" b="1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5-FU</a:t>
            </a:r>
            <a:r>
              <a:rPr lang="en-US" sz="2200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or </a:t>
            </a:r>
            <a:r>
              <a:rPr lang="en-US" sz="2200" b="1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capecitabine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and </a:t>
            </a:r>
            <a:r>
              <a:rPr lang="en-US" sz="2200" b="1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oxaliplatin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(ESMO-MCBS)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xaliplatin-based adjuvant treatment -  3 or 6 months for </a:t>
            </a:r>
            <a:r>
              <a:rPr lang="en-US" sz="2200" b="1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CAPOX</a:t>
            </a:r>
            <a:r>
              <a:rPr lang="en-US" sz="2200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or 6 months for </a:t>
            </a:r>
            <a:r>
              <a:rPr lang="en-US" sz="2200" b="1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FOLFOX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 consideration pathological risk characteristics, patient comorbidity and risk assessment.</a:t>
            </a:r>
          </a:p>
          <a:p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 important to </a:t>
            </a:r>
            <a:r>
              <a:rPr lang="en-US" sz="2200" b="1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start adjuvant chemotherapy 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soon as possible after surgery and ideally not later than </a:t>
            </a:r>
            <a:r>
              <a:rPr lang="en-US" sz="2200" i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 weeks</a:t>
            </a:r>
            <a:r>
              <a:rPr lang="en-US" sz="2200" i="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200" i="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s-EC" sz="2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234AB83-E51C-20EE-F704-93B0BD722B94}"/>
              </a:ext>
            </a:extLst>
          </p:cNvPr>
          <p:cNvSpPr txBox="1"/>
          <p:nvPr/>
        </p:nvSpPr>
        <p:spPr>
          <a:xfrm>
            <a:off x="1733550" y="771524"/>
            <a:ext cx="8039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Adjuvant treatment of stage III colon cancer</a:t>
            </a:r>
            <a:endParaRPr lang="es-EC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4FB7E68D-86AA-4AF4-F93F-1D92BE64455C}"/>
              </a:ext>
            </a:extLst>
          </p:cNvPr>
          <p:cNvSpPr txBox="1"/>
          <p:nvPr/>
        </p:nvSpPr>
        <p:spPr>
          <a:xfrm>
            <a:off x="257175" y="6290787"/>
            <a:ext cx="117538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André T,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Iveson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T,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Labianca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R,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Meyerhardt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JA,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Souglakos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I,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Yoshino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T, </a:t>
            </a:r>
            <a:r>
              <a:rPr lang="es-EC" sz="900" b="0" i="1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et al.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 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The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IDEA (International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Duration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Evaluation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of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Adjuvant Chemotherapy)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Collaboration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: Prospective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Combined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Analysis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of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Phase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III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Trials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Investigating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Duration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of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Adjuvant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Therapy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with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the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FOLFOX (FOLFOX4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or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Modified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FOLFOX6)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or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XELOX (3 versus 6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months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)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Regimen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for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Patients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with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Stage III Colon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Cancer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: Trial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Design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and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Current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Status.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Curr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Colorectal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s-EC" sz="900" b="0" i="0" dirty="0" err="1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Cancer</a:t>
            </a:r>
            <a:r>
              <a:rPr lang="es-EC" sz="900" b="0" i="0" dirty="0">
                <a:solidFill>
                  <a:srgbClr val="555555"/>
                </a:solidFill>
                <a:effectLst/>
                <a:latin typeface="Helvetica" panose="020B0604020202020204" pitchFamily="34" charset="0"/>
              </a:rPr>
              <a:t> Rep. 2013;9(3):261-9.</a:t>
            </a:r>
            <a:endParaRPr lang="es-EC" sz="9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3B3A025-6FAE-0EF8-D660-8FE0049B9A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711"/>
          <a:stretch/>
        </p:blipFill>
        <p:spPr>
          <a:xfrm>
            <a:off x="2845801" y="1606378"/>
            <a:ext cx="6195597" cy="155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405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4621</TotalTime>
  <Words>961</Words>
  <Application>Microsoft Office PowerPoint</Application>
  <PresentationFormat>Panorámica</PresentationFormat>
  <Paragraphs>108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35" baseType="lpstr">
      <vt:lpstr>Arial</vt:lpstr>
      <vt:lpstr>Calibri</vt:lpstr>
      <vt:lpstr>Calibri Light</vt:lpstr>
      <vt:lpstr>Georgia</vt:lpstr>
      <vt:lpstr>Helvetica</vt:lpstr>
      <vt:lpstr>inherit</vt:lpstr>
      <vt:lpstr>Noto Sans</vt:lpstr>
      <vt:lpstr>Open Sans</vt:lpstr>
      <vt:lpstr>Red Hat Display</vt:lpstr>
      <vt:lpstr>STXihei</vt:lpstr>
      <vt:lpstr>Symbol</vt:lpstr>
      <vt:lpstr>Times New Roman</vt:lpstr>
      <vt:lpstr>Verdana</vt:lpstr>
      <vt:lpstr>Work Sans</vt:lpstr>
      <vt:lpstr>Tema de Office</vt:lpstr>
      <vt:lpstr>TRATAMIENTO SISTEMICO CANCER DE COLON</vt:lpstr>
      <vt:lpstr>Presentación de PowerPoint</vt:lpstr>
      <vt:lpstr>Adjuvant </vt:lpstr>
      <vt:lpstr>Presentación de PowerPoint</vt:lpstr>
      <vt:lpstr>Presentación de PowerPoint</vt:lpstr>
      <vt:lpstr>Presentación de PowerPoint</vt:lpstr>
      <vt:lpstr>Adjuvant </vt:lpstr>
      <vt:lpstr>Presentación de PowerPoint</vt:lpstr>
      <vt:lpstr>Presentación de PowerPoint</vt:lpstr>
      <vt:lpstr>METASTATIC DISEASE</vt:lpstr>
      <vt:lpstr>Presentación de PowerPoint</vt:lpstr>
      <vt:lpstr>Presentación de PowerPoint</vt:lpstr>
      <vt:lpstr>Neoadjuvant, terapia de conversión  </vt:lpstr>
      <vt:lpstr>Chemotherapy</vt:lpstr>
      <vt:lpstr>Immunotherapy </vt:lpstr>
      <vt:lpstr>Presentación de PowerPoint</vt:lpstr>
      <vt:lpstr>Primera línea: QT + ANTI GFR: FOLFOX, FOLFIRI, CAPOX,  FOFOXIRI </vt:lpstr>
      <vt:lpstr>Presentación de PowerPoint</vt:lpstr>
      <vt:lpstr>La caracterización de las alteraciones moleculares específicas es cada vez más crucial no solo para excluir a los pacientes de recibir tratamientos ineficaces, sino para asegurar tratamientos específicos. 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34</cp:revision>
  <dcterms:created xsi:type="dcterms:W3CDTF">2022-07-26T19:05:49Z</dcterms:created>
  <dcterms:modified xsi:type="dcterms:W3CDTF">2023-02-24T16:56:24Z</dcterms:modified>
</cp:coreProperties>
</file>