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9" r:id="rId3"/>
    <p:sldId id="316" r:id="rId4"/>
    <p:sldId id="287" r:id="rId5"/>
    <p:sldId id="305" r:id="rId6"/>
    <p:sldId id="317" r:id="rId7"/>
    <p:sldId id="302" r:id="rId8"/>
    <p:sldId id="303" r:id="rId9"/>
    <p:sldId id="304" r:id="rId10"/>
    <p:sldId id="308" r:id="rId11"/>
    <p:sldId id="286" r:id="rId12"/>
    <p:sldId id="328" r:id="rId13"/>
    <p:sldId id="329" r:id="rId14"/>
    <p:sldId id="330" r:id="rId15"/>
    <p:sldId id="331" r:id="rId16"/>
    <p:sldId id="312" r:id="rId17"/>
    <p:sldId id="313" r:id="rId18"/>
    <p:sldId id="318" r:id="rId19"/>
    <p:sldId id="324" r:id="rId20"/>
    <p:sldId id="325" r:id="rId21"/>
    <p:sldId id="333" r:id="rId22"/>
    <p:sldId id="319" r:id="rId23"/>
    <p:sldId id="320" r:id="rId24"/>
    <p:sldId id="326" r:id="rId25"/>
    <p:sldId id="314" r:id="rId26"/>
    <p:sldId id="315" r:id="rId27"/>
    <p:sldId id="291" r:id="rId28"/>
    <p:sldId id="292" r:id="rId29"/>
    <p:sldId id="321" r:id="rId30"/>
    <p:sldId id="322" r:id="rId31"/>
    <p:sldId id="323" r:id="rId32"/>
    <p:sldId id="293" r:id="rId33"/>
    <p:sldId id="294" r:id="rId34"/>
    <p:sldId id="290" r:id="rId35"/>
    <p:sldId id="310" r:id="rId36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8" autoAdjust="0"/>
    <p:restoredTop sz="95940"/>
  </p:normalViewPr>
  <p:slideViewPr>
    <p:cSldViewPr snapToGrid="0">
      <p:cViewPr varScale="1">
        <p:scale>
          <a:sx n="86" d="100"/>
          <a:sy n="86" d="100"/>
        </p:scale>
        <p:origin x="39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5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341750-AD3A-4A04-9BEE-A463BEE130E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42E8C92-50C7-42A0-8CB2-FD7680088D17}">
      <dgm:prSet phldrT="[Texto]"/>
      <dgm:spPr/>
      <dgm:t>
        <a:bodyPr/>
        <a:lstStyle/>
        <a:p>
          <a:r>
            <a:rPr lang="es-ES" dirty="0" smtClean="0"/>
            <a:t>Síntomas precoces</a:t>
          </a:r>
          <a:endParaRPr lang="es-ES" dirty="0"/>
        </a:p>
      </dgm:t>
    </dgm:pt>
    <dgm:pt modelId="{0E779A9C-03EA-4CCC-A68B-5CA2B59A1EBE}" type="parTrans" cxnId="{8DBC7B02-42B5-43D9-8C72-DC1D2A57E97C}">
      <dgm:prSet/>
      <dgm:spPr/>
      <dgm:t>
        <a:bodyPr/>
        <a:lstStyle/>
        <a:p>
          <a:endParaRPr lang="es-ES"/>
        </a:p>
      </dgm:t>
    </dgm:pt>
    <dgm:pt modelId="{9EBC57BE-DC52-410D-BA11-F4D9802905EC}" type="sibTrans" cxnId="{8DBC7B02-42B5-43D9-8C72-DC1D2A57E97C}">
      <dgm:prSet/>
      <dgm:spPr/>
      <dgm:t>
        <a:bodyPr/>
        <a:lstStyle/>
        <a:p>
          <a:endParaRPr lang="es-ES"/>
        </a:p>
      </dgm:t>
    </dgm:pt>
    <dgm:pt modelId="{F16A6677-030B-457E-84C8-92BFB1866245}">
      <dgm:prSet phldrT="[Texto]"/>
      <dgm:spPr/>
      <dgm:t>
        <a:bodyPr/>
        <a:lstStyle/>
        <a:p>
          <a:r>
            <a:rPr lang="es-CO" b="0" i="0" dirty="0" smtClean="0"/>
            <a:t>Sangrado genital anómalo (irregular/intermitente)</a:t>
          </a:r>
          <a:endParaRPr lang="es-ES" dirty="0"/>
        </a:p>
      </dgm:t>
    </dgm:pt>
    <dgm:pt modelId="{B7897FEF-DC7A-48F1-AD77-31C0D9CAB192}" type="parTrans" cxnId="{CFE86E32-543F-49C1-8E8D-3144DC36D54A}">
      <dgm:prSet/>
      <dgm:spPr/>
      <dgm:t>
        <a:bodyPr/>
        <a:lstStyle/>
        <a:p>
          <a:endParaRPr lang="es-ES"/>
        </a:p>
      </dgm:t>
    </dgm:pt>
    <dgm:pt modelId="{2583C109-15C8-4C4E-9EB3-49A41E13F795}" type="sibTrans" cxnId="{CFE86E32-543F-49C1-8E8D-3144DC36D54A}">
      <dgm:prSet/>
      <dgm:spPr/>
      <dgm:t>
        <a:bodyPr/>
        <a:lstStyle/>
        <a:p>
          <a:endParaRPr lang="es-ES"/>
        </a:p>
      </dgm:t>
    </dgm:pt>
    <dgm:pt modelId="{F754B92A-2F14-4C3C-8367-94436C97BDBF}">
      <dgm:prSet phldrT="[Texto]"/>
      <dgm:spPr/>
      <dgm:t>
        <a:bodyPr/>
        <a:lstStyle/>
        <a:p>
          <a:r>
            <a:rPr lang="es-ES" dirty="0" smtClean="0"/>
            <a:t>En enfermedad avanzada</a:t>
          </a:r>
          <a:endParaRPr lang="es-ES" dirty="0"/>
        </a:p>
      </dgm:t>
    </dgm:pt>
    <dgm:pt modelId="{EBCAB223-9107-4A10-8DA3-EE9D09235902}" type="parTrans" cxnId="{5639D10E-7BDC-4B2F-8763-B6AFC23C1CA9}">
      <dgm:prSet/>
      <dgm:spPr/>
      <dgm:t>
        <a:bodyPr/>
        <a:lstStyle/>
        <a:p>
          <a:endParaRPr lang="es-ES"/>
        </a:p>
      </dgm:t>
    </dgm:pt>
    <dgm:pt modelId="{E6565E21-4ED4-406D-95D8-2CDBD33490CE}" type="sibTrans" cxnId="{5639D10E-7BDC-4B2F-8763-B6AFC23C1CA9}">
      <dgm:prSet/>
      <dgm:spPr/>
      <dgm:t>
        <a:bodyPr/>
        <a:lstStyle/>
        <a:p>
          <a:endParaRPr lang="es-ES"/>
        </a:p>
      </dgm:t>
    </dgm:pt>
    <dgm:pt modelId="{C5AB561C-8B86-4D49-9576-A16FD64819FA}">
      <dgm:prSet phldrT="[Texto]"/>
      <dgm:spPr/>
      <dgm:t>
        <a:bodyPr/>
        <a:lstStyle/>
        <a:p>
          <a:r>
            <a:rPr lang="es-CO" b="0" i="0" dirty="0" smtClean="0"/>
            <a:t>Dolor pélvico o lumbar.</a:t>
          </a:r>
          <a:endParaRPr lang="es-ES" dirty="0"/>
        </a:p>
      </dgm:t>
    </dgm:pt>
    <dgm:pt modelId="{BF4DA783-DC30-4378-9E0F-0E52D9728617}" type="parTrans" cxnId="{1D55D969-BE36-469B-8C88-648E90871FEC}">
      <dgm:prSet/>
      <dgm:spPr/>
      <dgm:t>
        <a:bodyPr/>
        <a:lstStyle/>
        <a:p>
          <a:endParaRPr lang="es-ES"/>
        </a:p>
      </dgm:t>
    </dgm:pt>
    <dgm:pt modelId="{F53AE957-0A36-4061-B8D6-C3966E6B1EF7}" type="sibTrans" cxnId="{1D55D969-BE36-469B-8C88-648E90871FEC}">
      <dgm:prSet/>
      <dgm:spPr/>
      <dgm:t>
        <a:bodyPr/>
        <a:lstStyle/>
        <a:p>
          <a:endParaRPr lang="es-ES"/>
        </a:p>
      </dgm:t>
    </dgm:pt>
    <dgm:pt modelId="{362A447B-D2F6-4ED5-9268-3B5CC243F712}">
      <dgm:prSet/>
      <dgm:spPr/>
      <dgm:t>
        <a:bodyPr/>
        <a:lstStyle/>
        <a:p>
          <a:r>
            <a:rPr lang="es-ES" b="0" i="0" smtClean="0"/>
            <a:t>Sangrado tras relaciones sexuales (coitorragia) o durante el examen ginecológico.</a:t>
          </a:r>
          <a:endParaRPr lang="es-ES" b="0" i="0"/>
        </a:p>
      </dgm:t>
    </dgm:pt>
    <dgm:pt modelId="{F7D45F89-5697-42F6-81E2-69FCF8CC6084}" type="parTrans" cxnId="{FF4D7AD4-E61C-46C4-AE8C-333FD0AF434A}">
      <dgm:prSet/>
      <dgm:spPr/>
      <dgm:t>
        <a:bodyPr/>
        <a:lstStyle/>
        <a:p>
          <a:endParaRPr lang="es-ES"/>
        </a:p>
      </dgm:t>
    </dgm:pt>
    <dgm:pt modelId="{2BB66BC6-36BB-4389-BD37-A7A8E8DC3A75}" type="sibTrans" cxnId="{FF4D7AD4-E61C-46C4-AE8C-333FD0AF434A}">
      <dgm:prSet/>
      <dgm:spPr/>
      <dgm:t>
        <a:bodyPr/>
        <a:lstStyle/>
        <a:p>
          <a:endParaRPr lang="es-ES"/>
        </a:p>
      </dgm:t>
    </dgm:pt>
    <dgm:pt modelId="{B400D2F4-CF50-46BA-AA30-518FF9D8654D}">
      <dgm:prSet/>
      <dgm:spPr/>
      <dgm:t>
        <a:bodyPr/>
        <a:lstStyle/>
        <a:p>
          <a:r>
            <a:rPr lang="es-ES" b="0" i="0" dirty="0" smtClean="0"/>
            <a:t>Flujo maloliente, es muy inespecífico. </a:t>
          </a:r>
          <a:endParaRPr lang="es-ES" b="0" i="0" dirty="0"/>
        </a:p>
      </dgm:t>
    </dgm:pt>
    <dgm:pt modelId="{EDEE47D8-47A2-427F-AD3A-13DA75DB182E}" type="parTrans" cxnId="{C77122BC-116F-40F4-904E-A614BACFB033}">
      <dgm:prSet/>
      <dgm:spPr/>
      <dgm:t>
        <a:bodyPr/>
        <a:lstStyle/>
        <a:p>
          <a:endParaRPr lang="es-ES"/>
        </a:p>
      </dgm:t>
    </dgm:pt>
    <dgm:pt modelId="{EC7D1C8B-49D1-4EF1-942D-72A1A387AAFB}" type="sibTrans" cxnId="{C77122BC-116F-40F4-904E-A614BACFB033}">
      <dgm:prSet/>
      <dgm:spPr/>
      <dgm:t>
        <a:bodyPr/>
        <a:lstStyle/>
        <a:p>
          <a:endParaRPr lang="es-ES"/>
        </a:p>
      </dgm:t>
    </dgm:pt>
    <dgm:pt modelId="{EF5EA61C-91DD-4AAE-9DB0-E6BFEA82E940}">
      <dgm:prSet/>
      <dgm:spPr/>
      <dgm:t>
        <a:bodyPr/>
        <a:lstStyle/>
        <a:p>
          <a:r>
            <a:rPr lang="es-CO" b="0" i="0" smtClean="0"/>
            <a:t>Molestias al orinar (disuria) o tenesmo rectal.</a:t>
          </a:r>
          <a:endParaRPr lang="es-CO" b="0" i="0"/>
        </a:p>
      </dgm:t>
    </dgm:pt>
    <dgm:pt modelId="{571AA747-84E6-4A96-8D37-EAE2B38173DD}" type="parTrans" cxnId="{125B8480-DD74-4C18-82F4-394C5FEC7F84}">
      <dgm:prSet/>
      <dgm:spPr/>
      <dgm:t>
        <a:bodyPr/>
        <a:lstStyle/>
        <a:p>
          <a:endParaRPr lang="es-ES"/>
        </a:p>
      </dgm:t>
    </dgm:pt>
    <dgm:pt modelId="{2FA445DD-5137-464D-A429-C55EC34A9029}" type="sibTrans" cxnId="{125B8480-DD74-4C18-82F4-394C5FEC7F84}">
      <dgm:prSet/>
      <dgm:spPr/>
      <dgm:t>
        <a:bodyPr/>
        <a:lstStyle/>
        <a:p>
          <a:endParaRPr lang="es-ES"/>
        </a:p>
      </dgm:t>
    </dgm:pt>
    <dgm:pt modelId="{CCD51EB8-D1FA-4552-9C6D-1E93A972A912}">
      <dgm:prSet/>
      <dgm:spPr/>
      <dgm:t>
        <a:bodyPr/>
        <a:lstStyle/>
        <a:p>
          <a:r>
            <a:rPr lang="es-ES" b="0" i="0" smtClean="0"/>
            <a:t>Sangrado ginecológico tras la menopausia.</a:t>
          </a:r>
          <a:endParaRPr lang="es-ES" b="0" i="0"/>
        </a:p>
      </dgm:t>
    </dgm:pt>
    <dgm:pt modelId="{C87E1136-489C-4AFB-98AE-9DA0F9C082C2}" type="parTrans" cxnId="{154B34C5-BFBA-4B35-B1B3-A42B4DFEC5A3}">
      <dgm:prSet/>
      <dgm:spPr/>
      <dgm:t>
        <a:bodyPr/>
        <a:lstStyle/>
        <a:p>
          <a:endParaRPr lang="es-ES"/>
        </a:p>
      </dgm:t>
    </dgm:pt>
    <dgm:pt modelId="{4F599EB5-1224-4AD1-89E8-35E247BEAAA1}" type="sibTrans" cxnId="{154B34C5-BFBA-4B35-B1B3-A42B4DFEC5A3}">
      <dgm:prSet/>
      <dgm:spPr/>
      <dgm:t>
        <a:bodyPr/>
        <a:lstStyle/>
        <a:p>
          <a:endParaRPr lang="es-ES"/>
        </a:p>
      </dgm:t>
    </dgm:pt>
    <dgm:pt modelId="{F1C0D333-43E5-4AB9-801B-4921AC8625C6}">
      <dgm:prSet/>
      <dgm:spPr/>
      <dgm:t>
        <a:bodyPr/>
        <a:lstStyle/>
        <a:p>
          <a:r>
            <a:rPr lang="es-ES" b="0" i="0" dirty="0" err="1" smtClean="0"/>
            <a:t>Dispareunia</a:t>
          </a:r>
          <a:r>
            <a:rPr lang="es-ES" b="0" i="0" dirty="0" smtClean="0"/>
            <a:t>.</a:t>
          </a:r>
          <a:endParaRPr lang="es-ES" b="0" i="0" dirty="0"/>
        </a:p>
      </dgm:t>
    </dgm:pt>
    <dgm:pt modelId="{D70C2AED-AACA-42DA-84D0-75997382A5B4}" type="parTrans" cxnId="{E24677DD-4F57-4D6B-BB68-1D70A98F09C3}">
      <dgm:prSet/>
      <dgm:spPr/>
      <dgm:t>
        <a:bodyPr/>
        <a:lstStyle/>
        <a:p>
          <a:endParaRPr lang="es-ES"/>
        </a:p>
      </dgm:t>
    </dgm:pt>
    <dgm:pt modelId="{6E3A2C80-67DB-498C-9FB4-42AACF7C108B}" type="sibTrans" cxnId="{E24677DD-4F57-4D6B-BB68-1D70A98F09C3}">
      <dgm:prSet/>
      <dgm:spPr/>
      <dgm:t>
        <a:bodyPr/>
        <a:lstStyle/>
        <a:p>
          <a:endParaRPr lang="es-ES"/>
        </a:p>
      </dgm:t>
    </dgm:pt>
    <dgm:pt modelId="{E8C493EB-5FCF-4271-9C38-0F1C341DA2A5}">
      <dgm:prSet/>
      <dgm:spPr/>
      <dgm:t>
        <a:bodyPr/>
        <a:lstStyle/>
        <a:p>
          <a:r>
            <a:rPr lang="es-ES" b="0" i="0" dirty="0" smtClean="0"/>
            <a:t>Hematuria, </a:t>
          </a:r>
          <a:r>
            <a:rPr lang="es-ES" b="0" i="0" dirty="0" err="1" smtClean="0"/>
            <a:t>hematoquecia</a:t>
          </a:r>
          <a:endParaRPr lang="es-ES" b="0" i="0" dirty="0"/>
        </a:p>
      </dgm:t>
    </dgm:pt>
    <dgm:pt modelId="{70630224-2836-49B8-885E-D290FDD24418}" type="parTrans" cxnId="{03F7655A-CE87-4BA8-9A96-4F65AC88A50C}">
      <dgm:prSet/>
      <dgm:spPr/>
      <dgm:t>
        <a:bodyPr/>
        <a:lstStyle/>
        <a:p>
          <a:endParaRPr lang="es-ES"/>
        </a:p>
      </dgm:t>
    </dgm:pt>
    <dgm:pt modelId="{E3656571-8710-4CC9-8AA5-4D3C825C4086}" type="sibTrans" cxnId="{03F7655A-CE87-4BA8-9A96-4F65AC88A50C}">
      <dgm:prSet/>
      <dgm:spPr/>
      <dgm:t>
        <a:bodyPr/>
        <a:lstStyle/>
        <a:p>
          <a:endParaRPr lang="es-ES"/>
        </a:p>
      </dgm:t>
    </dgm:pt>
    <dgm:pt modelId="{D297AF1E-3D69-4A59-BBFC-F0A8D318B962}">
      <dgm:prSet/>
      <dgm:spPr/>
      <dgm:t>
        <a:bodyPr/>
        <a:lstStyle/>
        <a:p>
          <a:r>
            <a:rPr lang="es-CO" b="0" i="0" dirty="0" smtClean="0"/>
            <a:t>Pérdida de peso, astenia, anorexia</a:t>
          </a:r>
          <a:endParaRPr lang="es-CO" b="0" i="0" dirty="0"/>
        </a:p>
      </dgm:t>
    </dgm:pt>
    <dgm:pt modelId="{A7BFA87B-18B8-4748-B1E4-D2C7AA8CDC9D}" type="parTrans" cxnId="{947A4444-B0AF-444E-9FFA-C4BC97773744}">
      <dgm:prSet/>
      <dgm:spPr/>
      <dgm:t>
        <a:bodyPr/>
        <a:lstStyle/>
        <a:p>
          <a:endParaRPr lang="es-ES"/>
        </a:p>
      </dgm:t>
    </dgm:pt>
    <dgm:pt modelId="{D5B5F273-0961-423F-B65C-5C6FEE812308}" type="sibTrans" cxnId="{947A4444-B0AF-444E-9FFA-C4BC97773744}">
      <dgm:prSet/>
      <dgm:spPr/>
      <dgm:t>
        <a:bodyPr/>
        <a:lstStyle/>
        <a:p>
          <a:endParaRPr lang="es-ES"/>
        </a:p>
      </dgm:t>
    </dgm:pt>
    <dgm:pt modelId="{6BB9D547-5D95-4408-B4FE-C1F1E7755C5A}">
      <dgm:prSet/>
      <dgm:spPr/>
      <dgm:t>
        <a:bodyPr/>
        <a:lstStyle/>
        <a:p>
          <a:r>
            <a:rPr lang="es-ES" b="0" i="0" dirty="0" smtClean="0"/>
            <a:t>Edema de miembros inferiores</a:t>
          </a:r>
          <a:endParaRPr lang="es-ES" b="0" i="0" dirty="0"/>
        </a:p>
      </dgm:t>
    </dgm:pt>
    <dgm:pt modelId="{D739871E-F401-4F70-966A-B989235AABAD}" type="parTrans" cxnId="{588D3168-6E21-423C-BCE4-A36CCCFF6E66}">
      <dgm:prSet/>
      <dgm:spPr/>
      <dgm:t>
        <a:bodyPr/>
        <a:lstStyle/>
        <a:p>
          <a:endParaRPr lang="es-ES"/>
        </a:p>
      </dgm:t>
    </dgm:pt>
    <dgm:pt modelId="{3A26FDEB-13F1-48C1-AD23-70E55FCBB9D4}" type="sibTrans" cxnId="{588D3168-6E21-423C-BCE4-A36CCCFF6E66}">
      <dgm:prSet/>
      <dgm:spPr/>
      <dgm:t>
        <a:bodyPr/>
        <a:lstStyle/>
        <a:p>
          <a:endParaRPr lang="es-ES"/>
        </a:p>
      </dgm:t>
    </dgm:pt>
    <dgm:pt modelId="{E1CC0C3B-C95D-46A1-8B4E-807C4A0850C1}" type="pres">
      <dgm:prSet presAssocID="{B9341750-AD3A-4A04-9BEE-A463BEE130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A5A62D4-AF7A-4B42-903F-7A69D94CFA78}" type="pres">
      <dgm:prSet presAssocID="{A42E8C92-50C7-42A0-8CB2-FD7680088D17}" presName="composite" presStyleCnt="0"/>
      <dgm:spPr/>
    </dgm:pt>
    <dgm:pt modelId="{E1E765ED-0D9B-4D53-86F9-DDE02323C104}" type="pres">
      <dgm:prSet presAssocID="{A42E8C92-50C7-42A0-8CB2-FD7680088D17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216D97-1584-4B16-83CA-A4118D8F7D56}" type="pres">
      <dgm:prSet presAssocID="{A42E8C92-50C7-42A0-8CB2-FD7680088D17}" presName="desTx" presStyleLbl="alignAccFollowNode1" presStyleIdx="0" presStyleCnt="2" custLinFactNeighborX="-18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D0DB9D-BE13-41DD-B185-5023F39E95AA}" type="pres">
      <dgm:prSet presAssocID="{9EBC57BE-DC52-410D-BA11-F4D9802905EC}" presName="space" presStyleCnt="0"/>
      <dgm:spPr/>
    </dgm:pt>
    <dgm:pt modelId="{6CDA5185-2496-4DA2-96C9-3EEA145BEC6C}" type="pres">
      <dgm:prSet presAssocID="{F754B92A-2F14-4C3C-8367-94436C97BDBF}" presName="composite" presStyleCnt="0"/>
      <dgm:spPr/>
    </dgm:pt>
    <dgm:pt modelId="{C476BB20-F1FF-47A2-AAC3-56852A1434D1}" type="pres">
      <dgm:prSet presAssocID="{F754B92A-2F14-4C3C-8367-94436C97BDBF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771D59-7B94-45D1-9BAB-AB9621F81901}" type="pres">
      <dgm:prSet presAssocID="{F754B92A-2F14-4C3C-8367-94436C97BDBF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8124F8F-9A43-453B-9751-6A72FB805DEF}" type="presOf" srcId="{B9341750-AD3A-4A04-9BEE-A463BEE130EC}" destId="{E1CC0C3B-C95D-46A1-8B4E-807C4A0850C1}" srcOrd="0" destOrd="0" presId="urn:microsoft.com/office/officeart/2005/8/layout/hList1"/>
    <dgm:cxn modelId="{3E4424A8-4F93-49F9-A50D-BA1575387FB0}" type="presOf" srcId="{B400D2F4-CF50-46BA-AA30-518FF9D8654D}" destId="{BB216D97-1584-4B16-83CA-A4118D8F7D56}" srcOrd="0" destOrd="2" presId="urn:microsoft.com/office/officeart/2005/8/layout/hList1"/>
    <dgm:cxn modelId="{1DF92B8E-4EC5-4DC7-A98C-C454E5AE29EC}" type="presOf" srcId="{F16A6677-030B-457E-84C8-92BFB1866245}" destId="{BB216D97-1584-4B16-83CA-A4118D8F7D56}" srcOrd="0" destOrd="0" presId="urn:microsoft.com/office/officeart/2005/8/layout/hList1"/>
    <dgm:cxn modelId="{E24677DD-4F57-4D6B-BB68-1D70A98F09C3}" srcId="{F754B92A-2F14-4C3C-8367-94436C97BDBF}" destId="{F1C0D333-43E5-4AB9-801B-4921AC8625C6}" srcOrd="3" destOrd="0" parTransId="{D70C2AED-AACA-42DA-84D0-75997382A5B4}" sibTransId="{6E3A2C80-67DB-498C-9FB4-42AACF7C108B}"/>
    <dgm:cxn modelId="{9B01B332-80F2-4DE5-8240-50A2F62BF27C}" type="presOf" srcId="{362A447B-D2F6-4ED5-9268-3B5CC243F712}" destId="{BB216D97-1584-4B16-83CA-A4118D8F7D56}" srcOrd="0" destOrd="1" presId="urn:microsoft.com/office/officeart/2005/8/layout/hList1"/>
    <dgm:cxn modelId="{CFE86E32-543F-49C1-8E8D-3144DC36D54A}" srcId="{A42E8C92-50C7-42A0-8CB2-FD7680088D17}" destId="{F16A6677-030B-457E-84C8-92BFB1866245}" srcOrd="0" destOrd="0" parTransId="{B7897FEF-DC7A-48F1-AD77-31C0D9CAB192}" sibTransId="{2583C109-15C8-4C4E-9EB3-49A41E13F795}"/>
    <dgm:cxn modelId="{EE4D02E6-9A9A-48A6-97DD-2A7CDD8ADD90}" type="presOf" srcId="{F754B92A-2F14-4C3C-8367-94436C97BDBF}" destId="{C476BB20-F1FF-47A2-AAC3-56852A1434D1}" srcOrd="0" destOrd="0" presId="urn:microsoft.com/office/officeart/2005/8/layout/hList1"/>
    <dgm:cxn modelId="{947A4444-B0AF-444E-9FFA-C4BC97773744}" srcId="{F754B92A-2F14-4C3C-8367-94436C97BDBF}" destId="{D297AF1E-3D69-4A59-BBFC-F0A8D318B962}" srcOrd="5" destOrd="0" parTransId="{A7BFA87B-18B8-4748-B1E4-D2C7AA8CDC9D}" sibTransId="{D5B5F273-0961-423F-B65C-5C6FEE812308}"/>
    <dgm:cxn modelId="{154B34C5-BFBA-4B35-B1B3-A42B4DFEC5A3}" srcId="{F754B92A-2F14-4C3C-8367-94436C97BDBF}" destId="{CCD51EB8-D1FA-4552-9C6D-1E93A972A912}" srcOrd="2" destOrd="0" parTransId="{C87E1136-489C-4AFB-98AE-9DA0F9C082C2}" sibTransId="{4F599EB5-1224-4AD1-89E8-35E247BEAAA1}"/>
    <dgm:cxn modelId="{BCB9D804-3D8C-46A2-8CE1-C20459E95005}" type="presOf" srcId="{D297AF1E-3D69-4A59-BBFC-F0A8D318B962}" destId="{28771D59-7B94-45D1-9BAB-AB9621F81901}" srcOrd="0" destOrd="5" presId="urn:microsoft.com/office/officeart/2005/8/layout/hList1"/>
    <dgm:cxn modelId="{C77122BC-116F-40F4-904E-A614BACFB033}" srcId="{A42E8C92-50C7-42A0-8CB2-FD7680088D17}" destId="{B400D2F4-CF50-46BA-AA30-518FF9D8654D}" srcOrd="2" destOrd="0" parTransId="{EDEE47D8-47A2-427F-AD3A-13DA75DB182E}" sibTransId="{EC7D1C8B-49D1-4EF1-942D-72A1A387AAFB}"/>
    <dgm:cxn modelId="{AAD031AE-522B-49DF-8C3E-6A24132072D6}" type="presOf" srcId="{F1C0D333-43E5-4AB9-801B-4921AC8625C6}" destId="{28771D59-7B94-45D1-9BAB-AB9621F81901}" srcOrd="0" destOrd="3" presId="urn:microsoft.com/office/officeart/2005/8/layout/hList1"/>
    <dgm:cxn modelId="{8DBC7B02-42B5-43D9-8C72-DC1D2A57E97C}" srcId="{B9341750-AD3A-4A04-9BEE-A463BEE130EC}" destId="{A42E8C92-50C7-42A0-8CB2-FD7680088D17}" srcOrd="0" destOrd="0" parTransId="{0E779A9C-03EA-4CCC-A68B-5CA2B59A1EBE}" sibTransId="{9EBC57BE-DC52-410D-BA11-F4D9802905EC}"/>
    <dgm:cxn modelId="{9D00BB16-4E1C-4C28-952F-6ADE0CCA6A41}" type="presOf" srcId="{E8C493EB-5FCF-4271-9C38-0F1C341DA2A5}" destId="{28771D59-7B94-45D1-9BAB-AB9621F81901}" srcOrd="0" destOrd="4" presId="urn:microsoft.com/office/officeart/2005/8/layout/hList1"/>
    <dgm:cxn modelId="{0AF974A4-0037-4D91-ABA2-C05C115A25DE}" type="presOf" srcId="{C5AB561C-8B86-4D49-9576-A16FD64819FA}" destId="{28771D59-7B94-45D1-9BAB-AB9621F81901}" srcOrd="0" destOrd="0" presId="urn:microsoft.com/office/officeart/2005/8/layout/hList1"/>
    <dgm:cxn modelId="{EED34774-DF5E-40A2-B53F-FA4F14362E34}" type="presOf" srcId="{CCD51EB8-D1FA-4552-9C6D-1E93A972A912}" destId="{28771D59-7B94-45D1-9BAB-AB9621F81901}" srcOrd="0" destOrd="2" presId="urn:microsoft.com/office/officeart/2005/8/layout/hList1"/>
    <dgm:cxn modelId="{FA91C600-97E0-46AA-AC7B-68DCA5C6D6DB}" type="presOf" srcId="{A42E8C92-50C7-42A0-8CB2-FD7680088D17}" destId="{E1E765ED-0D9B-4D53-86F9-DDE02323C104}" srcOrd="0" destOrd="0" presId="urn:microsoft.com/office/officeart/2005/8/layout/hList1"/>
    <dgm:cxn modelId="{03F7655A-CE87-4BA8-9A96-4F65AC88A50C}" srcId="{F754B92A-2F14-4C3C-8367-94436C97BDBF}" destId="{E8C493EB-5FCF-4271-9C38-0F1C341DA2A5}" srcOrd="4" destOrd="0" parTransId="{70630224-2836-49B8-885E-D290FDD24418}" sibTransId="{E3656571-8710-4CC9-8AA5-4D3C825C4086}"/>
    <dgm:cxn modelId="{1D55D969-BE36-469B-8C88-648E90871FEC}" srcId="{F754B92A-2F14-4C3C-8367-94436C97BDBF}" destId="{C5AB561C-8B86-4D49-9576-A16FD64819FA}" srcOrd="0" destOrd="0" parTransId="{BF4DA783-DC30-4378-9E0F-0E52D9728617}" sibTransId="{F53AE957-0A36-4061-B8D6-C3966E6B1EF7}"/>
    <dgm:cxn modelId="{588D3168-6E21-423C-BCE4-A36CCCFF6E66}" srcId="{F754B92A-2F14-4C3C-8367-94436C97BDBF}" destId="{6BB9D547-5D95-4408-B4FE-C1F1E7755C5A}" srcOrd="6" destOrd="0" parTransId="{D739871E-F401-4F70-966A-B989235AABAD}" sibTransId="{3A26FDEB-13F1-48C1-AD23-70E55FCBB9D4}"/>
    <dgm:cxn modelId="{5639D10E-7BDC-4B2F-8763-B6AFC23C1CA9}" srcId="{B9341750-AD3A-4A04-9BEE-A463BEE130EC}" destId="{F754B92A-2F14-4C3C-8367-94436C97BDBF}" srcOrd="1" destOrd="0" parTransId="{EBCAB223-9107-4A10-8DA3-EE9D09235902}" sibTransId="{E6565E21-4ED4-406D-95D8-2CDBD33490CE}"/>
    <dgm:cxn modelId="{8A14E0B3-5D9F-44AB-8823-45C45B285933}" type="presOf" srcId="{EF5EA61C-91DD-4AAE-9DB0-E6BFEA82E940}" destId="{28771D59-7B94-45D1-9BAB-AB9621F81901}" srcOrd="0" destOrd="1" presId="urn:microsoft.com/office/officeart/2005/8/layout/hList1"/>
    <dgm:cxn modelId="{125B8480-DD74-4C18-82F4-394C5FEC7F84}" srcId="{F754B92A-2F14-4C3C-8367-94436C97BDBF}" destId="{EF5EA61C-91DD-4AAE-9DB0-E6BFEA82E940}" srcOrd="1" destOrd="0" parTransId="{571AA747-84E6-4A96-8D37-EAE2B38173DD}" sibTransId="{2FA445DD-5137-464D-A429-C55EC34A9029}"/>
    <dgm:cxn modelId="{4CAA3724-7BA7-4CA8-9E60-0A4A12218A87}" type="presOf" srcId="{6BB9D547-5D95-4408-B4FE-C1F1E7755C5A}" destId="{28771D59-7B94-45D1-9BAB-AB9621F81901}" srcOrd="0" destOrd="6" presId="urn:microsoft.com/office/officeart/2005/8/layout/hList1"/>
    <dgm:cxn modelId="{FF4D7AD4-E61C-46C4-AE8C-333FD0AF434A}" srcId="{A42E8C92-50C7-42A0-8CB2-FD7680088D17}" destId="{362A447B-D2F6-4ED5-9268-3B5CC243F712}" srcOrd="1" destOrd="0" parTransId="{F7D45F89-5697-42F6-81E2-69FCF8CC6084}" sibTransId="{2BB66BC6-36BB-4389-BD37-A7A8E8DC3A75}"/>
    <dgm:cxn modelId="{85C266AC-CCEA-4FC2-A84A-1F53F4445E0A}" type="presParOf" srcId="{E1CC0C3B-C95D-46A1-8B4E-807C4A0850C1}" destId="{7A5A62D4-AF7A-4B42-903F-7A69D94CFA78}" srcOrd="0" destOrd="0" presId="urn:microsoft.com/office/officeart/2005/8/layout/hList1"/>
    <dgm:cxn modelId="{EDB55830-1983-4143-8717-E482B6745E69}" type="presParOf" srcId="{7A5A62D4-AF7A-4B42-903F-7A69D94CFA78}" destId="{E1E765ED-0D9B-4D53-86F9-DDE02323C104}" srcOrd="0" destOrd="0" presId="urn:microsoft.com/office/officeart/2005/8/layout/hList1"/>
    <dgm:cxn modelId="{E4BDACA4-A19B-40B8-AAEC-27E01134B249}" type="presParOf" srcId="{7A5A62D4-AF7A-4B42-903F-7A69D94CFA78}" destId="{BB216D97-1584-4B16-83CA-A4118D8F7D56}" srcOrd="1" destOrd="0" presId="urn:microsoft.com/office/officeart/2005/8/layout/hList1"/>
    <dgm:cxn modelId="{A3BAB9FD-2647-4FED-99C0-1A47FB0BA4EA}" type="presParOf" srcId="{E1CC0C3B-C95D-46A1-8B4E-807C4A0850C1}" destId="{36D0DB9D-BE13-41DD-B185-5023F39E95AA}" srcOrd="1" destOrd="0" presId="urn:microsoft.com/office/officeart/2005/8/layout/hList1"/>
    <dgm:cxn modelId="{5CF228C6-8A32-43ED-9F9C-F22BFB64E243}" type="presParOf" srcId="{E1CC0C3B-C95D-46A1-8B4E-807C4A0850C1}" destId="{6CDA5185-2496-4DA2-96C9-3EEA145BEC6C}" srcOrd="2" destOrd="0" presId="urn:microsoft.com/office/officeart/2005/8/layout/hList1"/>
    <dgm:cxn modelId="{C6F08B34-61A5-4E4A-8BD5-73F23B35775C}" type="presParOf" srcId="{6CDA5185-2496-4DA2-96C9-3EEA145BEC6C}" destId="{C476BB20-F1FF-47A2-AAC3-56852A1434D1}" srcOrd="0" destOrd="0" presId="urn:microsoft.com/office/officeart/2005/8/layout/hList1"/>
    <dgm:cxn modelId="{4C24EEB8-363B-4F25-8C11-DC23D71D3F91}" type="presParOf" srcId="{6CDA5185-2496-4DA2-96C9-3EEA145BEC6C}" destId="{28771D59-7B94-45D1-9BAB-AB9621F8190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E88881-CECB-4BD1-9977-4C9A9D735B0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146041D6-B757-414C-A4A4-77F3A2FA490F}">
      <dgm:prSet phldrT="[Texto]"/>
      <dgm:spPr/>
      <dgm:t>
        <a:bodyPr/>
        <a:lstStyle/>
        <a:p>
          <a:r>
            <a:rPr lang="es-CO" dirty="0" smtClean="0"/>
            <a:t>90% de las niñas vacunadas</a:t>
          </a:r>
          <a:endParaRPr lang="es-ES" dirty="0"/>
        </a:p>
      </dgm:t>
    </dgm:pt>
    <dgm:pt modelId="{EC4CBB8E-B6F2-4CCA-A0FF-D9FA199F3D9E}" type="parTrans" cxnId="{855909E6-E8E1-462C-A025-E22576AA2F97}">
      <dgm:prSet/>
      <dgm:spPr/>
      <dgm:t>
        <a:bodyPr/>
        <a:lstStyle/>
        <a:p>
          <a:endParaRPr lang="es-ES"/>
        </a:p>
      </dgm:t>
    </dgm:pt>
    <dgm:pt modelId="{C65353FE-D025-4E4F-9BD4-25068E7DA60E}" type="sibTrans" cxnId="{855909E6-E8E1-462C-A025-E22576AA2F97}">
      <dgm:prSet/>
      <dgm:spPr/>
      <dgm:t>
        <a:bodyPr/>
        <a:lstStyle/>
        <a:p>
          <a:endParaRPr lang="es-ES"/>
        </a:p>
      </dgm:t>
    </dgm:pt>
    <dgm:pt modelId="{BF893657-84AA-4195-9CE2-841EAA9F19E0}">
      <dgm:prSet phldrT="[Texto]"/>
      <dgm:spPr/>
      <dgm:t>
        <a:bodyPr/>
        <a:lstStyle/>
        <a:p>
          <a:r>
            <a:rPr lang="es-CO" dirty="0" smtClean="0"/>
            <a:t>70% prueba de detección , de 35 y 45 años</a:t>
          </a:r>
          <a:endParaRPr lang="es-ES" dirty="0"/>
        </a:p>
      </dgm:t>
    </dgm:pt>
    <dgm:pt modelId="{CBCD1562-D681-4947-BB89-56976E60DAA7}" type="parTrans" cxnId="{00FE53BC-C200-4933-AF44-18AC5E0DB56E}">
      <dgm:prSet/>
      <dgm:spPr/>
      <dgm:t>
        <a:bodyPr/>
        <a:lstStyle/>
        <a:p>
          <a:endParaRPr lang="es-ES"/>
        </a:p>
      </dgm:t>
    </dgm:pt>
    <dgm:pt modelId="{21FA5F41-AE3D-41BE-A9EA-EAF2F32536EA}" type="sibTrans" cxnId="{00FE53BC-C200-4933-AF44-18AC5E0DB56E}">
      <dgm:prSet/>
      <dgm:spPr/>
      <dgm:t>
        <a:bodyPr/>
        <a:lstStyle/>
        <a:p>
          <a:endParaRPr lang="es-ES"/>
        </a:p>
      </dgm:t>
    </dgm:pt>
    <dgm:pt modelId="{E987920A-BB08-40E8-BA94-CD5D7DB110A8}">
      <dgm:prSet phldrT="[Texto]"/>
      <dgm:spPr/>
      <dgm:t>
        <a:bodyPr/>
        <a:lstStyle/>
        <a:p>
          <a:r>
            <a:rPr lang="es-CO" dirty="0" smtClean="0"/>
            <a:t>90% de detectadas con tratamiento y atención</a:t>
          </a:r>
          <a:endParaRPr lang="es-ES" dirty="0"/>
        </a:p>
      </dgm:t>
    </dgm:pt>
    <dgm:pt modelId="{95D190E4-82AB-4111-B730-14D5AB70FD81}" type="parTrans" cxnId="{C105C78A-C527-482B-B1CB-B63D76E47D49}">
      <dgm:prSet/>
      <dgm:spPr/>
      <dgm:t>
        <a:bodyPr/>
        <a:lstStyle/>
        <a:p>
          <a:endParaRPr lang="es-ES"/>
        </a:p>
      </dgm:t>
    </dgm:pt>
    <dgm:pt modelId="{D01D5026-BD50-4AC0-95AD-027CD2561140}" type="sibTrans" cxnId="{C105C78A-C527-482B-B1CB-B63D76E47D49}">
      <dgm:prSet/>
      <dgm:spPr/>
      <dgm:t>
        <a:bodyPr/>
        <a:lstStyle/>
        <a:p>
          <a:endParaRPr lang="es-ES"/>
        </a:p>
      </dgm:t>
    </dgm:pt>
    <dgm:pt modelId="{5BBBACE5-0F36-44E1-9163-8FDC58111DD1}" type="pres">
      <dgm:prSet presAssocID="{E2E88881-CECB-4BD1-9977-4C9A9D735B0A}" presName="Name0" presStyleCnt="0">
        <dgm:presLayoutVars>
          <dgm:dir/>
          <dgm:animLvl val="lvl"/>
          <dgm:resizeHandles val="exact"/>
        </dgm:presLayoutVars>
      </dgm:prSet>
      <dgm:spPr/>
    </dgm:pt>
    <dgm:pt modelId="{91ECB622-7207-4185-8388-8C66E9C4B648}" type="pres">
      <dgm:prSet presAssocID="{146041D6-B757-414C-A4A4-77F3A2FA490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417ED3-8888-45D9-9E07-0F11431A63F1}" type="pres">
      <dgm:prSet presAssocID="{C65353FE-D025-4E4F-9BD4-25068E7DA60E}" presName="parTxOnlySpace" presStyleCnt="0"/>
      <dgm:spPr/>
    </dgm:pt>
    <dgm:pt modelId="{8C585B34-917D-4807-AF9A-A170BA1A8866}" type="pres">
      <dgm:prSet presAssocID="{BF893657-84AA-4195-9CE2-841EAA9F19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C8F443-C9AB-48D1-BB53-EBA1837FE652}" type="pres">
      <dgm:prSet presAssocID="{21FA5F41-AE3D-41BE-A9EA-EAF2F32536EA}" presName="parTxOnlySpace" presStyleCnt="0"/>
      <dgm:spPr/>
    </dgm:pt>
    <dgm:pt modelId="{9718C261-1011-4973-B094-12F2FBEAA4D6}" type="pres">
      <dgm:prSet presAssocID="{E987920A-BB08-40E8-BA94-CD5D7DB110A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11A478D-BEA2-4747-A461-F4FF12A4DBE1}" type="presOf" srcId="{146041D6-B757-414C-A4A4-77F3A2FA490F}" destId="{91ECB622-7207-4185-8388-8C66E9C4B648}" srcOrd="0" destOrd="0" presId="urn:microsoft.com/office/officeart/2005/8/layout/chevron1"/>
    <dgm:cxn modelId="{00FE53BC-C200-4933-AF44-18AC5E0DB56E}" srcId="{E2E88881-CECB-4BD1-9977-4C9A9D735B0A}" destId="{BF893657-84AA-4195-9CE2-841EAA9F19E0}" srcOrd="1" destOrd="0" parTransId="{CBCD1562-D681-4947-BB89-56976E60DAA7}" sibTransId="{21FA5F41-AE3D-41BE-A9EA-EAF2F32536EA}"/>
    <dgm:cxn modelId="{D6243071-EE16-45CB-831F-5B9292DD7299}" type="presOf" srcId="{E987920A-BB08-40E8-BA94-CD5D7DB110A8}" destId="{9718C261-1011-4973-B094-12F2FBEAA4D6}" srcOrd="0" destOrd="0" presId="urn:microsoft.com/office/officeart/2005/8/layout/chevron1"/>
    <dgm:cxn modelId="{CEDB0AD2-FAF3-4D7C-9DEC-D8752440C24A}" type="presOf" srcId="{E2E88881-CECB-4BD1-9977-4C9A9D735B0A}" destId="{5BBBACE5-0F36-44E1-9163-8FDC58111DD1}" srcOrd="0" destOrd="0" presId="urn:microsoft.com/office/officeart/2005/8/layout/chevron1"/>
    <dgm:cxn modelId="{E4814D9F-116C-4605-A8BE-8F2A9166031C}" type="presOf" srcId="{BF893657-84AA-4195-9CE2-841EAA9F19E0}" destId="{8C585B34-917D-4807-AF9A-A170BA1A8866}" srcOrd="0" destOrd="0" presId="urn:microsoft.com/office/officeart/2005/8/layout/chevron1"/>
    <dgm:cxn modelId="{855909E6-E8E1-462C-A025-E22576AA2F97}" srcId="{E2E88881-CECB-4BD1-9977-4C9A9D735B0A}" destId="{146041D6-B757-414C-A4A4-77F3A2FA490F}" srcOrd="0" destOrd="0" parTransId="{EC4CBB8E-B6F2-4CCA-A0FF-D9FA199F3D9E}" sibTransId="{C65353FE-D025-4E4F-9BD4-25068E7DA60E}"/>
    <dgm:cxn modelId="{C105C78A-C527-482B-B1CB-B63D76E47D49}" srcId="{E2E88881-CECB-4BD1-9977-4C9A9D735B0A}" destId="{E987920A-BB08-40E8-BA94-CD5D7DB110A8}" srcOrd="2" destOrd="0" parTransId="{95D190E4-82AB-4111-B730-14D5AB70FD81}" sibTransId="{D01D5026-BD50-4AC0-95AD-027CD2561140}"/>
    <dgm:cxn modelId="{71654E5D-3348-4894-85C2-5B0439ED2A23}" type="presParOf" srcId="{5BBBACE5-0F36-44E1-9163-8FDC58111DD1}" destId="{91ECB622-7207-4185-8388-8C66E9C4B648}" srcOrd="0" destOrd="0" presId="urn:microsoft.com/office/officeart/2005/8/layout/chevron1"/>
    <dgm:cxn modelId="{DF5F9F1E-A2F1-4C0E-BCC0-B099EA4F8571}" type="presParOf" srcId="{5BBBACE5-0F36-44E1-9163-8FDC58111DD1}" destId="{1A417ED3-8888-45D9-9E07-0F11431A63F1}" srcOrd="1" destOrd="0" presId="urn:microsoft.com/office/officeart/2005/8/layout/chevron1"/>
    <dgm:cxn modelId="{B4B6894A-7E1D-4BCC-AF45-039DACE81B10}" type="presParOf" srcId="{5BBBACE5-0F36-44E1-9163-8FDC58111DD1}" destId="{8C585B34-917D-4807-AF9A-A170BA1A8866}" srcOrd="2" destOrd="0" presId="urn:microsoft.com/office/officeart/2005/8/layout/chevron1"/>
    <dgm:cxn modelId="{B31994AA-CA29-4F0C-B28F-D2CE95F751EF}" type="presParOf" srcId="{5BBBACE5-0F36-44E1-9163-8FDC58111DD1}" destId="{EBC8F443-C9AB-48D1-BB53-EBA1837FE652}" srcOrd="3" destOrd="0" presId="urn:microsoft.com/office/officeart/2005/8/layout/chevron1"/>
    <dgm:cxn modelId="{697FF44D-AF65-4C5C-8710-192FA5BA0D7D}" type="presParOf" srcId="{5BBBACE5-0F36-44E1-9163-8FDC58111DD1}" destId="{9718C261-1011-4973-B094-12F2FBEAA4D6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B92F64-2A65-4AE4-A621-9D3D5B974127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60DB7C1-A530-4559-8055-4099A15D5CD1}">
      <dgm:prSet phldrT="[Texto]"/>
      <dgm:spPr/>
      <dgm:t>
        <a:bodyPr/>
        <a:lstStyle/>
        <a:p>
          <a:r>
            <a:rPr lang="es-ES" dirty="0" smtClean="0"/>
            <a:t>PREVENCIÓN PRIMARIA</a:t>
          </a:r>
          <a:endParaRPr lang="es-ES" dirty="0"/>
        </a:p>
      </dgm:t>
    </dgm:pt>
    <dgm:pt modelId="{70107D78-824B-4B81-901D-69BCB6EE65B3}" type="parTrans" cxnId="{5D96A274-AF7C-4C86-A7AB-7D3731A084BC}">
      <dgm:prSet/>
      <dgm:spPr/>
      <dgm:t>
        <a:bodyPr/>
        <a:lstStyle/>
        <a:p>
          <a:endParaRPr lang="es-ES"/>
        </a:p>
      </dgm:t>
    </dgm:pt>
    <dgm:pt modelId="{81CF2051-FAE1-443D-8A09-8455DF033A98}" type="sibTrans" cxnId="{5D96A274-AF7C-4C86-A7AB-7D3731A084BC}">
      <dgm:prSet/>
      <dgm:spPr/>
      <dgm:t>
        <a:bodyPr/>
        <a:lstStyle/>
        <a:p>
          <a:endParaRPr lang="es-ES"/>
        </a:p>
      </dgm:t>
    </dgm:pt>
    <dgm:pt modelId="{4D426575-BEEA-49EE-B1F2-075A19C71688}">
      <dgm:prSet phldrT="[Texto]" custT="1"/>
      <dgm:spPr/>
      <dgm:t>
        <a:bodyPr/>
        <a:lstStyle/>
        <a:p>
          <a:r>
            <a:rPr lang="es-CO" sz="1800" dirty="0" smtClean="0"/>
            <a:t>Cuatro Vacunas Precalificadas Por La OMS </a:t>
          </a:r>
          <a:endParaRPr lang="es-ES" sz="1800" dirty="0"/>
        </a:p>
      </dgm:t>
    </dgm:pt>
    <dgm:pt modelId="{09694A3E-8B31-4133-A76B-423A58B48323}" type="parTrans" cxnId="{60031C56-AA72-4FAD-9C80-32E455A064E8}">
      <dgm:prSet/>
      <dgm:spPr/>
      <dgm:t>
        <a:bodyPr/>
        <a:lstStyle/>
        <a:p>
          <a:endParaRPr lang="es-ES"/>
        </a:p>
      </dgm:t>
    </dgm:pt>
    <dgm:pt modelId="{7380C944-D885-4060-BE83-153889C6E48A}" type="sibTrans" cxnId="{60031C56-AA72-4FAD-9C80-32E455A064E8}">
      <dgm:prSet/>
      <dgm:spPr/>
      <dgm:t>
        <a:bodyPr/>
        <a:lstStyle/>
        <a:p>
          <a:endParaRPr lang="es-ES"/>
        </a:p>
      </dgm:t>
    </dgm:pt>
    <dgm:pt modelId="{BE723996-94AC-4D56-AABF-7592F1BE31E4}">
      <dgm:prSet phldrT="[Texto]"/>
      <dgm:spPr/>
      <dgm:t>
        <a:bodyPr/>
        <a:lstStyle/>
        <a:p>
          <a:r>
            <a:rPr lang="es-CO" dirty="0" smtClean="0"/>
            <a:t>VPH 16 y 18 (70% CACU). </a:t>
          </a:r>
          <a:endParaRPr lang="es-ES" dirty="0"/>
        </a:p>
      </dgm:t>
    </dgm:pt>
    <dgm:pt modelId="{09D652A7-65A9-4ED7-8F51-3D88FD2DBB88}" type="parTrans" cxnId="{7B865F20-C601-4497-A886-4DA6E36DE332}">
      <dgm:prSet/>
      <dgm:spPr/>
      <dgm:t>
        <a:bodyPr/>
        <a:lstStyle/>
        <a:p>
          <a:endParaRPr lang="es-ES"/>
        </a:p>
      </dgm:t>
    </dgm:pt>
    <dgm:pt modelId="{ABAF6C1B-77D1-40B8-8148-197EDCBCF249}" type="sibTrans" cxnId="{7B865F20-C601-4497-A886-4DA6E36DE332}">
      <dgm:prSet/>
      <dgm:spPr/>
      <dgm:t>
        <a:bodyPr/>
        <a:lstStyle/>
        <a:p>
          <a:endParaRPr lang="es-ES"/>
        </a:p>
      </dgm:t>
    </dgm:pt>
    <dgm:pt modelId="{06CFAB58-D4ED-4F2E-B042-F9429D0C8355}">
      <dgm:prSet phldrT="[Texto]"/>
      <dgm:spPr/>
      <dgm:t>
        <a:bodyPr/>
        <a:lstStyle/>
        <a:p>
          <a:r>
            <a:rPr lang="es-CO" dirty="0" smtClean="0"/>
            <a:t>La vacuna </a:t>
          </a:r>
          <a:r>
            <a:rPr lang="es-CO" dirty="0" err="1" smtClean="0"/>
            <a:t>nonavalente</a:t>
          </a:r>
          <a:r>
            <a:rPr lang="es-CO" dirty="0" smtClean="0"/>
            <a:t> (otro 20% CACU y verrugas)</a:t>
          </a:r>
          <a:endParaRPr lang="es-ES" dirty="0"/>
        </a:p>
      </dgm:t>
    </dgm:pt>
    <dgm:pt modelId="{78FCAD87-3A22-4A40-8CEB-40AC16124EF1}" type="parTrans" cxnId="{C5F23DF1-11E2-4D90-A6BC-5B4AC1550F49}">
      <dgm:prSet/>
      <dgm:spPr/>
      <dgm:t>
        <a:bodyPr/>
        <a:lstStyle/>
        <a:p>
          <a:endParaRPr lang="es-ES"/>
        </a:p>
      </dgm:t>
    </dgm:pt>
    <dgm:pt modelId="{862D6024-A28A-49F0-BA9A-09CD5612D30A}" type="sibTrans" cxnId="{C5F23DF1-11E2-4D90-A6BC-5B4AC1550F49}">
      <dgm:prSet/>
      <dgm:spPr/>
      <dgm:t>
        <a:bodyPr/>
        <a:lstStyle/>
        <a:p>
          <a:endParaRPr lang="es-ES"/>
        </a:p>
      </dgm:t>
    </dgm:pt>
    <dgm:pt modelId="{47986B06-4906-4EBC-A8E3-4CB049E45E32}">
      <dgm:prSet phldrT="[Texto]"/>
      <dgm:spPr/>
      <dgm:t>
        <a:bodyPr/>
        <a:lstStyle/>
        <a:p>
          <a:r>
            <a:rPr lang="es-CO" dirty="0" smtClean="0"/>
            <a:t>La vacunación no sustituye cribado</a:t>
          </a:r>
          <a:endParaRPr lang="es-ES" dirty="0"/>
        </a:p>
      </dgm:t>
    </dgm:pt>
    <dgm:pt modelId="{4905FB96-E343-4D19-8088-80A8C2610309}" type="parTrans" cxnId="{7D91C04E-B38A-4F09-ADD7-FB82BA048B7D}">
      <dgm:prSet/>
      <dgm:spPr/>
      <dgm:t>
        <a:bodyPr/>
        <a:lstStyle/>
        <a:p>
          <a:endParaRPr lang="es-ES"/>
        </a:p>
      </dgm:t>
    </dgm:pt>
    <dgm:pt modelId="{63FE74EA-B1AF-4641-9192-ABFE350CB5C6}" type="sibTrans" cxnId="{7D91C04E-B38A-4F09-ADD7-FB82BA048B7D}">
      <dgm:prSet/>
      <dgm:spPr/>
      <dgm:t>
        <a:bodyPr/>
        <a:lstStyle/>
        <a:p>
          <a:endParaRPr lang="es-ES"/>
        </a:p>
      </dgm:t>
    </dgm:pt>
    <dgm:pt modelId="{A39DBFF3-D1B7-4A04-8D7A-3535354A3E31}">
      <dgm:prSet phldrT="[Texto]"/>
      <dgm:spPr/>
      <dgm:t>
        <a:bodyPr/>
        <a:lstStyle/>
        <a:p>
          <a:endParaRPr lang="es-ES" dirty="0"/>
        </a:p>
      </dgm:t>
    </dgm:pt>
    <dgm:pt modelId="{3E4D561A-33EF-42C8-87F6-AA220AC9EB20}" type="parTrans" cxnId="{9FB9CDF5-7C58-47FF-A550-E0E57D51AF0F}">
      <dgm:prSet/>
      <dgm:spPr/>
      <dgm:t>
        <a:bodyPr/>
        <a:lstStyle/>
        <a:p>
          <a:endParaRPr lang="es-ES"/>
        </a:p>
      </dgm:t>
    </dgm:pt>
    <dgm:pt modelId="{68E5F780-D94F-4522-852C-B5D3513FCCE4}" type="sibTrans" cxnId="{9FB9CDF5-7C58-47FF-A550-E0E57D51AF0F}">
      <dgm:prSet/>
      <dgm:spPr/>
      <dgm:t>
        <a:bodyPr/>
        <a:lstStyle/>
        <a:p>
          <a:endParaRPr lang="es-ES"/>
        </a:p>
      </dgm:t>
    </dgm:pt>
    <dgm:pt modelId="{0187B809-7120-4CF2-BE44-BFD08682E1C3}">
      <dgm:prSet phldrT="[Texto]" custT="1"/>
      <dgm:spPr/>
      <dgm:t>
        <a:bodyPr/>
        <a:lstStyle/>
        <a:p>
          <a:r>
            <a:rPr lang="es-ES" sz="1800" dirty="0" smtClean="0"/>
            <a:t>Niñas 9 a 14 años</a:t>
          </a:r>
          <a:endParaRPr lang="es-ES" sz="1800" dirty="0"/>
        </a:p>
      </dgm:t>
    </dgm:pt>
    <dgm:pt modelId="{A51C0C64-3A9A-43C6-9C02-251657671269}" type="parTrans" cxnId="{01EAE8DF-EA6F-4BCE-88BA-27F0B99C9DB1}">
      <dgm:prSet/>
      <dgm:spPr/>
      <dgm:t>
        <a:bodyPr/>
        <a:lstStyle/>
        <a:p>
          <a:endParaRPr lang="es-ES"/>
        </a:p>
      </dgm:t>
    </dgm:pt>
    <dgm:pt modelId="{89F23425-B5CA-44FC-9B01-8AEF9AF1941B}" type="sibTrans" cxnId="{01EAE8DF-EA6F-4BCE-88BA-27F0B99C9DB1}">
      <dgm:prSet/>
      <dgm:spPr/>
      <dgm:t>
        <a:bodyPr/>
        <a:lstStyle/>
        <a:p>
          <a:endParaRPr lang="es-ES"/>
        </a:p>
      </dgm:t>
    </dgm:pt>
    <dgm:pt modelId="{B53E7E01-1811-44B5-970F-EE44D64C64CA}" type="pres">
      <dgm:prSet presAssocID="{14B92F64-2A65-4AE4-A621-9D3D5B97412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5C1A8AF-53A6-4319-BD51-907BF889EB67}" type="pres">
      <dgm:prSet presAssocID="{B60DB7C1-A530-4559-8055-4099A15D5CD1}" presName="centerShape" presStyleLbl="node0" presStyleIdx="0" presStyleCnt="1"/>
      <dgm:spPr/>
      <dgm:t>
        <a:bodyPr/>
        <a:lstStyle/>
        <a:p>
          <a:endParaRPr lang="es-ES"/>
        </a:p>
      </dgm:t>
    </dgm:pt>
    <dgm:pt modelId="{B0D61F20-EC2E-4570-BC34-EDDC479F8DF8}" type="pres">
      <dgm:prSet presAssocID="{4D426575-BEEA-49EE-B1F2-075A19C71688}" presName="node" presStyleLbl="node1" presStyleIdx="0" presStyleCnt="5" custScaleX="12834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881215-FD58-49DC-834E-562DE9475108}" type="pres">
      <dgm:prSet presAssocID="{4D426575-BEEA-49EE-B1F2-075A19C71688}" presName="dummy" presStyleCnt="0"/>
      <dgm:spPr/>
    </dgm:pt>
    <dgm:pt modelId="{C8AB9A7C-3668-41B7-B570-05BAE278E963}" type="pres">
      <dgm:prSet presAssocID="{7380C944-D885-4060-BE83-153889C6E48A}" presName="sibTrans" presStyleLbl="sibTrans2D1" presStyleIdx="0" presStyleCnt="5"/>
      <dgm:spPr/>
      <dgm:t>
        <a:bodyPr/>
        <a:lstStyle/>
        <a:p>
          <a:endParaRPr lang="es-ES"/>
        </a:p>
      </dgm:t>
    </dgm:pt>
    <dgm:pt modelId="{58ACCD81-8D4C-46ED-9F1E-F59E186D8E1E}" type="pres">
      <dgm:prSet presAssocID="{0187B809-7120-4CF2-BE44-BFD08682E1C3}" presName="node" presStyleLbl="node1" presStyleIdx="1" presStyleCnt="5" custScaleX="1236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C141D2-3967-4858-A7BD-09FA07A1852C}" type="pres">
      <dgm:prSet presAssocID="{0187B809-7120-4CF2-BE44-BFD08682E1C3}" presName="dummy" presStyleCnt="0"/>
      <dgm:spPr/>
    </dgm:pt>
    <dgm:pt modelId="{1D00FCA8-99A4-4A90-9C47-5510A5B88FFA}" type="pres">
      <dgm:prSet presAssocID="{89F23425-B5CA-44FC-9B01-8AEF9AF1941B}" presName="sibTrans" presStyleLbl="sibTrans2D1" presStyleIdx="1" presStyleCnt="5"/>
      <dgm:spPr/>
      <dgm:t>
        <a:bodyPr/>
        <a:lstStyle/>
        <a:p>
          <a:endParaRPr lang="es-ES"/>
        </a:p>
      </dgm:t>
    </dgm:pt>
    <dgm:pt modelId="{ED24DA26-05C2-46DC-A975-4BD3FD884E1B}" type="pres">
      <dgm:prSet presAssocID="{BE723996-94AC-4D56-AABF-7592F1BE31E4}" presName="node" presStyleLbl="node1" presStyleIdx="2" presStyleCnt="5" custScaleX="13236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1EAC27-9E77-4B56-8CB0-213B7DE7383C}" type="pres">
      <dgm:prSet presAssocID="{BE723996-94AC-4D56-AABF-7592F1BE31E4}" presName="dummy" presStyleCnt="0"/>
      <dgm:spPr/>
    </dgm:pt>
    <dgm:pt modelId="{CCDE9118-2DC9-41BC-82CB-B03A454C9052}" type="pres">
      <dgm:prSet presAssocID="{ABAF6C1B-77D1-40B8-8148-197EDCBCF249}" presName="sibTrans" presStyleLbl="sibTrans2D1" presStyleIdx="2" presStyleCnt="5"/>
      <dgm:spPr/>
      <dgm:t>
        <a:bodyPr/>
        <a:lstStyle/>
        <a:p>
          <a:endParaRPr lang="es-ES"/>
        </a:p>
      </dgm:t>
    </dgm:pt>
    <dgm:pt modelId="{A23C7D7F-784B-47A5-BDF7-4FECE47D0633}" type="pres">
      <dgm:prSet presAssocID="{06CFAB58-D4ED-4F2E-B042-F9429D0C8355}" presName="node" presStyleLbl="node1" presStyleIdx="3" presStyleCnt="5" custScaleX="1413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9E38D2-993C-470E-9522-F774BC0E7A37}" type="pres">
      <dgm:prSet presAssocID="{06CFAB58-D4ED-4F2E-B042-F9429D0C8355}" presName="dummy" presStyleCnt="0"/>
      <dgm:spPr/>
    </dgm:pt>
    <dgm:pt modelId="{7178A4AB-C6FE-438B-9287-99E2495D1F73}" type="pres">
      <dgm:prSet presAssocID="{862D6024-A28A-49F0-BA9A-09CD5612D30A}" presName="sibTrans" presStyleLbl="sibTrans2D1" presStyleIdx="3" presStyleCnt="5"/>
      <dgm:spPr/>
      <dgm:t>
        <a:bodyPr/>
        <a:lstStyle/>
        <a:p>
          <a:endParaRPr lang="es-ES"/>
        </a:p>
      </dgm:t>
    </dgm:pt>
    <dgm:pt modelId="{6584807E-AD47-46FB-BB63-FA3F0D1EADF1}" type="pres">
      <dgm:prSet presAssocID="{47986B06-4906-4EBC-A8E3-4CB049E45E32}" presName="node" presStyleLbl="node1" presStyleIdx="4" presStyleCnt="5" custScaleX="1320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809BB5-6ED3-42B7-9021-A67586BFA69E}" type="pres">
      <dgm:prSet presAssocID="{47986B06-4906-4EBC-A8E3-4CB049E45E32}" presName="dummy" presStyleCnt="0"/>
      <dgm:spPr/>
    </dgm:pt>
    <dgm:pt modelId="{85BB8DB6-1ED7-4740-9BDC-E7D68C46753A}" type="pres">
      <dgm:prSet presAssocID="{63FE74EA-B1AF-4641-9192-ABFE350CB5C6}" presName="sibTrans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7D91C04E-B38A-4F09-ADD7-FB82BA048B7D}" srcId="{B60DB7C1-A530-4559-8055-4099A15D5CD1}" destId="{47986B06-4906-4EBC-A8E3-4CB049E45E32}" srcOrd="4" destOrd="0" parTransId="{4905FB96-E343-4D19-8088-80A8C2610309}" sibTransId="{63FE74EA-B1AF-4641-9192-ABFE350CB5C6}"/>
    <dgm:cxn modelId="{60031C56-AA72-4FAD-9C80-32E455A064E8}" srcId="{B60DB7C1-A530-4559-8055-4099A15D5CD1}" destId="{4D426575-BEEA-49EE-B1F2-075A19C71688}" srcOrd="0" destOrd="0" parTransId="{09694A3E-8B31-4133-A76B-423A58B48323}" sibTransId="{7380C944-D885-4060-BE83-153889C6E48A}"/>
    <dgm:cxn modelId="{FE1FBB63-9337-4157-8AEF-A94628D6E996}" type="presOf" srcId="{89F23425-B5CA-44FC-9B01-8AEF9AF1941B}" destId="{1D00FCA8-99A4-4A90-9C47-5510A5B88FFA}" srcOrd="0" destOrd="0" presId="urn:microsoft.com/office/officeart/2005/8/layout/radial6"/>
    <dgm:cxn modelId="{B7C3B543-14F0-4386-8400-57CB20282D6B}" type="presOf" srcId="{862D6024-A28A-49F0-BA9A-09CD5612D30A}" destId="{7178A4AB-C6FE-438B-9287-99E2495D1F73}" srcOrd="0" destOrd="0" presId="urn:microsoft.com/office/officeart/2005/8/layout/radial6"/>
    <dgm:cxn modelId="{ECB5AA8A-D267-4DD3-9BF9-54115C3E19B4}" type="presOf" srcId="{7380C944-D885-4060-BE83-153889C6E48A}" destId="{C8AB9A7C-3668-41B7-B570-05BAE278E963}" srcOrd="0" destOrd="0" presId="urn:microsoft.com/office/officeart/2005/8/layout/radial6"/>
    <dgm:cxn modelId="{DC8F8DC1-B458-4582-89D1-81B4C5D1D7AD}" type="presOf" srcId="{4D426575-BEEA-49EE-B1F2-075A19C71688}" destId="{B0D61F20-EC2E-4570-BC34-EDDC479F8DF8}" srcOrd="0" destOrd="0" presId="urn:microsoft.com/office/officeart/2005/8/layout/radial6"/>
    <dgm:cxn modelId="{EC902112-218E-45E7-B1EE-C83A39164F76}" type="presOf" srcId="{14B92F64-2A65-4AE4-A621-9D3D5B974127}" destId="{B53E7E01-1811-44B5-970F-EE44D64C64CA}" srcOrd="0" destOrd="0" presId="urn:microsoft.com/office/officeart/2005/8/layout/radial6"/>
    <dgm:cxn modelId="{04C1FBA6-3BD5-460A-BE1A-65B507C7D4FD}" type="presOf" srcId="{06CFAB58-D4ED-4F2E-B042-F9429D0C8355}" destId="{A23C7D7F-784B-47A5-BDF7-4FECE47D0633}" srcOrd="0" destOrd="0" presId="urn:microsoft.com/office/officeart/2005/8/layout/radial6"/>
    <dgm:cxn modelId="{3CC4DC71-4E96-4491-BDF4-EB198D8426F8}" type="presOf" srcId="{ABAF6C1B-77D1-40B8-8148-197EDCBCF249}" destId="{CCDE9118-2DC9-41BC-82CB-B03A454C9052}" srcOrd="0" destOrd="0" presId="urn:microsoft.com/office/officeart/2005/8/layout/radial6"/>
    <dgm:cxn modelId="{C5F23DF1-11E2-4D90-A6BC-5B4AC1550F49}" srcId="{B60DB7C1-A530-4559-8055-4099A15D5CD1}" destId="{06CFAB58-D4ED-4F2E-B042-F9429D0C8355}" srcOrd="3" destOrd="0" parTransId="{78FCAD87-3A22-4A40-8CEB-40AC16124EF1}" sibTransId="{862D6024-A28A-49F0-BA9A-09CD5612D30A}"/>
    <dgm:cxn modelId="{6CA7AF11-B651-440B-BAE8-C7EBFE914613}" type="presOf" srcId="{63FE74EA-B1AF-4641-9192-ABFE350CB5C6}" destId="{85BB8DB6-1ED7-4740-9BDC-E7D68C46753A}" srcOrd="0" destOrd="0" presId="urn:microsoft.com/office/officeart/2005/8/layout/radial6"/>
    <dgm:cxn modelId="{5A737F74-1B38-4FE4-BD47-D561E3770C37}" type="presOf" srcId="{0187B809-7120-4CF2-BE44-BFD08682E1C3}" destId="{58ACCD81-8D4C-46ED-9F1E-F59E186D8E1E}" srcOrd="0" destOrd="0" presId="urn:microsoft.com/office/officeart/2005/8/layout/radial6"/>
    <dgm:cxn modelId="{9FB9CDF5-7C58-47FF-A550-E0E57D51AF0F}" srcId="{14B92F64-2A65-4AE4-A621-9D3D5B974127}" destId="{A39DBFF3-D1B7-4A04-8D7A-3535354A3E31}" srcOrd="1" destOrd="0" parTransId="{3E4D561A-33EF-42C8-87F6-AA220AC9EB20}" sibTransId="{68E5F780-D94F-4522-852C-B5D3513FCCE4}"/>
    <dgm:cxn modelId="{5D96A274-AF7C-4C86-A7AB-7D3731A084BC}" srcId="{14B92F64-2A65-4AE4-A621-9D3D5B974127}" destId="{B60DB7C1-A530-4559-8055-4099A15D5CD1}" srcOrd="0" destOrd="0" parTransId="{70107D78-824B-4B81-901D-69BCB6EE65B3}" sibTransId="{81CF2051-FAE1-443D-8A09-8455DF033A98}"/>
    <dgm:cxn modelId="{493733CB-15A7-4DCE-990A-463409E17D18}" type="presOf" srcId="{BE723996-94AC-4D56-AABF-7592F1BE31E4}" destId="{ED24DA26-05C2-46DC-A975-4BD3FD884E1B}" srcOrd="0" destOrd="0" presId="urn:microsoft.com/office/officeart/2005/8/layout/radial6"/>
    <dgm:cxn modelId="{7B865F20-C601-4497-A886-4DA6E36DE332}" srcId="{B60DB7C1-A530-4559-8055-4099A15D5CD1}" destId="{BE723996-94AC-4D56-AABF-7592F1BE31E4}" srcOrd="2" destOrd="0" parTransId="{09D652A7-65A9-4ED7-8F51-3D88FD2DBB88}" sibTransId="{ABAF6C1B-77D1-40B8-8148-197EDCBCF249}"/>
    <dgm:cxn modelId="{2D1E1037-0B14-4152-87C1-90BB03DA3CE8}" type="presOf" srcId="{B60DB7C1-A530-4559-8055-4099A15D5CD1}" destId="{95C1A8AF-53A6-4319-BD51-907BF889EB67}" srcOrd="0" destOrd="0" presId="urn:microsoft.com/office/officeart/2005/8/layout/radial6"/>
    <dgm:cxn modelId="{C9315AAB-EB84-44BF-9C61-473EA9E3F92C}" type="presOf" srcId="{47986B06-4906-4EBC-A8E3-4CB049E45E32}" destId="{6584807E-AD47-46FB-BB63-FA3F0D1EADF1}" srcOrd="0" destOrd="0" presId="urn:microsoft.com/office/officeart/2005/8/layout/radial6"/>
    <dgm:cxn modelId="{01EAE8DF-EA6F-4BCE-88BA-27F0B99C9DB1}" srcId="{B60DB7C1-A530-4559-8055-4099A15D5CD1}" destId="{0187B809-7120-4CF2-BE44-BFD08682E1C3}" srcOrd="1" destOrd="0" parTransId="{A51C0C64-3A9A-43C6-9C02-251657671269}" sibTransId="{89F23425-B5CA-44FC-9B01-8AEF9AF1941B}"/>
    <dgm:cxn modelId="{033EE0BD-8E79-4299-8B25-782F6C859B08}" type="presParOf" srcId="{B53E7E01-1811-44B5-970F-EE44D64C64CA}" destId="{95C1A8AF-53A6-4319-BD51-907BF889EB67}" srcOrd="0" destOrd="0" presId="urn:microsoft.com/office/officeart/2005/8/layout/radial6"/>
    <dgm:cxn modelId="{9A2055A4-3085-4493-9CAE-ABD026E04469}" type="presParOf" srcId="{B53E7E01-1811-44B5-970F-EE44D64C64CA}" destId="{B0D61F20-EC2E-4570-BC34-EDDC479F8DF8}" srcOrd="1" destOrd="0" presId="urn:microsoft.com/office/officeart/2005/8/layout/radial6"/>
    <dgm:cxn modelId="{8BF81068-6EE1-43AF-9250-EE9EFB383086}" type="presParOf" srcId="{B53E7E01-1811-44B5-970F-EE44D64C64CA}" destId="{90881215-FD58-49DC-834E-562DE9475108}" srcOrd="2" destOrd="0" presId="urn:microsoft.com/office/officeart/2005/8/layout/radial6"/>
    <dgm:cxn modelId="{A721F385-FB05-41BA-A933-9F05499AC773}" type="presParOf" srcId="{B53E7E01-1811-44B5-970F-EE44D64C64CA}" destId="{C8AB9A7C-3668-41B7-B570-05BAE278E963}" srcOrd="3" destOrd="0" presId="urn:microsoft.com/office/officeart/2005/8/layout/radial6"/>
    <dgm:cxn modelId="{E8C8C191-7672-49B2-A14E-EBF8E3067D3F}" type="presParOf" srcId="{B53E7E01-1811-44B5-970F-EE44D64C64CA}" destId="{58ACCD81-8D4C-46ED-9F1E-F59E186D8E1E}" srcOrd="4" destOrd="0" presId="urn:microsoft.com/office/officeart/2005/8/layout/radial6"/>
    <dgm:cxn modelId="{E1D791AA-5FB5-4380-9C98-F0C5F8DF6C9C}" type="presParOf" srcId="{B53E7E01-1811-44B5-970F-EE44D64C64CA}" destId="{0DC141D2-3967-4858-A7BD-09FA07A1852C}" srcOrd="5" destOrd="0" presId="urn:microsoft.com/office/officeart/2005/8/layout/radial6"/>
    <dgm:cxn modelId="{620F68FB-FF97-4649-99B5-BD32056E8C72}" type="presParOf" srcId="{B53E7E01-1811-44B5-970F-EE44D64C64CA}" destId="{1D00FCA8-99A4-4A90-9C47-5510A5B88FFA}" srcOrd="6" destOrd="0" presId="urn:microsoft.com/office/officeart/2005/8/layout/radial6"/>
    <dgm:cxn modelId="{106E662C-B580-4033-B700-EDE440DF1551}" type="presParOf" srcId="{B53E7E01-1811-44B5-970F-EE44D64C64CA}" destId="{ED24DA26-05C2-46DC-A975-4BD3FD884E1B}" srcOrd="7" destOrd="0" presId="urn:microsoft.com/office/officeart/2005/8/layout/radial6"/>
    <dgm:cxn modelId="{B6EE80A9-9F6F-46E8-9D38-9952013C67F3}" type="presParOf" srcId="{B53E7E01-1811-44B5-970F-EE44D64C64CA}" destId="{DE1EAC27-9E77-4B56-8CB0-213B7DE7383C}" srcOrd="8" destOrd="0" presId="urn:microsoft.com/office/officeart/2005/8/layout/radial6"/>
    <dgm:cxn modelId="{98BE4CFD-298B-4C7B-BE7F-4527E83CD6DC}" type="presParOf" srcId="{B53E7E01-1811-44B5-970F-EE44D64C64CA}" destId="{CCDE9118-2DC9-41BC-82CB-B03A454C9052}" srcOrd="9" destOrd="0" presId="urn:microsoft.com/office/officeart/2005/8/layout/radial6"/>
    <dgm:cxn modelId="{4AC506B9-1801-45FF-931B-340871FA51BE}" type="presParOf" srcId="{B53E7E01-1811-44B5-970F-EE44D64C64CA}" destId="{A23C7D7F-784B-47A5-BDF7-4FECE47D0633}" srcOrd="10" destOrd="0" presId="urn:microsoft.com/office/officeart/2005/8/layout/radial6"/>
    <dgm:cxn modelId="{1DABF0ED-6823-402D-A8D5-8B7111AF6089}" type="presParOf" srcId="{B53E7E01-1811-44B5-970F-EE44D64C64CA}" destId="{099E38D2-993C-470E-9522-F774BC0E7A37}" srcOrd="11" destOrd="0" presId="urn:microsoft.com/office/officeart/2005/8/layout/radial6"/>
    <dgm:cxn modelId="{5D891CDF-0F94-4A75-9750-A58445CEF4C4}" type="presParOf" srcId="{B53E7E01-1811-44B5-970F-EE44D64C64CA}" destId="{7178A4AB-C6FE-438B-9287-99E2495D1F73}" srcOrd="12" destOrd="0" presId="urn:microsoft.com/office/officeart/2005/8/layout/radial6"/>
    <dgm:cxn modelId="{E6E7E736-8B13-44FD-8CD7-6B4337BAB0A5}" type="presParOf" srcId="{B53E7E01-1811-44B5-970F-EE44D64C64CA}" destId="{6584807E-AD47-46FB-BB63-FA3F0D1EADF1}" srcOrd="13" destOrd="0" presId="urn:microsoft.com/office/officeart/2005/8/layout/radial6"/>
    <dgm:cxn modelId="{EE798A7B-8628-4319-A201-E90A727B861F}" type="presParOf" srcId="{B53E7E01-1811-44B5-970F-EE44D64C64CA}" destId="{79809BB5-6ED3-42B7-9021-A67586BFA69E}" srcOrd="14" destOrd="0" presId="urn:microsoft.com/office/officeart/2005/8/layout/radial6"/>
    <dgm:cxn modelId="{B227DE42-271B-46D4-9570-7A6DCB44D54F}" type="presParOf" srcId="{B53E7E01-1811-44B5-970F-EE44D64C64CA}" destId="{85BB8DB6-1ED7-4740-9BDC-E7D68C46753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5A0D9-170D-45A5-B1C7-3BD1CF5649B7}" type="datetimeFigureOut">
              <a:rPr lang="es-CO" smtClean="0"/>
              <a:t>18/11/2022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83919-D3F5-4DF0-B3B6-584984760DE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8056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Para empezar ,,,,,, la  localización mas importante  de patología cervical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55D7A-11AA-414C-9508-754A8ABF8402}" type="slidenum">
              <a:rPr lang="es-EC" smtClean="0"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70149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Para hacer mas didáctica la patología  cervical  me gusta dividir   3  escenarios</a:t>
            </a:r>
          </a:p>
          <a:p>
            <a:pPr marL="228600" indent="-228600">
              <a:buAutoNum type="arabicPeriod"/>
            </a:pPr>
            <a:r>
              <a:rPr lang="es-EC" dirty="0"/>
              <a:t>La presencia de  agente causal  que  es el  HPV</a:t>
            </a:r>
          </a:p>
          <a:p>
            <a:pPr marL="0" indent="0">
              <a:buNone/>
            </a:pPr>
            <a:r>
              <a:rPr lang="es-EC" dirty="0"/>
              <a:t>2,   Las lesiones que  produce el  virus       NIC1,   NIC 2  y   NIC 3</a:t>
            </a:r>
          </a:p>
          <a:p>
            <a:pPr marL="0" indent="0">
              <a:buNone/>
            </a:pPr>
            <a:r>
              <a:rPr lang="es-EC" dirty="0"/>
              <a:t>3.   Las células mutantes que se transforman  en  cáncer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55D7A-11AA-414C-9508-754A8ABF8402}" type="slidenum">
              <a:rPr lang="es-EC" smtClean="0"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48703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dirty="0" smtClean="0"/>
              <a:t> Examen físico: se debe realizar un examen pélvico en cualquier mujer con síntomas que sugieran cáncer cervical. La visualización del cuello uterino en el examen con espéculo puede revelar una apariencia normal o una lesión cervical visible; Los tumores grandes pueden parecer reemplazar completamente el cuello uterino. Se debe realizar una biopsia de cualquier lesión que sea elevada, friable o que tenga la apariencia de un condiloma, independientemente de los resultados de citología cervical benigna previos [71]. Las únicas lesiones visibles que no requieren biopsia son los quistes de </a:t>
            </a:r>
            <a:r>
              <a:rPr lang="es-ES" dirty="0" err="1" smtClean="0"/>
              <a:t>Naboth</a:t>
            </a:r>
            <a:r>
              <a:rPr lang="es-ES" dirty="0" smtClean="0"/>
              <a:t>, y solo cuando este diagnóstico es confirmado por un examinador experimentado.</a:t>
            </a:r>
            <a:endParaRPr lang="es-EC" dirty="0" smtClean="0"/>
          </a:p>
        </p:txBody>
      </p:sp>
      <p:sp>
        <p:nvSpPr>
          <p:cNvPr id="84996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965366C-3C99-4CA9-A727-5B89F29953D4}" type="slidenum">
              <a:rPr lang="es-EC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s-EC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540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dirty="0" smtClean="0"/>
              <a:t>La prueba del virus del papiloma humano (VPH) se usa en combinación con la citología cervical para la detección del cáncer cervical y ayuda a determinar qué mujeres con resultados anormales de citología requieren una evaluación adicional. Sin embargo, no desempeña un papel en el diagnóstico de neoplasia maligna en mujeres con síntomas o una lesión visible sugestiva de cáncer cervical.</a:t>
            </a:r>
            <a:endParaRPr lang="es-EC" dirty="0" smtClean="0"/>
          </a:p>
        </p:txBody>
      </p:sp>
      <p:sp>
        <p:nvSpPr>
          <p:cNvPr id="84996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965366C-3C99-4CA9-A727-5B89F29953D4}" type="slidenum">
              <a:rPr lang="es-EC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EC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682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El mundo ya  cambio de método de tamizaje primario</a:t>
            </a:r>
          </a:p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655D7A-11AA-414C-9508-754A8ABF8402}" type="slidenum">
              <a:rPr lang="es-EC" smtClean="0"/>
              <a:t>18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89337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" altLang="es-EC" dirty="0">
                <a:latin typeface="Imago"/>
              </a:rPr>
              <a:t> En el estudio ATHENA la gran mayoría de las mujeres examinadas eran VPH negativas  un 90%  aprox..  </a:t>
            </a:r>
          </a:p>
          <a:p>
            <a:r>
              <a:rPr lang="es-ES" altLang="es-EC" dirty="0">
                <a:latin typeface="Imago"/>
              </a:rPr>
              <a:t>Un 3% aprox.  son HPV 16 ,18 y  van a  colposcopia</a:t>
            </a:r>
          </a:p>
          <a:p>
            <a:r>
              <a:rPr lang="es-ES" altLang="es-EC" dirty="0">
                <a:latin typeface="Imago"/>
              </a:rPr>
              <a:t>Un 7% </a:t>
            </a:r>
            <a:r>
              <a:rPr lang="es-ES" altLang="es-EC" dirty="0" err="1">
                <a:latin typeface="Imago"/>
              </a:rPr>
              <a:t>aprox</a:t>
            </a:r>
            <a:r>
              <a:rPr lang="es-ES" altLang="es-EC" dirty="0">
                <a:latin typeface="Imago"/>
              </a:rPr>
              <a:t> . son Otros 12 +   se  tiene que hace un </a:t>
            </a:r>
            <a:r>
              <a:rPr lang="es-ES" altLang="es-EC" dirty="0" err="1">
                <a:latin typeface="Imago"/>
              </a:rPr>
              <a:t>triage</a:t>
            </a:r>
            <a:r>
              <a:rPr lang="es-ES" altLang="es-EC" dirty="0">
                <a:latin typeface="Imago"/>
              </a:rPr>
              <a:t> con citología liquida,  o  Cintex plus (p16, KI67)  o     colposcopia</a:t>
            </a:r>
          </a:p>
          <a:p>
            <a:endParaRPr lang="en-US" altLang="es-EC" dirty="0">
              <a:latin typeface="Imago"/>
            </a:endParaRPr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773488" y="9428163"/>
            <a:ext cx="2887662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fld id="{15E21E2B-6048-4011-BD01-DADC100C2DEE}" type="slidenum">
              <a:rPr lang="en-GB" altLang="es-EC" smtClean="0">
                <a:solidFill>
                  <a:srgbClr val="000000"/>
                </a:solidFill>
              </a:rPr>
              <a:pPr defTabSz="91440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21</a:t>
            </a:fld>
            <a:endParaRPr lang="en-GB" altLang="es-EC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90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dirty="0" smtClean="0"/>
              <a:t>la biopsia cervical se puede realizar como parte de una evaluación inicial o junto con un procedimiento de </a:t>
            </a:r>
            <a:r>
              <a:rPr lang="es-ES" dirty="0" err="1" smtClean="0"/>
              <a:t>estadificación</a:t>
            </a:r>
            <a:r>
              <a:rPr lang="es-ES" dirty="0" smtClean="0"/>
              <a:t> completo, según el nivel de sospecha de malignidad y el acceso del paciente a la atención médica. El enfoque de la biopsia cervical difiere según la presentación del paciente y los hallazgos en el examen pélvico</a:t>
            </a:r>
          </a:p>
          <a:p>
            <a:r>
              <a:rPr lang="es-ES" sz="1200" dirty="0" smtClean="0"/>
              <a:t>Preferible  biopsia del área de la lesión que parece más sospechosa con cuidado para evitar áreas extremadamente necróticas, ya que a menudo no son diagnósticas.</a:t>
            </a:r>
          </a:p>
          <a:p>
            <a:endParaRPr lang="es-ES" sz="1200" dirty="0" smtClean="0"/>
          </a:p>
          <a:p>
            <a:r>
              <a:rPr lang="es-ES" sz="1200" dirty="0" smtClean="0"/>
              <a:t> Cualquier cérvix que esté inusualmente firme o expandido se debe tomar una muestra mediante biopsia por punción y legrado </a:t>
            </a:r>
            <a:r>
              <a:rPr lang="es-ES" sz="1200" dirty="0" err="1" smtClean="0"/>
              <a:t>endocervical</a:t>
            </a:r>
            <a:r>
              <a:rPr lang="es-ES" sz="1200" dirty="0" smtClean="0"/>
              <a:t>, incluso si la prueba de citología cervical no muestra evidencia de neoplasia.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dirty="0" err="1" smtClean="0"/>
              <a:t>Conización</a:t>
            </a:r>
            <a:r>
              <a:rPr lang="es-ES" dirty="0" smtClean="0"/>
              <a:t> cervical si se sospecha una neoplasia maligna, pero no se encuentra en las biopsias cervicales dirigidas (p. </a:t>
            </a:r>
            <a:r>
              <a:rPr lang="es-ES" dirty="0" err="1" smtClean="0"/>
              <a:t>Ej.,algunas</a:t>
            </a:r>
            <a:r>
              <a:rPr lang="es-ES" dirty="0" smtClean="0"/>
              <a:t> mujeres con neoplasia </a:t>
            </a:r>
            <a:r>
              <a:rPr lang="es-ES" dirty="0" err="1" smtClean="0"/>
              <a:t>intraepitelial</a:t>
            </a:r>
            <a:r>
              <a:rPr lang="es-ES" dirty="0" smtClean="0"/>
              <a:t> cervical de grado alto, colposcopia inadecuada y en mujeres con legrado </a:t>
            </a:r>
            <a:r>
              <a:rPr lang="es-ES" dirty="0" err="1" smtClean="0"/>
              <a:t>endocervical</a:t>
            </a:r>
            <a:r>
              <a:rPr lang="es-ES" dirty="0" smtClean="0"/>
              <a:t> positivo para displasia moderada a grave). </a:t>
            </a:r>
          </a:p>
          <a:p>
            <a:endParaRPr lang="es-ES" sz="1200" dirty="0" smtClean="0"/>
          </a:p>
          <a:p>
            <a:pPr>
              <a:spcBef>
                <a:spcPct val="0"/>
              </a:spcBef>
            </a:pPr>
            <a:endParaRPr lang="es-EC" dirty="0" smtClean="0"/>
          </a:p>
        </p:txBody>
      </p:sp>
      <p:sp>
        <p:nvSpPr>
          <p:cNvPr id="7885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DD869D8-CA4A-4925-AF64-0AA419FC0942}" type="slidenum">
              <a:rPr lang="es-EC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s-EC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666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NINGUNO ES MEJOR PARA EVALUAR EL ESTROMA CERVICAL </a:t>
            </a:r>
          </a:p>
          <a:p>
            <a:r>
              <a:rPr lang="es-ES" dirty="0" smtClean="0"/>
              <a:t>Las imágenes de TEP de diagnóstico pueden fusionarse con imágenes de tomografía computarizada para garantizar una cobertura precisa de la dosis de radiación del objetivo y de los ganglios linfáticos con avidez de TEP (Fig. 73.5). Se debe tener cuidado con la interpretación, ya que la excreción fisiológica de FDG en la vejiga urinaria puede dar lugar a una evaluación positiva falsa del tumor primario, y los uréteres pueden contornearse como ganglios linfáticos; por lo tanto, se recomienda el rastreo de los uréteres y la evacuación completa de la vejiga antes de la obtención de imágenes.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7A65F6-85E8-4114-8A37-07AF368D9052}" type="slidenum">
              <a:rPr lang="es-ES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451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817" y="260350"/>
            <a:ext cx="1068705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78934" y="1600200"/>
            <a:ext cx="10687051" cy="41211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>
                <a:latin typeface="Imago" pitchFamily="2" charset="0"/>
              </a:defRPr>
            </a:lvl1pPr>
          </a:lstStyle>
          <a:p>
            <a:pPr defTabSz="914400" eaLnBrk="0" fontAlgn="base" hangingPunct="0">
              <a:spcAft>
                <a:spcPct val="0"/>
              </a:spcAft>
              <a:defRPr/>
            </a:pPr>
            <a:fld id="{CB148025-3780-4424-833A-00C2269D0A00}" type="slidenum">
              <a:rPr lang="en-US" altLang="en-US" smtClean="0">
                <a:solidFill>
                  <a:srgbClr val="000000"/>
                </a:solidFill>
              </a:rPr>
              <a:pPr defTabSz="914400" eaLnBrk="0" fontAlgn="base" hangingPunct="0">
                <a:spcAft>
                  <a:spcPct val="0"/>
                </a:spcAft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75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pPr/>
              <a:t>18/11/2022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7F5FBC-0A1A-DCF8-7180-0D453B3B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2449" y="3768041"/>
            <a:ext cx="6127102" cy="621900"/>
          </a:xfrm>
        </p:spPr>
        <p:txBody>
          <a:bodyPr>
            <a:noAutofit/>
          </a:bodyPr>
          <a:lstStyle/>
          <a:p>
            <a:r>
              <a:rPr lang="es-MX" sz="2000" b="1" dirty="0">
                <a:cs typeface="Red Hat Display" panose="02010303040201060303" pitchFamily="2" charset="0"/>
              </a:rPr>
              <a:t>MD. </a:t>
            </a:r>
            <a:r>
              <a:rPr lang="es-MX" sz="2000" b="1" dirty="0" smtClean="0">
                <a:cs typeface="Red Hat Display" panose="02010303040201060303" pitchFamily="2" charset="0"/>
              </a:rPr>
              <a:t>RICARDO CASILLAS </a:t>
            </a:r>
            <a:br>
              <a:rPr lang="es-MX" sz="2000" b="1" dirty="0" smtClean="0">
                <a:cs typeface="Red Hat Display" panose="02010303040201060303" pitchFamily="2" charset="0"/>
              </a:rPr>
            </a:br>
            <a:r>
              <a:rPr lang="es-MX" sz="2000" b="1" dirty="0" smtClean="0">
                <a:cs typeface="Red Hat Display" panose="02010303040201060303" pitchFamily="2" charset="0"/>
              </a:rPr>
              <a:t>RESIDENTE ONCOLOGIA</a:t>
            </a:r>
            <a:endParaRPr lang="es-EC" sz="2800" b="1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80C42216-2560-F51B-C5F8-95C470788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6261" y="4833847"/>
            <a:ext cx="4839478" cy="592810"/>
          </a:xfrm>
        </p:spPr>
        <p:txBody>
          <a:bodyPr/>
          <a:lstStyle/>
          <a:p>
            <a:r>
              <a:rPr lang="es-EC" sz="18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TUTOR: </a:t>
            </a:r>
            <a:r>
              <a:rPr lang="es-EC" sz="1800" b="1" dirty="0" smtClean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DR. IVAN ARAUJO</a:t>
            </a:r>
          </a:p>
          <a:p>
            <a:r>
              <a:rPr lang="es-EC" sz="1800" b="1" dirty="0" smtClean="0">
                <a:latin typeface="Arial" panose="020B0604020202020204" pitchFamily="34" charset="0"/>
                <a:ea typeface="Open Sans" pitchFamily="2" charset="0"/>
              </a:rPr>
              <a:t>MÉDICO TRATANTE: CITOLOGIA</a:t>
            </a:r>
          </a:p>
          <a:p>
            <a:r>
              <a:rPr lang="es-EC" sz="1800" b="1" dirty="0" smtClean="0">
                <a:latin typeface="Arial" panose="020B0604020202020204" pitchFamily="34" charset="0"/>
                <a:ea typeface="Open Sans" pitchFamily="2" charset="0"/>
              </a:rPr>
              <a:t>DR. FERNANDO ENDARA</a:t>
            </a:r>
          </a:p>
          <a:p>
            <a:r>
              <a:rPr lang="es-EC" sz="1800" b="1" dirty="0" smtClean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MÉDICO TRATANTE: COLPOSCOPIA</a:t>
            </a:r>
            <a:endParaRPr lang="es-EC" sz="1800" b="1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1597959" y="2421974"/>
            <a:ext cx="8996082" cy="9021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CÁNCER DE CERVIX</a:t>
            </a:r>
            <a:endParaRPr lang="es-EC" sz="4000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820152" y="447253"/>
            <a:ext cx="10515600" cy="1325563"/>
          </a:xfrm>
        </p:spPr>
        <p:txBody>
          <a:bodyPr/>
          <a:lstStyle/>
          <a:p>
            <a:r>
              <a:rPr lang="es-EC" dirty="0" smtClean="0">
                <a:latin typeface="Agency FB" panose="020B0503020202020204" pitchFamily="34" charset="0"/>
              </a:rPr>
              <a:t>Historia natural </a:t>
            </a:r>
            <a:endParaRPr lang="es-EC" dirty="0">
              <a:latin typeface="Agency FB" panose="020B0503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060848"/>
            <a:ext cx="809741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ángulo 18"/>
          <p:cNvSpPr>
            <a:spLocks noChangeArrowheads="1"/>
          </p:cNvSpPr>
          <p:nvPr/>
        </p:nvSpPr>
        <p:spPr bwMode="auto">
          <a:xfrm>
            <a:off x="1703513" y="6318251"/>
            <a:ext cx="6264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ES" sz="1000"/>
              <a:t>Perez&amp;Brady’s;Principles and Practice of Radiation Oncology; Uterine Cervix;Seventh Edition</a:t>
            </a:r>
          </a:p>
        </p:txBody>
      </p:sp>
    </p:spTree>
    <p:extLst>
      <p:ext uri="{BB962C8B-B14F-4D97-AF65-F5344CB8AC3E}">
        <p14:creationId xmlns:p14="http://schemas.microsoft.com/office/powerpoint/2010/main" val="245807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04819" y="649062"/>
            <a:ext cx="8302373" cy="9249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CO" dirty="0" smtClean="0"/>
              <a:t>Presentación Clínica: Asintomática en estadios tempranos</a:t>
            </a:r>
            <a:endParaRPr lang="es-CO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4195956"/>
              </p:ext>
            </p:extLst>
          </p:nvPr>
        </p:nvGraphicFramePr>
        <p:xfrm>
          <a:off x="575035" y="1573978"/>
          <a:ext cx="11134365" cy="5185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133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46424" y="479853"/>
            <a:ext cx="4089054" cy="132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CO" dirty="0" smtClean="0"/>
              <a:t>Prevención 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O" dirty="0" smtClean="0"/>
              <a:t>PRIMARIA: Vacunación contra </a:t>
            </a:r>
            <a:r>
              <a:rPr lang="es-CO" dirty="0"/>
              <a:t>el </a:t>
            </a:r>
            <a:r>
              <a:rPr lang="es-CO" dirty="0" smtClean="0"/>
              <a:t>VPH</a:t>
            </a:r>
            <a:endParaRPr lang="es-CO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CO" dirty="0" smtClean="0"/>
              <a:t>SECUNDARIA: Detección </a:t>
            </a:r>
            <a:r>
              <a:rPr lang="es-CO" dirty="0"/>
              <a:t>de lesiones precancerosas</a:t>
            </a:r>
          </a:p>
          <a:p>
            <a:endParaRPr lang="es-CO" dirty="0"/>
          </a:p>
        </p:txBody>
      </p:sp>
      <p:pic>
        <p:nvPicPr>
          <p:cNvPr id="7170" name="Picture 2" descr="Cáncer de cuello uterino: tendencias para el 2030 en América Lat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914" y="1930544"/>
            <a:ext cx="8882547" cy="466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54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81839" y="648116"/>
            <a:ext cx="5077961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CO" dirty="0" smtClean="0"/>
              <a:t>OMS </a:t>
            </a:r>
            <a:br>
              <a:rPr lang="es-CO" dirty="0" smtClean="0"/>
            </a:br>
            <a:r>
              <a:rPr lang="es-CO" dirty="0" smtClean="0"/>
              <a:t>90</a:t>
            </a:r>
            <a:r>
              <a:rPr lang="es-CO" dirty="0"/>
              <a:t>%–70%–90% 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66980530"/>
              </p:ext>
            </p:extLst>
          </p:nvPr>
        </p:nvGraphicFramePr>
        <p:xfrm>
          <a:off x="0" y="2072071"/>
          <a:ext cx="12114997" cy="4152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833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17622124"/>
              </p:ext>
            </p:extLst>
          </p:nvPr>
        </p:nvGraphicFramePr>
        <p:xfrm>
          <a:off x="0" y="75414"/>
          <a:ext cx="11943761" cy="6782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00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Marcador de contenido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6329160"/>
              </p:ext>
            </p:extLst>
          </p:nvPr>
        </p:nvGraphicFramePr>
        <p:xfrm>
          <a:off x="1243583" y="128013"/>
          <a:ext cx="9930384" cy="6103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5192">
                  <a:extLst>
                    <a:ext uri="{9D8B030D-6E8A-4147-A177-3AD203B41FA5}">
                      <a16:colId xmlns:a16="http://schemas.microsoft.com/office/drawing/2014/main" xmlns="" val="3958634726"/>
                    </a:ext>
                  </a:extLst>
                </a:gridCol>
                <a:gridCol w="4965192">
                  <a:extLst>
                    <a:ext uri="{9D8B030D-6E8A-4147-A177-3AD203B41FA5}">
                      <a16:colId xmlns:a16="http://schemas.microsoft.com/office/drawing/2014/main" xmlns="" val="1876572377"/>
                    </a:ext>
                  </a:extLst>
                </a:gridCol>
              </a:tblGrid>
              <a:tr h="804675">
                <a:tc gridSpan="2">
                  <a:txBody>
                    <a:bodyPr/>
                    <a:lstStyle/>
                    <a:p>
                      <a:pPr algn="ctr"/>
                      <a:r>
                        <a:rPr lang="es-CO" sz="2800" dirty="0" smtClean="0"/>
                        <a:t>PREVENCIÓN SECUNDARIA</a:t>
                      </a:r>
                      <a:endParaRPr lang="es-CO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4198995"/>
                  </a:ext>
                </a:extLst>
              </a:tr>
              <a:tr h="802753">
                <a:tc>
                  <a:txBody>
                    <a:bodyPr/>
                    <a:lstStyle/>
                    <a:p>
                      <a:pPr algn="ctr"/>
                      <a:r>
                        <a:rPr lang="es-CO" sz="2600" b="1" dirty="0" smtClean="0"/>
                        <a:t>OPS</a:t>
                      </a:r>
                      <a:endParaRPr lang="es-CO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600" b="1" dirty="0" smtClean="0"/>
                        <a:t>OMS</a:t>
                      </a:r>
                      <a:endParaRPr lang="es-CO" sz="2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8453344"/>
                  </a:ext>
                </a:extLst>
              </a:tr>
              <a:tr h="449632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detección precoz, tratamiento de las lesiones precancerosas detectadas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tamizaje de cáncer </a:t>
                      </a:r>
                      <a:r>
                        <a:rPr lang="es-CO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cervicouterino</a:t>
                      </a: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vez en mujeres de 30 a 49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Menores de 30 años si hay indicios de alto riesgo de NIC2+.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 pruebas de detección de VPH, los estudios citológicos y la inspección visual con ácido acético (IVAA) son métodos de tamizaje recomendados.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recomienda adoptar un método de “tamizaje y tratamiento” o bien uno de “tamizaje, diagnóstico y tratamiento”</a:t>
                      </a:r>
                      <a:endParaRPr lang="es-CO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partir de los 30 años en la población femenina en general y 25 años en las mujeres con VIH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Periódicamente prueba del VPH validada cada 5 a 10 años, en mujeres con VIH cada 3 a 5 años.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la OMS alienta a los países a utilizar las pruebas del VPH para el cribado del cuello uterino. (ADN y de </a:t>
                      </a:r>
                      <a:r>
                        <a:rPr lang="es-CO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ARNm</a:t>
                      </a: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es-CO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0361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06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echa derecha 1"/>
          <p:cNvSpPr/>
          <p:nvPr/>
        </p:nvSpPr>
        <p:spPr>
          <a:xfrm>
            <a:off x="2697504" y="717612"/>
            <a:ext cx="2462392" cy="146930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2800" dirty="0">
                <a:solidFill>
                  <a:schemeClr val="tx1"/>
                </a:solidFill>
                <a:latin typeface="Agency FB" panose="020B0503020202020204" pitchFamily="34" charset="0"/>
              </a:rPr>
              <a:t>Diagnóstico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275576" y="1253952"/>
            <a:ext cx="164673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solidFill>
                  <a:prstClr val="black"/>
                </a:solidFill>
              </a:rPr>
              <a:t>Histopatológico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007712" y="2363104"/>
            <a:ext cx="1540971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pt-BR" dirty="0">
                <a:solidFill>
                  <a:prstClr val="black"/>
                </a:solidFill>
              </a:rPr>
              <a:t>Examen físico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260202" y="3645024"/>
            <a:ext cx="4220175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s-ES" dirty="0">
                <a:solidFill>
                  <a:prstClr val="black"/>
                </a:solidFill>
              </a:rPr>
              <a:t>Biopsia de cualquier lesión que sea elevada, friable o que tenga la apariencia de un condiloma, independientemente de los resultados de citología cervical benigna previos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5275576" y="3068960"/>
            <a:ext cx="450334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solidFill>
                  <a:prstClr val="black"/>
                </a:solidFill>
              </a:rPr>
              <a:t>Apariencia normal o una lesión cervical visible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5260202" y="2204865"/>
            <a:ext cx="146513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ES" dirty="0">
                <a:solidFill>
                  <a:prstClr val="black"/>
                </a:solidFill>
              </a:rPr>
              <a:t>Examen pélvico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159896" y="5373216"/>
            <a:ext cx="487159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Palpar ingle o ganglios linfáticos supraclaviculares.</a:t>
            </a:r>
          </a:p>
        </p:txBody>
      </p:sp>
      <p:pic>
        <p:nvPicPr>
          <p:cNvPr id="126978" name="Picture 2" descr="Resultado de imagen para EXAMEN GINECOLÃGIC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0" r="1" b="7266"/>
          <a:stretch/>
        </p:blipFill>
        <p:spPr bwMode="auto">
          <a:xfrm>
            <a:off x="2458247" y="3683534"/>
            <a:ext cx="2080811" cy="220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775520" y="6423140"/>
            <a:ext cx="85689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000" dirty="0" err="1"/>
              <a:t>Partridge</a:t>
            </a:r>
            <a:r>
              <a:rPr lang="es-EC" sz="1000" dirty="0"/>
              <a:t> EE, Abu-</a:t>
            </a:r>
            <a:r>
              <a:rPr lang="es-EC" sz="1000" dirty="0" err="1"/>
              <a:t>Rustum</a:t>
            </a:r>
            <a:r>
              <a:rPr lang="es-EC" sz="1000" dirty="0"/>
              <a:t> NR, Campos SM, et al. Detección de cáncer de cuello uterino. J </a:t>
            </a:r>
            <a:r>
              <a:rPr lang="es-EC" sz="1000" dirty="0" err="1"/>
              <a:t>Natl</a:t>
            </a:r>
            <a:r>
              <a:rPr lang="es-EC" sz="1000" dirty="0"/>
              <a:t> </a:t>
            </a:r>
            <a:r>
              <a:rPr lang="es-EC" sz="1000" dirty="0" err="1"/>
              <a:t>Compr</a:t>
            </a:r>
            <a:r>
              <a:rPr lang="es-EC" sz="1000" dirty="0"/>
              <a:t> </a:t>
            </a:r>
            <a:r>
              <a:rPr lang="es-EC" sz="1000" dirty="0" err="1"/>
              <a:t>Canc</a:t>
            </a:r>
            <a:r>
              <a:rPr lang="es-EC" sz="1000" dirty="0"/>
              <a:t> </a:t>
            </a:r>
            <a:r>
              <a:rPr lang="es-EC" sz="1000" dirty="0" err="1"/>
              <a:t>Netw</a:t>
            </a:r>
            <a:r>
              <a:rPr lang="es-EC" sz="1000" dirty="0"/>
              <a:t> 2010; 8: 1358.</a:t>
            </a:r>
          </a:p>
        </p:txBody>
      </p:sp>
    </p:spTree>
    <p:extLst>
      <p:ext uri="{BB962C8B-B14F-4D97-AF65-F5344CB8AC3E}">
        <p14:creationId xmlns:p14="http://schemas.microsoft.com/office/powerpoint/2010/main" val="249247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2453811" y="1172651"/>
            <a:ext cx="255857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pt-BR" b="1" i="1" dirty="0">
                <a:solidFill>
                  <a:prstClr val="black"/>
                </a:solidFill>
              </a:rPr>
              <a:t>Citologia cervical:</a:t>
            </a:r>
          </a:p>
          <a:p>
            <a:pPr>
              <a:defRPr/>
            </a:pPr>
            <a:r>
              <a:rPr lang="es-ES" dirty="0" smtClean="0">
                <a:solidFill>
                  <a:prstClr val="black"/>
                </a:solidFill>
              </a:rPr>
              <a:t>principal </a:t>
            </a:r>
            <a:r>
              <a:rPr lang="es-ES" dirty="0">
                <a:solidFill>
                  <a:prstClr val="black"/>
                </a:solidFill>
              </a:rPr>
              <a:t>para </a:t>
            </a:r>
            <a:r>
              <a:rPr lang="es-ES" dirty="0" smtClean="0">
                <a:solidFill>
                  <a:prstClr val="black"/>
                </a:solidFill>
              </a:rPr>
              <a:t>el tamizaje del </a:t>
            </a:r>
            <a:r>
              <a:rPr lang="es-ES" dirty="0">
                <a:solidFill>
                  <a:prstClr val="black"/>
                </a:solidFill>
              </a:rPr>
              <a:t>cáncer cervical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487318" y="4820960"/>
            <a:ext cx="4065067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s-ES" dirty="0">
                <a:solidFill>
                  <a:prstClr val="black"/>
                </a:solidFill>
              </a:rPr>
              <a:t>No desempeña un papel en el diagnóstico de neoplasia maligna en mujeres con síntomas o una lesión visible sugestiva de cáncer cervical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4815052" y="3212976"/>
            <a:ext cx="531339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ES" dirty="0">
                <a:solidFill>
                  <a:prstClr val="black"/>
                </a:solidFill>
              </a:rPr>
              <a:t>Ayuda a determinar qué mujeres con resultados anormales de citología requieren una evaluación adicional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6600056" y="849486"/>
            <a:ext cx="175316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s-ES" dirty="0">
                <a:solidFill>
                  <a:prstClr val="black"/>
                </a:solidFill>
              </a:rPr>
              <a:t>Prueba del virus del papiloma humano (VPH)</a:t>
            </a:r>
          </a:p>
        </p:txBody>
      </p:sp>
      <p:sp>
        <p:nvSpPr>
          <p:cNvPr id="5" name="Flecha curvada hacia la izquierda 4"/>
          <p:cNvSpPr/>
          <p:nvPr/>
        </p:nvSpPr>
        <p:spPr>
          <a:xfrm rot="4795784">
            <a:off x="4750957" y="1237016"/>
            <a:ext cx="687409" cy="2817067"/>
          </a:xfrm>
          <a:prstGeom prst="curvedLeftArrow">
            <a:avLst>
              <a:gd name="adj1" fmla="val 25000"/>
              <a:gd name="adj2" fmla="val 50000"/>
              <a:gd name="adj3" fmla="val 201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Flecha abajo 5"/>
          <p:cNvSpPr/>
          <p:nvPr/>
        </p:nvSpPr>
        <p:spPr>
          <a:xfrm>
            <a:off x="7483956" y="4216906"/>
            <a:ext cx="314921" cy="5082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14" name="Flecha abajo 13"/>
          <p:cNvSpPr/>
          <p:nvPr/>
        </p:nvSpPr>
        <p:spPr>
          <a:xfrm>
            <a:off x="7483957" y="2129343"/>
            <a:ext cx="314921" cy="9522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75520" y="6237312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 err="1"/>
              <a:t>Nayar</a:t>
            </a:r>
            <a:r>
              <a:rPr lang="en-US" sz="1000" dirty="0"/>
              <a:t> R, Wilbur DC. The Pap test and Bethesda 2014. Cancer </a:t>
            </a:r>
            <a:r>
              <a:rPr lang="en-US" sz="1000" dirty="0" err="1"/>
              <a:t>Cytopathol</a:t>
            </a:r>
            <a:r>
              <a:rPr lang="en-US" sz="1000" dirty="0"/>
              <a:t> 2015; 123:271.</a:t>
            </a:r>
          </a:p>
        </p:txBody>
      </p:sp>
    </p:spTree>
    <p:extLst>
      <p:ext uri="{BB962C8B-B14F-4D97-AF65-F5344CB8AC3E}">
        <p14:creationId xmlns:p14="http://schemas.microsoft.com/office/powerpoint/2010/main" val="263327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ítulo 1"/>
          <p:cNvSpPr>
            <a:spLocks noGrp="1"/>
          </p:cNvSpPr>
          <p:nvPr>
            <p:ph type="title"/>
          </p:nvPr>
        </p:nvSpPr>
        <p:spPr>
          <a:xfrm>
            <a:off x="3921870" y="-26635"/>
            <a:ext cx="7642225" cy="1400175"/>
          </a:xfrm>
        </p:spPr>
        <p:txBody>
          <a:bodyPr>
            <a:normAutofit/>
          </a:bodyPr>
          <a:lstStyle/>
          <a:p>
            <a:pPr eaLnBrk="1" hangingPunct="1"/>
            <a:r>
              <a:rPr lang="es-EC" altLang="es-EC" sz="4000" b="1" dirty="0">
                <a:latin typeface="Arial" panose="020B0604020202020204" pitchFamily="34" charset="0"/>
                <a:cs typeface="Arial" panose="020B0604020202020204" pitchFamily="34" charset="0"/>
              </a:rPr>
              <a:t>TAMIZAJE </a:t>
            </a:r>
            <a:r>
              <a:rPr lang="es-EC" altLang="es-EC" sz="40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PRIMARIO</a:t>
            </a:r>
            <a:r>
              <a:rPr lang="es-EC" altLang="es-EC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351089" y="759656"/>
            <a:ext cx="8066087" cy="5488746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es-EC" dirty="0">
                <a:highlight>
                  <a:srgbClr val="FFFF00"/>
                </a:highlight>
              </a:rPr>
              <a:t>                                                  </a:t>
            </a:r>
          </a:p>
          <a:p>
            <a:pPr>
              <a:buFont typeface="Wingdings 3" charset="2"/>
              <a:buChar char=""/>
              <a:defRPr/>
            </a:pPr>
            <a:r>
              <a:rPr lang="es-EC" dirty="0"/>
              <a:t>                                                    </a:t>
            </a:r>
            <a:r>
              <a:rPr lang="es-EC" sz="3600" b="1" dirty="0"/>
              <a:t>2014   </a:t>
            </a:r>
            <a:r>
              <a:rPr lang="es-EC" sz="3600" b="1" dirty="0" smtClean="0"/>
              <a:t>1940 </a:t>
            </a:r>
            <a:r>
              <a:rPr lang="es-EC" sz="3600" b="1" dirty="0"/>
              <a:t>1940</a:t>
            </a:r>
          </a:p>
          <a:p>
            <a:pPr>
              <a:buFont typeface="Wingdings 3" charset="2"/>
              <a:buChar char=""/>
              <a:defRPr/>
            </a:pPr>
            <a:endParaRPr lang="es-EC" sz="3600" b="1" dirty="0"/>
          </a:p>
          <a:p>
            <a:pPr>
              <a:buFont typeface="Wingdings 3" charset="2"/>
              <a:buChar char=""/>
              <a:defRPr/>
            </a:pPr>
            <a:endParaRPr lang="es-EC" sz="3600" b="1" dirty="0"/>
          </a:p>
          <a:p>
            <a:pPr>
              <a:buFont typeface="Wingdings 3" charset="2"/>
              <a:buChar char=""/>
              <a:defRPr/>
            </a:pPr>
            <a:endParaRPr lang="es-EC" sz="3600" b="1" dirty="0"/>
          </a:p>
          <a:p>
            <a:pPr>
              <a:buFont typeface="Wingdings 3" charset="2"/>
              <a:buChar char=""/>
              <a:defRPr/>
            </a:pPr>
            <a:endParaRPr lang="es-EC" sz="3600" b="1" dirty="0"/>
          </a:p>
          <a:p>
            <a:pPr marL="0" indent="0">
              <a:buNone/>
              <a:defRPr/>
            </a:pPr>
            <a:endParaRPr lang="es-EC" sz="3600" b="1" dirty="0"/>
          </a:p>
          <a:p>
            <a:pPr marL="0" indent="0">
              <a:buNone/>
              <a:defRPr/>
            </a:pPr>
            <a:r>
              <a:rPr lang="es-EC" sz="3600" b="1" dirty="0"/>
              <a:t>       2015……..</a:t>
            </a:r>
          </a:p>
        </p:txBody>
      </p:sp>
      <p:pic>
        <p:nvPicPr>
          <p:cNvPr id="129028" name="Imagen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71" t="17666" r="3166" b="59151"/>
          <a:stretch/>
        </p:blipFill>
        <p:spPr bwMode="auto">
          <a:xfrm>
            <a:off x="6847742" y="2461845"/>
            <a:ext cx="3344129" cy="439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9" name="Imagen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" t="11198" r="61134" b="42249"/>
          <a:stretch>
            <a:fillRect/>
          </a:stretch>
        </p:blipFill>
        <p:spPr bwMode="auto">
          <a:xfrm>
            <a:off x="629494" y="1341438"/>
            <a:ext cx="5391894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ector recto de flecha 11"/>
          <p:cNvCxnSpPr/>
          <p:nvPr/>
        </p:nvCxnSpPr>
        <p:spPr>
          <a:xfrm flipH="1">
            <a:off x="6096000" y="1983130"/>
            <a:ext cx="324008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3206319" y="4965064"/>
            <a:ext cx="3529013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85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96177" y="76292"/>
            <a:ext cx="10515600" cy="1426527"/>
          </a:xfrm>
        </p:spPr>
        <p:txBody>
          <a:bodyPr/>
          <a:lstStyle/>
          <a:p>
            <a:r>
              <a:rPr lang="es-CO" sz="4000" b="1" dirty="0">
                <a:latin typeface="Arial" panose="020B0604020202020204" pitchFamily="34" charset="0"/>
              </a:rPr>
              <a:t>BD </a:t>
            </a:r>
            <a:r>
              <a:rPr lang="es-CO" sz="4000" b="1" dirty="0" err="1">
                <a:latin typeface="Arial" panose="020B0604020202020204" pitchFamily="34" charset="0"/>
              </a:rPr>
              <a:t>ONCLARITY</a:t>
            </a:r>
            <a:r>
              <a:rPr lang="es-CO" sz="4000" b="1" dirty="0">
                <a:latin typeface="Arial" panose="020B0604020202020204" pitchFamily="34" charset="0"/>
              </a:rPr>
              <a:t> </a:t>
            </a:r>
            <a:endParaRPr lang="en-US" sz="4000" b="1" dirty="0">
              <a:latin typeface="Arial" panose="020B0604020202020204" pitchFamily="34" charset="0"/>
            </a:endParaRPr>
          </a:p>
        </p:txBody>
      </p:sp>
      <p:sp>
        <p:nvSpPr>
          <p:cNvPr id="70659" name="Marcador de contenido 6"/>
          <p:cNvSpPr>
            <a:spLocks noGrp="1"/>
          </p:cNvSpPr>
          <p:nvPr>
            <p:ph type="body" idx="4294967295"/>
          </p:nvPr>
        </p:nvSpPr>
        <p:spPr>
          <a:xfrm>
            <a:off x="789272" y="1414658"/>
            <a:ext cx="10515600" cy="15001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dirty="0" smtClean="0"/>
              <a:t> </a:t>
            </a:r>
            <a:r>
              <a:rPr lang="es-ES" dirty="0"/>
              <a:t>   </a:t>
            </a:r>
            <a:r>
              <a:rPr lang="es-ES" dirty="0">
                <a:solidFill>
                  <a:schemeClr val="tx1"/>
                </a:solidFill>
              </a:rPr>
              <a:t>13 de febrero de 2018</a:t>
            </a:r>
            <a:r>
              <a:rPr lang="es-ES" dirty="0"/>
              <a:t> -  aprobación  FDA   </a:t>
            </a:r>
            <a:r>
              <a:rPr lang="es-ES" sz="3200" b="1" dirty="0">
                <a:solidFill>
                  <a:srgbClr val="0070C0"/>
                </a:solidFill>
              </a:rPr>
              <a:t>Geno Extendida  </a:t>
            </a:r>
            <a:r>
              <a:rPr lang="es-ES" sz="2400" b="1" dirty="0"/>
              <a:t>  </a:t>
            </a:r>
          </a:p>
          <a:p>
            <a:r>
              <a:rPr lang="es-ES" dirty="0"/>
              <a:t>     La prueba detecta 14 tipos  </a:t>
            </a:r>
            <a:r>
              <a:rPr lang="es-ES" dirty="0" err="1"/>
              <a:t>VPH</a:t>
            </a:r>
            <a:r>
              <a:rPr lang="es-ES" dirty="0"/>
              <a:t>  AG.</a:t>
            </a:r>
          </a:p>
          <a:p>
            <a:r>
              <a:rPr lang="es-ES" dirty="0"/>
              <a:t>     Determina los </a:t>
            </a:r>
            <a:r>
              <a:rPr lang="es-ES" b="1" dirty="0"/>
              <a:t>ONCO GENES  E7 Y E6 </a:t>
            </a:r>
            <a:r>
              <a:rPr lang="es-ES" dirty="0"/>
              <a:t>de los VPH </a:t>
            </a:r>
            <a:r>
              <a:rPr lang="es-ES" i="1" dirty="0"/>
              <a:t>16, 18 y 45 </a:t>
            </a:r>
            <a:r>
              <a:rPr lang="es-ES" dirty="0"/>
              <a:t>responsables  94% CaCu</a:t>
            </a:r>
          </a:p>
          <a:p>
            <a:endParaRPr lang="es-ES" dirty="0"/>
          </a:p>
          <a:p>
            <a:r>
              <a:rPr lang="es-ES" dirty="0">
                <a:solidFill>
                  <a:srgbClr val="0070C0"/>
                </a:solidFill>
              </a:rPr>
              <a:t>     12 de noviembre de 2019  </a:t>
            </a:r>
            <a:r>
              <a:rPr lang="es-ES" dirty="0"/>
              <a:t>aprobación </a:t>
            </a:r>
            <a:r>
              <a:rPr lang="es-ES" dirty="0" err="1"/>
              <a:t>FDA</a:t>
            </a:r>
            <a:r>
              <a:rPr lang="es-ES" dirty="0"/>
              <a:t> </a:t>
            </a:r>
          </a:p>
          <a:p>
            <a:r>
              <a:rPr lang="es-ES" dirty="0"/>
              <a:t>     Para una </a:t>
            </a:r>
            <a:r>
              <a:rPr lang="es-ES" sz="2400" b="1" dirty="0">
                <a:solidFill>
                  <a:srgbClr val="0070C0"/>
                </a:solidFill>
              </a:rPr>
              <a:t>versión ampliada</a:t>
            </a:r>
            <a:r>
              <a:rPr lang="es-ES" sz="2400" dirty="0">
                <a:solidFill>
                  <a:srgbClr val="0070C0"/>
                </a:solidFill>
              </a:rPr>
              <a:t>  </a:t>
            </a:r>
            <a:r>
              <a:rPr lang="es-ES" dirty="0"/>
              <a:t>VPH BD </a:t>
            </a:r>
            <a:r>
              <a:rPr lang="es-ES" dirty="0" err="1"/>
              <a:t>Onclarity</a:t>
            </a:r>
            <a:r>
              <a:rPr lang="es-ES" dirty="0"/>
              <a:t> ™.</a:t>
            </a:r>
          </a:p>
          <a:p>
            <a:r>
              <a:rPr lang="es-ES" dirty="0"/>
              <a:t>     Determina   ONCO GENES  E7 </a:t>
            </a:r>
            <a:r>
              <a:rPr lang="es-ES" dirty="0">
                <a:solidFill>
                  <a:schemeClr val="tx1"/>
                </a:solidFill>
              </a:rPr>
              <a:t>Y E6  de:   </a:t>
            </a:r>
            <a:r>
              <a:rPr lang="es-ES" b="1" dirty="0">
                <a:solidFill>
                  <a:srgbClr val="0070C0"/>
                </a:solidFill>
              </a:rPr>
              <a:t>VPH 16, 18,  45, 31, 51, 52 y 8 tipos adicionales</a:t>
            </a:r>
            <a:r>
              <a:rPr lang="es-ES" b="1" dirty="0"/>
              <a:t>.</a:t>
            </a:r>
            <a:r>
              <a:rPr lang="es-ES" dirty="0"/>
              <a:t> </a:t>
            </a:r>
            <a:endParaRPr lang="es-CO" altLang="en-US" sz="2400" b="1" dirty="0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1703388" y="1341439"/>
            <a:ext cx="7981950" cy="298543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CO" sz="1600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sz="1600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sz="1600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sz="1600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3536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DEFINICIÓN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4107" y="2811464"/>
            <a:ext cx="6880731" cy="3567033"/>
          </a:xfrm>
        </p:spPr>
        <p:txBody>
          <a:bodyPr/>
          <a:lstStyle/>
          <a:p>
            <a:r>
              <a:rPr lang="es-ES" dirty="0" smtClean="0"/>
              <a:t>El cáncer </a:t>
            </a:r>
            <a:r>
              <a:rPr lang="es-ES" dirty="0" err="1"/>
              <a:t>cervicouterino</a:t>
            </a:r>
            <a:r>
              <a:rPr lang="es-ES" dirty="0"/>
              <a:t> es la neoplasia maligna que se origina, por lo general en la </a:t>
            </a:r>
            <a:r>
              <a:rPr lang="es-ES" dirty="0" smtClean="0"/>
              <a:t>zona </a:t>
            </a:r>
            <a:r>
              <a:rPr lang="es-ES" dirty="0"/>
              <a:t>de </a:t>
            </a:r>
            <a:r>
              <a:rPr lang="es-ES" dirty="0" smtClean="0"/>
              <a:t>transformación. Normalmente  </a:t>
            </a:r>
            <a:r>
              <a:rPr lang="es-ES" dirty="0"/>
              <a:t>se encuentra asociado a la infección por virus del papiloma humano (VPH)</a:t>
            </a:r>
            <a:endParaRPr lang="es-EC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r="7867"/>
          <a:stretch/>
        </p:blipFill>
        <p:spPr>
          <a:xfrm>
            <a:off x="7469359" y="606392"/>
            <a:ext cx="4351851" cy="460815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2" t="29138" r="24499" b="11197"/>
          <a:stretch/>
        </p:blipFill>
        <p:spPr>
          <a:xfrm>
            <a:off x="7368711" y="2287264"/>
            <a:ext cx="4553148" cy="40912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161321"/>
            <a:ext cx="10515600" cy="1325563"/>
          </a:xfrm>
        </p:spPr>
        <p:txBody>
          <a:bodyPr/>
          <a:lstStyle/>
          <a:p>
            <a:r>
              <a:rPr lang="es-CO" sz="4000" b="1" dirty="0">
                <a:latin typeface="Arial" panose="020B0604020202020204" pitchFamily="34" charset="0"/>
              </a:rPr>
              <a:t>BD ONCLARITY </a:t>
            </a:r>
            <a:endParaRPr lang="en-US" sz="4000" b="1" dirty="0"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1703388" y="1341439"/>
            <a:ext cx="7981950" cy="298543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dirty="0">
              <a:solidFill>
                <a:srgbClr val="000066"/>
              </a:solidFill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CO" sz="1600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sz="1600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sz="1600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sz="1600" dirty="0">
              <a:solidFill>
                <a:srgbClr val="000066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CO" sz="1600" dirty="0">
              <a:solidFill>
                <a:srgbClr val="000066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E1C4BFA-BF52-4306-9C4C-A5BFE101B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257" y="2667002"/>
            <a:ext cx="7113354" cy="250276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FA36068B-0DED-410B-8BD6-9E9DBF54E1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494" t="15442" r="8712" b="19839"/>
          <a:stretch/>
        </p:blipFill>
        <p:spPr>
          <a:xfrm>
            <a:off x="7416951" y="526699"/>
            <a:ext cx="4536774" cy="604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675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itle 2"/>
          <p:cNvSpPr>
            <a:spLocks noGrp="1"/>
          </p:cNvSpPr>
          <p:nvPr>
            <p:ph type="title"/>
          </p:nvPr>
        </p:nvSpPr>
        <p:spPr>
          <a:xfrm>
            <a:off x="0" y="983138"/>
            <a:ext cx="10682286" cy="1225550"/>
          </a:xfrm>
        </p:spPr>
        <p:txBody>
          <a:bodyPr/>
          <a:lstStyle/>
          <a:p>
            <a:pPr algn="ctr">
              <a:defRPr/>
            </a:pPr>
            <a:r>
              <a:rPr lang="es-AR" altLang="es-EC" sz="4000" b="1" kern="1200" dirty="0">
                <a:solidFill>
                  <a:srgbClr val="0070C0"/>
                </a:solidFill>
                <a:latin typeface="Arial" panose="020B0604020202020204" pitchFamily="34" charset="0"/>
                <a:ea typeface="+mn-ea"/>
              </a:rPr>
              <a:t>ALGORITMO</a:t>
            </a:r>
            <a:r>
              <a:rPr lang="es-AR" altLang="es-EC" sz="4000" b="1" kern="1200" dirty="0">
                <a:solidFill>
                  <a:srgbClr val="0C0C0C"/>
                </a:solidFill>
                <a:latin typeface="Arial" panose="020B0604020202020204" pitchFamily="34" charset="0"/>
                <a:ea typeface="+mn-ea"/>
              </a:rPr>
              <a:t> PARA  TAMIZAJE PRIMARIO </a:t>
            </a:r>
          </a:p>
        </p:txBody>
      </p:sp>
      <p:pic>
        <p:nvPicPr>
          <p:cNvPr id="1607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4" y="2790825"/>
            <a:ext cx="9172575" cy="25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09714" y="1484313"/>
            <a:ext cx="9032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EC" sz="20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53051" y="2420939"/>
            <a:ext cx="1522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EC" b="1" dirty="0">
                <a:solidFill>
                  <a:srgbClr val="0070C0"/>
                </a:solidFill>
              </a:rPr>
              <a:t>89.5%</a:t>
            </a:r>
            <a:endParaRPr lang="es-AR" altLang="es-EC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53051" y="5383213"/>
            <a:ext cx="1522413" cy="368300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EC" b="1" dirty="0">
                <a:solidFill>
                  <a:srgbClr val="0070C0"/>
                </a:solidFill>
              </a:rPr>
              <a:t>2.9%</a:t>
            </a:r>
            <a:endParaRPr lang="es-AR" altLang="es-EC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9077326" y="5383213"/>
            <a:ext cx="1522413" cy="368300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EC" b="1">
                <a:solidFill>
                  <a:srgbClr val="0070C0"/>
                </a:solidFill>
              </a:rPr>
              <a:t>1.8%</a:t>
            </a:r>
            <a:endParaRPr lang="es-AR" altLang="es-EC" b="1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9067800" y="2420939"/>
            <a:ext cx="1531938" cy="369887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EC" b="1" dirty="0">
                <a:solidFill>
                  <a:srgbClr val="FF0000"/>
                </a:solidFill>
              </a:rPr>
              <a:t>5.8%</a:t>
            </a:r>
          </a:p>
        </p:txBody>
      </p:sp>
      <p:sp>
        <p:nvSpPr>
          <p:cNvPr id="160777" name="TextBox 9"/>
          <p:cNvSpPr txBox="1">
            <a:spLocks noChangeArrowheads="1"/>
          </p:cNvSpPr>
          <p:nvPr/>
        </p:nvSpPr>
        <p:spPr bwMode="auto">
          <a:xfrm>
            <a:off x="7462488" y="6210144"/>
            <a:ext cx="366696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s-EC" sz="1200" dirty="0">
                <a:solidFill>
                  <a:srgbClr val="000000"/>
                </a:solidFill>
              </a:rPr>
              <a:t>Referencia: Inserto de cobas® </a:t>
            </a:r>
            <a:r>
              <a:rPr lang="es-AR" altLang="es-EC" sz="1200" dirty="0" err="1">
                <a:solidFill>
                  <a:srgbClr val="000000"/>
                </a:solidFill>
              </a:rPr>
              <a:t>VPH</a:t>
            </a:r>
            <a:r>
              <a:rPr lang="es-AR" altLang="es-EC" sz="1200" dirty="0">
                <a:solidFill>
                  <a:srgbClr val="000000"/>
                </a:solidFill>
              </a:rPr>
              <a:t> Test Abril 2014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353051" y="2895600"/>
            <a:ext cx="1522413" cy="60325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anchor="ctr"/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prstClr val="white"/>
                </a:solidFill>
                <a:latin typeface="Arial" charset="0"/>
              </a:rPr>
              <a:t>Seguimiento </a:t>
            </a:r>
            <a:endParaRPr lang="en-US" sz="16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9077326" y="2852738"/>
            <a:ext cx="1522413" cy="64611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anchor="ctr" anchorCtr="1"/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prstClr val="white"/>
                </a:solidFill>
                <a:latin typeface="Arial" charset="0"/>
              </a:rPr>
              <a:t>Seguimiento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353051" y="4654551"/>
            <a:ext cx="1522413" cy="6461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prstClr val="white"/>
                </a:solidFill>
                <a:latin typeface="Arial" charset="0"/>
              </a:rPr>
              <a:t>Colposcopia </a:t>
            </a:r>
            <a:endParaRPr lang="en-US" sz="16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9077326" y="4654551"/>
            <a:ext cx="1522413" cy="6461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anchor="ctr" anchorCtr="1"/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s-MX" sz="1600" b="1">
                <a:solidFill>
                  <a:prstClr val="white"/>
                </a:solidFill>
                <a:latin typeface="Arial" charset="0"/>
              </a:rPr>
              <a:t>Colposcopia</a:t>
            </a:r>
            <a:endParaRPr lang="es-MX" sz="16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60782" name="13 CuadroTexto"/>
          <p:cNvSpPr txBox="1">
            <a:spLocks noChangeArrowheads="1"/>
          </p:cNvSpPr>
          <p:nvPr/>
        </p:nvSpPr>
        <p:spPr bwMode="auto">
          <a:xfrm>
            <a:off x="3833814" y="3017839"/>
            <a:ext cx="701675" cy="5857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MX" altLang="es-EC" sz="1600" b="1">
                <a:solidFill>
                  <a:srgbClr val="7F7F7F"/>
                </a:solidFill>
              </a:rPr>
              <a:t>HPV (-)</a:t>
            </a:r>
            <a:endParaRPr lang="en-US" altLang="es-EC" sz="1600" b="1">
              <a:solidFill>
                <a:srgbClr val="7F7F7F"/>
              </a:solidFill>
            </a:endParaRPr>
          </a:p>
        </p:txBody>
      </p:sp>
      <p:sp>
        <p:nvSpPr>
          <p:cNvPr id="160783" name="14 CuadroTexto"/>
          <p:cNvSpPr txBox="1">
            <a:spLocks noChangeArrowheads="1"/>
          </p:cNvSpPr>
          <p:nvPr/>
        </p:nvSpPr>
        <p:spPr bwMode="auto">
          <a:xfrm>
            <a:off x="3443288" y="3913189"/>
            <a:ext cx="163830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MX" altLang="es-EC" sz="1400" b="1">
                <a:solidFill>
                  <a:srgbClr val="7F7F7F"/>
                </a:solidFill>
              </a:rPr>
              <a:t>Otros 12 HPVar (+)</a:t>
            </a:r>
            <a:endParaRPr lang="en-US" altLang="es-EC" sz="1400" b="1">
              <a:solidFill>
                <a:srgbClr val="7F7F7F"/>
              </a:solidFill>
            </a:endParaRPr>
          </a:p>
        </p:txBody>
      </p:sp>
      <p:sp>
        <p:nvSpPr>
          <p:cNvPr id="160784" name="15 CuadroTexto"/>
          <p:cNvSpPr txBox="1">
            <a:spLocks noChangeArrowheads="1"/>
          </p:cNvSpPr>
          <p:nvPr/>
        </p:nvSpPr>
        <p:spPr bwMode="auto">
          <a:xfrm>
            <a:off x="3521076" y="4746625"/>
            <a:ext cx="1560513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ago"/>
                <a:cs typeface="Arial" panose="020B0604020202020204" pitchFamily="34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MX" altLang="es-EC" sz="1600" b="1">
                <a:solidFill>
                  <a:srgbClr val="7F7F7F"/>
                </a:solidFill>
              </a:rPr>
              <a:t>HPV 16+/18 +</a:t>
            </a:r>
            <a:endParaRPr lang="en-US" altLang="es-EC" sz="1600" b="1">
              <a:solidFill>
                <a:srgbClr val="7F7F7F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258889" y="3643313"/>
            <a:ext cx="1989137" cy="9382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0000"/>
                </a:solidFill>
              </a:rPr>
              <a:t>Test HPV con genotipificación</a:t>
            </a:r>
            <a:endParaRPr lang="en-US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3033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1" y="704607"/>
            <a:ext cx="10515600" cy="1325563"/>
          </a:xfrm>
        </p:spPr>
        <p:txBody>
          <a:bodyPr/>
          <a:lstStyle/>
          <a:p>
            <a:r>
              <a:rPr lang="es-EC" dirty="0" smtClean="0">
                <a:latin typeface="Agency FB" panose="020B0503020202020204" pitchFamily="34" charset="0"/>
              </a:rPr>
              <a:t>Papanicolaou </a:t>
            </a:r>
            <a:endParaRPr lang="es-EC" dirty="0">
              <a:latin typeface="Agency FB" panose="020B0503020202020204" pitchFamily="34" charset="0"/>
            </a:endParaRPr>
          </a:p>
        </p:txBody>
      </p:sp>
      <p:sp>
        <p:nvSpPr>
          <p:cNvPr id="3" name="2 Pentágono"/>
          <p:cNvSpPr/>
          <p:nvPr/>
        </p:nvSpPr>
        <p:spPr>
          <a:xfrm>
            <a:off x="1703512" y="1988840"/>
            <a:ext cx="4248472" cy="72008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dirty="0"/>
              <a:t>Citología </a:t>
            </a:r>
            <a:r>
              <a:rPr lang="es-EC" dirty="0" err="1"/>
              <a:t>exfoliativa</a:t>
            </a:r>
            <a:r>
              <a:rPr lang="es-EC" dirty="0"/>
              <a:t> del cuello uterino</a:t>
            </a:r>
          </a:p>
        </p:txBody>
      </p:sp>
      <p:sp>
        <p:nvSpPr>
          <p:cNvPr id="4" name="3 Pentágono"/>
          <p:cNvSpPr/>
          <p:nvPr/>
        </p:nvSpPr>
        <p:spPr>
          <a:xfrm>
            <a:off x="1703512" y="2996952"/>
            <a:ext cx="4248472" cy="72008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dirty="0"/>
              <a:t>Se realiza de preferencia en la fase </a:t>
            </a:r>
            <a:r>
              <a:rPr lang="es-EC" dirty="0" err="1"/>
              <a:t>intermenstrual</a:t>
            </a:r>
            <a:r>
              <a:rPr lang="es-EC" dirty="0"/>
              <a:t> </a:t>
            </a:r>
          </a:p>
        </p:txBody>
      </p:sp>
      <p:sp>
        <p:nvSpPr>
          <p:cNvPr id="5" name="4 Pentágono"/>
          <p:cNvSpPr/>
          <p:nvPr/>
        </p:nvSpPr>
        <p:spPr>
          <a:xfrm>
            <a:off x="1703512" y="4005064"/>
            <a:ext cx="4248472" cy="72008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dirty="0"/>
              <a:t>No haber tenido relaciones sexuales 24 horas antes</a:t>
            </a:r>
          </a:p>
        </p:txBody>
      </p:sp>
      <p:sp>
        <p:nvSpPr>
          <p:cNvPr id="6" name="5 Pentágono"/>
          <p:cNvSpPr/>
          <p:nvPr/>
        </p:nvSpPr>
        <p:spPr>
          <a:xfrm>
            <a:off x="1703512" y="5013176"/>
            <a:ext cx="4248472" cy="72008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dirty="0"/>
              <a:t>No haber realizado duchas vaginales 24 horas antes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1462572"/>
            <a:ext cx="4508921" cy="4508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703512" y="6341258"/>
            <a:ext cx="6678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000" dirty="0" err="1"/>
              <a:t>Naucler</a:t>
            </a:r>
            <a:r>
              <a:rPr lang="es-EC" sz="1000" dirty="0"/>
              <a:t> P et al. Human </a:t>
            </a:r>
            <a:r>
              <a:rPr lang="es-EC" sz="1000" dirty="0" err="1"/>
              <a:t>Papillomavirus</a:t>
            </a:r>
            <a:r>
              <a:rPr lang="es-EC" sz="1000" dirty="0"/>
              <a:t> and Papanicolaou Test to </a:t>
            </a:r>
            <a:r>
              <a:rPr lang="es-EC" sz="1000" dirty="0" err="1"/>
              <a:t>Screen</a:t>
            </a:r>
            <a:r>
              <a:rPr lang="es-EC" sz="1000" dirty="0"/>
              <a:t> </a:t>
            </a:r>
            <a:r>
              <a:rPr lang="es-EC" sz="1000" dirty="0" err="1"/>
              <a:t>for</a:t>
            </a:r>
            <a:r>
              <a:rPr lang="es-EC" sz="1000" dirty="0"/>
              <a:t> Cervical </a:t>
            </a:r>
            <a:r>
              <a:rPr lang="es-EC" sz="1000" dirty="0" err="1"/>
              <a:t>Cancer</a:t>
            </a:r>
            <a:r>
              <a:rPr lang="es-EC" sz="1000" dirty="0"/>
              <a:t>. N </a:t>
            </a:r>
            <a:r>
              <a:rPr lang="es-EC" sz="1000" dirty="0" err="1"/>
              <a:t>Eng</a:t>
            </a:r>
            <a:r>
              <a:rPr lang="es-EC" sz="1000" dirty="0"/>
              <a:t> J </a:t>
            </a:r>
            <a:r>
              <a:rPr lang="es-EC" sz="1000" dirty="0" err="1"/>
              <a:t>Med</a:t>
            </a:r>
            <a:r>
              <a:rPr lang="es-EC" sz="1000" dirty="0"/>
              <a:t> 2007; 357:1589-1597</a:t>
            </a:r>
          </a:p>
        </p:txBody>
      </p:sp>
    </p:spTree>
    <p:extLst>
      <p:ext uri="{BB962C8B-B14F-4D97-AF65-F5344CB8AC3E}">
        <p14:creationId xmlns:p14="http://schemas.microsoft.com/office/powerpoint/2010/main" val="355635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910208" y="387773"/>
            <a:ext cx="10515600" cy="1325563"/>
          </a:xfrm>
        </p:spPr>
        <p:txBody>
          <a:bodyPr/>
          <a:lstStyle/>
          <a:p>
            <a:r>
              <a:rPr lang="es-EC" dirty="0" smtClean="0">
                <a:latin typeface="Agency FB" panose="020B0503020202020204" pitchFamily="34" charset="0"/>
              </a:rPr>
              <a:t>Sistema de Papanicolaou </a:t>
            </a:r>
            <a:endParaRPr lang="es-EC" dirty="0">
              <a:latin typeface="Agency FB" panose="020B0503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1410594"/>
            <a:ext cx="8208912" cy="497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703512" y="6341258"/>
            <a:ext cx="6678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000" dirty="0" err="1"/>
              <a:t>Naucler</a:t>
            </a:r>
            <a:r>
              <a:rPr lang="es-EC" sz="1000" dirty="0"/>
              <a:t> P et al. Human </a:t>
            </a:r>
            <a:r>
              <a:rPr lang="es-EC" sz="1000" dirty="0" err="1"/>
              <a:t>Papillomavirus</a:t>
            </a:r>
            <a:r>
              <a:rPr lang="es-EC" sz="1000" dirty="0"/>
              <a:t> and Papanicolaou Test to </a:t>
            </a:r>
            <a:r>
              <a:rPr lang="es-EC" sz="1000" dirty="0" err="1"/>
              <a:t>Screen</a:t>
            </a:r>
            <a:r>
              <a:rPr lang="es-EC" sz="1000" dirty="0"/>
              <a:t> </a:t>
            </a:r>
            <a:r>
              <a:rPr lang="es-EC" sz="1000" dirty="0" err="1"/>
              <a:t>for</a:t>
            </a:r>
            <a:r>
              <a:rPr lang="es-EC" sz="1000" dirty="0"/>
              <a:t> Cervical </a:t>
            </a:r>
            <a:r>
              <a:rPr lang="es-EC" sz="1000" dirty="0" err="1"/>
              <a:t>Cancer</a:t>
            </a:r>
            <a:r>
              <a:rPr lang="es-EC" sz="1000" dirty="0"/>
              <a:t>. N </a:t>
            </a:r>
            <a:r>
              <a:rPr lang="es-EC" sz="1000" dirty="0" err="1"/>
              <a:t>Eng</a:t>
            </a:r>
            <a:r>
              <a:rPr lang="es-EC" sz="1000" dirty="0"/>
              <a:t> J </a:t>
            </a:r>
            <a:r>
              <a:rPr lang="es-EC" sz="1000" dirty="0" err="1"/>
              <a:t>Med</a:t>
            </a:r>
            <a:r>
              <a:rPr lang="es-EC" sz="1000" dirty="0"/>
              <a:t> 2007; 357:1589-1597</a:t>
            </a:r>
          </a:p>
        </p:txBody>
      </p:sp>
    </p:spTree>
    <p:extLst>
      <p:ext uri="{BB962C8B-B14F-4D97-AF65-F5344CB8AC3E}">
        <p14:creationId xmlns:p14="http://schemas.microsoft.com/office/powerpoint/2010/main" val="11853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122" name="Picture 2" descr="Embarazo y Displasia cervical: Causas, síntomas y tratamien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9" y="154004"/>
            <a:ext cx="10682037" cy="650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8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46432" y="1006276"/>
            <a:ext cx="463300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800" dirty="0">
                <a:solidFill>
                  <a:srgbClr val="222222"/>
                </a:solidFill>
                <a:latin typeface="Agency FB" panose="020B0503020202020204" pitchFamily="34" charset="0"/>
              </a:rPr>
              <a:t>Biopsia cervical y colposcopia</a:t>
            </a:r>
            <a:endParaRPr lang="es-ES" sz="2800" dirty="0">
              <a:solidFill>
                <a:prstClr val="black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307440" y="1889537"/>
            <a:ext cx="45720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dirty="0">
                <a:solidFill>
                  <a:prstClr val="black"/>
                </a:solidFill>
              </a:rPr>
              <a:t>En mujeres con una lesión muy visible</a:t>
            </a:r>
          </a:p>
          <a:p>
            <a:pPr algn="just"/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307440" y="2825641"/>
            <a:ext cx="45720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es-ES" dirty="0">
                <a:solidFill>
                  <a:prstClr val="black"/>
                </a:solidFill>
              </a:rPr>
              <a:t> Las mujeres sin una lesión visible (p. Ej., Citología cervical anormal y sintomática).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307440" y="3761745"/>
            <a:ext cx="45720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es-ES" dirty="0">
                <a:solidFill>
                  <a:prstClr val="black"/>
                </a:solidFill>
              </a:rPr>
              <a:t>Las mujeres sintomáticas sin una lesión visible y aquellas que solo tienen citología cervical anormal deben someterse a una colposcopia con biopsia dirigida.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307440" y="5117993"/>
            <a:ext cx="4572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es-ES" dirty="0" err="1">
                <a:solidFill>
                  <a:prstClr val="black"/>
                </a:solidFill>
              </a:rPr>
              <a:t>Conización</a:t>
            </a:r>
            <a:r>
              <a:rPr lang="es-ES" dirty="0">
                <a:solidFill>
                  <a:prstClr val="black"/>
                </a:solidFill>
              </a:rPr>
              <a:t> cervical si se sospecha una neoplasia maligna, pero no se encuentra en las biopsias cervicales dirigidas.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773" y="2116534"/>
            <a:ext cx="4145365" cy="236878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775520" y="6197242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000" dirty="0" err="1"/>
              <a:t>Gök</a:t>
            </a:r>
            <a:r>
              <a:rPr lang="es-EC" sz="1000" dirty="0"/>
              <a:t> M, </a:t>
            </a:r>
            <a:r>
              <a:rPr lang="es-EC" sz="1000" dirty="0" err="1"/>
              <a:t>Heideman</a:t>
            </a:r>
            <a:r>
              <a:rPr lang="es-EC" sz="1000" dirty="0"/>
              <a:t> DA, van </a:t>
            </a:r>
            <a:r>
              <a:rPr lang="es-EC" sz="1000" dirty="0" err="1"/>
              <a:t>Kemenade</a:t>
            </a:r>
            <a:r>
              <a:rPr lang="es-EC" sz="1000" dirty="0"/>
              <a:t> FJ, et al. HPV </a:t>
            </a:r>
            <a:r>
              <a:rPr lang="es-EC" sz="1000" dirty="0" err="1"/>
              <a:t>testing</a:t>
            </a:r>
            <a:r>
              <a:rPr lang="es-EC" sz="1000" dirty="0"/>
              <a:t> </a:t>
            </a:r>
            <a:r>
              <a:rPr lang="es-EC" sz="1000" dirty="0" err="1"/>
              <a:t>on</a:t>
            </a:r>
            <a:r>
              <a:rPr lang="es-EC" sz="1000" dirty="0"/>
              <a:t> </a:t>
            </a:r>
            <a:r>
              <a:rPr lang="es-EC" sz="1000" dirty="0" err="1"/>
              <a:t>self</a:t>
            </a:r>
            <a:r>
              <a:rPr lang="es-EC" sz="1000" dirty="0"/>
              <a:t> </a:t>
            </a:r>
            <a:r>
              <a:rPr lang="es-EC" sz="1000" dirty="0" err="1"/>
              <a:t>collected</a:t>
            </a:r>
            <a:r>
              <a:rPr lang="es-EC" sz="1000" dirty="0"/>
              <a:t> </a:t>
            </a:r>
            <a:r>
              <a:rPr lang="es-EC" sz="1000" dirty="0" err="1"/>
              <a:t>cervicovaginal</a:t>
            </a:r>
            <a:r>
              <a:rPr lang="es-EC" sz="1000" dirty="0"/>
              <a:t> </a:t>
            </a:r>
            <a:r>
              <a:rPr lang="es-EC" sz="1000" dirty="0" err="1"/>
              <a:t>lavage</a:t>
            </a:r>
            <a:r>
              <a:rPr lang="es-EC" sz="1000" dirty="0"/>
              <a:t> </a:t>
            </a:r>
            <a:r>
              <a:rPr lang="es-EC" sz="1000" dirty="0" err="1"/>
              <a:t>specimens</a:t>
            </a:r>
            <a:r>
              <a:rPr lang="es-EC" sz="1000" dirty="0"/>
              <a:t> as </a:t>
            </a:r>
            <a:r>
              <a:rPr lang="es-EC" sz="1000" dirty="0" err="1"/>
              <a:t>screening</a:t>
            </a:r>
            <a:r>
              <a:rPr lang="es-EC" sz="1000" dirty="0"/>
              <a:t> </a:t>
            </a:r>
            <a:r>
              <a:rPr lang="es-EC" sz="1000" dirty="0" err="1"/>
              <a:t>method</a:t>
            </a:r>
            <a:r>
              <a:rPr lang="es-EC" sz="1000" dirty="0"/>
              <a:t> </a:t>
            </a:r>
            <a:r>
              <a:rPr lang="es-EC" sz="1000" dirty="0" err="1"/>
              <a:t>for</a:t>
            </a:r>
            <a:r>
              <a:rPr lang="es-EC" sz="1000" dirty="0"/>
              <a:t> </a:t>
            </a:r>
            <a:r>
              <a:rPr lang="es-EC" sz="1000" dirty="0" err="1"/>
              <a:t>women</a:t>
            </a:r>
            <a:r>
              <a:rPr lang="es-EC" sz="1000" dirty="0"/>
              <a:t> </a:t>
            </a:r>
            <a:r>
              <a:rPr lang="es-EC" sz="1000" dirty="0" err="1"/>
              <a:t>who</a:t>
            </a:r>
            <a:r>
              <a:rPr lang="es-EC" sz="1000" dirty="0"/>
              <a:t> do </a:t>
            </a:r>
            <a:r>
              <a:rPr lang="es-EC" sz="1000" dirty="0" err="1"/>
              <a:t>not</a:t>
            </a:r>
            <a:r>
              <a:rPr lang="es-EC" sz="1000" dirty="0"/>
              <a:t> </a:t>
            </a:r>
            <a:r>
              <a:rPr lang="es-EC" sz="1000" dirty="0" err="1"/>
              <a:t>attend</a:t>
            </a:r>
            <a:r>
              <a:rPr lang="es-EC" sz="1000" dirty="0"/>
              <a:t> cervical </a:t>
            </a:r>
            <a:r>
              <a:rPr lang="es-EC" sz="1000" dirty="0" err="1"/>
              <a:t>screening</a:t>
            </a:r>
            <a:r>
              <a:rPr lang="es-EC" sz="1000" dirty="0"/>
              <a:t>: </a:t>
            </a:r>
            <a:r>
              <a:rPr lang="es-EC" sz="1000" dirty="0" err="1"/>
              <a:t>cohort</a:t>
            </a:r>
            <a:r>
              <a:rPr lang="es-EC" sz="1000" dirty="0"/>
              <a:t> </a:t>
            </a:r>
            <a:r>
              <a:rPr lang="es-EC" sz="1000" dirty="0" err="1"/>
              <a:t>study</a:t>
            </a:r>
            <a:r>
              <a:rPr lang="es-EC" sz="1000" dirty="0"/>
              <a:t>. BMJ 2010; 340:c1040.</a:t>
            </a:r>
          </a:p>
        </p:txBody>
      </p:sp>
    </p:spTree>
    <p:extLst>
      <p:ext uri="{BB962C8B-B14F-4D97-AF65-F5344CB8AC3E}">
        <p14:creationId xmlns:p14="http://schemas.microsoft.com/office/powerpoint/2010/main" val="140058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565184" y="334554"/>
            <a:ext cx="206997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2800" dirty="0">
                <a:solidFill>
                  <a:prstClr val="black"/>
                </a:solidFill>
                <a:latin typeface="Agency FB" panose="020B0503020202020204" pitchFamily="34" charset="0"/>
              </a:rPr>
              <a:t>      Imagen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007244" y="1268760"/>
            <a:ext cx="45720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Detección de anomalías de los ganglios linfáticos</a:t>
            </a:r>
          </a:p>
          <a:p>
            <a:r>
              <a:rPr lang="es-ES" dirty="0">
                <a:solidFill>
                  <a:prstClr val="black"/>
                </a:solidFill>
              </a:rPr>
              <a:t>Precisión global  77% al 85%, S  44% y E 93%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221066" y="1486984"/>
            <a:ext cx="112750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TAC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9" name="Flecha derecha 8"/>
          <p:cNvSpPr/>
          <p:nvPr/>
        </p:nvSpPr>
        <p:spPr>
          <a:xfrm>
            <a:off x="4458992" y="1607492"/>
            <a:ext cx="437827" cy="3231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209441" y="2564905"/>
            <a:ext cx="112750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PET CT</a:t>
            </a:r>
          </a:p>
          <a:p>
            <a:r>
              <a:rPr lang="es-ES" dirty="0">
                <a:solidFill>
                  <a:prstClr val="black"/>
                </a:solidFill>
              </a:rPr>
              <a:t>FDG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051803" y="2677770"/>
            <a:ext cx="102676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Ganglios</a:t>
            </a:r>
          </a:p>
        </p:txBody>
      </p:sp>
      <p:sp>
        <p:nvSpPr>
          <p:cNvPr id="12" name="Flecha derecha 11"/>
          <p:cNvSpPr/>
          <p:nvPr/>
        </p:nvSpPr>
        <p:spPr>
          <a:xfrm>
            <a:off x="4458992" y="2726204"/>
            <a:ext cx="437827" cy="3231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165853" y="5034622"/>
            <a:ext cx="112750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RNM </a:t>
            </a:r>
          </a:p>
        </p:txBody>
      </p:sp>
      <p:sp>
        <p:nvSpPr>
          <p:cNvPr id="14" name="Flecha derecha 13"/>
          <p:cNvSpPr/>
          <p:nvPr/>
        </p:nvSpPr>
        <p:spPr>
          <a:xfrm>
            <a:off x="4434038" y="5033604"/>
            <a:ext cx="437827" cy="3231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059322" y="4835082"/>
            <a:ext cx="2260815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Tumor cervical </a:t>
            </a:r>
          </a:p>
          <a:p>
            <a:r>
              <a:rPr lang="es-ES" dirty="0">
                <a:solidFill>
                  <a:prstClr val="black"/>
                </a:solidFill>
              </a:rPr>
              <a:t>Extensión </a:t>
            </a:r>
            <a:r>
              <a:rPr lang="es-ES" dirty="0" err="1">
                <a:solidFill>
                  <a:prstClr val="black"/>
                </a:solidFill>
              </a:rPr>
              <a:t>extracervical</a:t>
            </a:r>
            <a:r>
              <a:rPr lang="es-ES" dirty="0">
                <a:solidFill>
                  <a:prstClr val="black"/>
                </a:solidFill>
              </a:rPr>
              <a:t> del tumor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5052392" y="3613000"/>
            <a:ext cx="45720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es-ES" dirty="0">
                <a:solidFill>
                  <a:prstClr val="black"/>
                </a:solidFill>
              </a:rPr>
              <a:t>Captación focal del </a:t>
            </a:r>
            <a:r>
              <a:rPr lang="es-ES" dirty="0" err="1">
                <a:solidFill>
                  <a:prstClr val="black"/>
                </a:solidFill>
              </a:rPr>
              <a:t>radiotrazador</a:t>
            </a:r>
            <a:r>
              <a:rPr lang="es-ES" dirty="0">
                <a:solidFill>
                  <a:prstClr val="black"/>
                </a:solidFill>
              </a:rPr>
              <a:t>, mejora significativamente la precisión del diagnóstico en comparación con la PET o la TC sola.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9797" y="4828487"/>
            <a:ext cx="2564606" cy="1685925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1865784" y="6495148"/>
            <a:ext cx="66784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000" dirty="0" err="1"/>
              <a:t>Bhatla</a:t>
            </a:r>
            <a:r>
              <a:rPr lang="es-EC" sz="1000" dirty="0"/>
              <a:t> N, </a:t>
            </a:r>
            <a:r>
              <a:rPr lang="es-EC" sz="1000" dirty="0" err="1"/>
              <a:t>Aoki</a:t>
            </a:r>
            <a:r>
              <a:rPr lang="es-EC" sz="1000" dirty="0"/>
              <a:t> D, </a:t>
            </a:r>
            <a:r>
              <a:rPr lang="es-EC" sz="1000" dirty="0" err="1"/>
              <a:t>Sharma</a:t>
            </a:r>
            <a:r>
              <a:rPr lang="es-EC" sz="1000" dirty="0"/>
              <a:t> DN, </a:t>
            </a:r>
            <a:r>
              <a:rPr lang="es-EC" sz="1000" dirty="0" err="1"/>
              <a:t>Sankaranarayanan</a:t>
            </a:r>
            <a:r>
              <a:rPr lang="es-EC" sz="1000" dirty="0"/>
              <a:t> R. Cáncer del cuello uterino. </a:t>
            </a:r>
            <a:r>
              <a:rPr lang="es-EC" sz="1000" dirty="0" err="1"/>
              <a:t>Int</a:t>
            </a:r>
            <a:r>
              <a:rPr lang="es-EC" sz="1000" dirty="0"/>
              <a:t> J </a:t>
            </a:r>
            <a:r>
              <a:rPr lang="es-EC" sz="1000" dirty="0" err="1"/>
              <a:t>Gynaecol</a:t>
            </a:r>
            <a:r>
              <a:rPr lang="es-EC" sz="1000" dirty="0"/>
              <a:t> </a:t>
            </a:r>
            <a:r>
              <a:rPr lang="es-EC" sz="1000" dirty="0" err="1"/>
              <a:t>Obstet</a:t>
            </a:r>
            <a:r>
              <a:rPr lang="es-EC" sz="1000" dirty="0"/>
              <a:t> 2018; 143 </a:t>
            </a:r>
            <a:r>
              <a:rPr lang="es-EC" sz="1000" dirty="0" err="1"/>
              <a:t>Supl</a:t>
            </a:r>
            <a:r>
              <a:rPr lang="es-EC" sz="1000" dirty="0"/>
              <a:t>. 2:22.</a:t>
            </a:r>
          </a:p>
        </p:txBody>
      </p:sp>
    </p:spTree>
    <p:extLst>
      <p:ext uri="{BB962C8B-B14F-4D97-AF65-F5344CB8AC3E}">
        <p14:creationId xmlns:p14="http://schemas.microsoft.com/office/powerpoint/2010/main" val="59684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DIAGNOSTICO</a:t>
            </a:r>
            <a:endParaRPr lang="es-CO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197205" y="2838158"/>
            <a:ext cx="3799002" cy="2520253"/>
          </a:xfrm>
        </p:spPr>
        <p:txBody>
          <a:bodyPr/>
          <a:lstStyle/>
          <a:p>
            <a:r>
              <a:rPr lang="es-CO" dirty="0" smtClean="0"/>
              <a:t>Diagnostico temprano = Prevención secundaria</a:t>
            </a:r>
            <a:endParaRPr lang="es-CO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38981" t="22405" r="20971" b="6654"/>
          <a:stretch/>
        </p:blipFill>
        <p:spPr>
          <a:xfrm>
            <a:off x="6102285" y="0"/>
            <a:ext cx="60897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81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/>
          <a:srcRect l="41654" t="23678" r="17427" b="14356"/>
          <a:stretch/>
        </p:blipFill>
        <p:spPr bwMode="auto">
          <a:xfrm>
            <a:off x="1800519" y="461913"/>
            <a:ext cx="8107052" cy="61368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946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/>
          <p:cNvGraphicFramePr>
            <a:graphicFrameLocks noGrp="1"/>
          </p:cNvGraphicFramePr>
          <p:nvPr>
            <p:extLst/>
          </p:nvPr>
        </p:nvGraphicFramePr>
        <p:xfrm>
          <a:off x="0" y="-4"/>
          <a:ext cx="12192000" cy="70229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xmlns="" val="1456103218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xmlns="" val="3182324734"/>
                    </a:ext>
                  </a:extLst>
                </a:gridCol>
              </a:tblGrid>
              <a:tr h="4543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2000" b="1" dirty="0" smtClean="0">
                          <a:effectLst/>
                        </a:rPr>
                        <a:t>ESTADIFICACIÓN DE CÁNCER DE CÉRVIX FIGO 2018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74433627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Estadio I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Enfermedad confinada al cérvix uterino.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968037734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IA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Carcinoma invasivo con diagnóstico microscópico, profundidad máxima &lt;5mm.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1014260924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IA1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Invasión estromal &lt;3mm de profundidad.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301087981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IA2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Invasión estromal ≥ 3mm y &lt;5 mm de profundidad.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2823615963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IB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Carcinoma invasivo con profundidad ≥5mm pero lesión limitada el cérvix.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723293583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IB1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Carcinoma invasivo ≥5mm de profundidad y &lt;2cm en su diámetro mayor.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1123387514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dirty="0">
                          <a:effectLst/>
                        </a:rPr>
                        <a:t>IB2</a:t>
                      </a:r>
                      <a:endParaRPr lang="es-CO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Carcinoma invasivo ≥2cm pero &lt;4cm de diámetro mayor.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3546553931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IB3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Carcinoma invasivo ≥ 4cm de diámetro mayor.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1097955284"/>
                  </a:ext>
                </a:extLst>
              </a:tr>
              <a:tr h="7856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Estadio II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Tumor que invade más allá del cérvix sin llegar al tercio inferior de la vagina o a la pared pélvica.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343502470"/>
                  </a:ext>
                </a:extLst>
              </a:tr>
              <a:tr h="7856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IIA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dirty="0">
                          <a:effectLst/>
                        </a:rPr>
                        <a:t>Invasión limitada a los dos tercios superiores de la vagina pero sin afectación </a:t>
                      </a:r>
                      <a:r>
                        <a:rPr lang="es-CO" sz="1400" b="1" dirty="0" err="1">
                          <a:effectLst/>
                        </a:rPr>
                        <a:t>parametrial</a:t>
                      </a:r>
                      <a:r>
                        <a:rPr lang="es-CO" sz="1400" b="1" dirty="0">
                          <a:effectLst/>
                        </a:rPr>
                        <a:t>.</a:t>
                      </a:r>
                      <a:endParaRPr lang="es-CO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1202082195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dirty="0">
                          <a:effectLst/>
                        </a:rPr>
                        <a:t> IIA1</a:t>
                      </a:r>
                      <a:endParaRPr lang="es-CO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Carcinoma invasivo &lt; 4cm de diámetro mayor.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4235261437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IIA2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Carcinoma invasivo ≥ 4cm de diámetro mayor.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553889624"/>
                  </a:ext>
                </a:extLst>
              </a:tr>
              <a:tr h="454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>
                          <a:effectLst/>
                        </a:rPr>
                        <a:t>IIB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dirty="0">
                          <a:effectLst/>
                        </a:rPr>
                        <a:t>Invasión del </a:t>
                      </a:r>
                      <a:r>
                        <a:rPr lang="es-CO" sz="1400" b="1" dirty="0" err="1">
                          <a:effectLst/>
                        </a:rPr>
                        <a:t>parametrio</a:t>
                      </a:r>
                      <a:r>
                        <a:rPr lang="es-CO" sz="1400" b="1" dirty="0">
                          <a:effectLst/>
                        </a:rPr>
                        <a:t> sin llegar a la pared pélvica</a:t>
                      </a:r>
                      <a:endParaRPr lang="es-CO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58668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81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4095" y="236552"/>
            <a:ext cx="5948908" cy="1276452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>
              <a:defRPr/>
            </a:pPr>
            <a:r>
              <a:rPr lang="es-EC" sz="4000" b="1" dirty="0">
                <a:latin typeface="Arial" panose="020B0604020202020204" pitchFamily="34" charset="0"/>
                <a:cs typeface="Arial" panose="020B0604020202020204" pitchFamily="34" charset="0"/>
              </a:rPr>
              <a:t>UNIÓN        </a:t>
            </a:r>
            <a:br>
              <a:rPr lang="es-EC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C" sz="4000" b="1" dirty="0">
                <a:latin typeface="Arial" panose="020B0604020202020204" pitchFamily="34" charset="0"/>
                <a:cs typeface="Arial" panose="020B0604020202020204" pitchFamily="34" charset="0"/>
              </a:rPr>
              <a:t>ESCAMO -CILÍNDRICA    </a:t>
            </a:r>
            <a:endParaRPr lang="es-EC" sz="4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57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" t="2138" r="1060" b="2196"/>
          <a:stretch>
            <a:fillRect/>
          </a:stretch>
        </p:blipFill>
        <p:spPr>
          <a:xfrm>
            <a:off x="7055124" y="1374600"/>
            <a:ext cx="4871265" cy="5666279"/>
          </a:xfrm>
        </p:spPr>
      </p:pic>
      <p:pic>
        <p:nvPicPr>
          <p:cNvPr id="1157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050" y="1531939"/>
            <a:ext cx="2681288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 rot="18214611">
            <a:off x="1213644" y="2089944"/>
            <a:ext cx="1887538" cy="3175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42950">
              <a:defRPr/>
            </a:pPr>
            <a:r>
              <a:rPr lang="es-EC" sz="1463" b="1" dirty="0">
                <a:solidFill>
                  <a:srgbClr val="FF388C">
                    <a:lumMod val="75000"/>
                  </a:srgbClr>
                </a:solidFill>
                <a:latin typeface="Century Gothic"/>
              </a:rPr>
              <a:t>Epitelio escamoso </a:t>
            </a:r>
            <a:endParaRPr lang="es-EC" sz="1463" dirty="0">
              <a:solidFill>
                <a:srgbClr val="FF388C">
                  <a:lumMod val="75000"/>
                </a:srgbClr>
              </a:solidFill>
              <a:latin typeface="Century Gothic"/>
            </a:endParaRPr>
          </a:p>
        </p:txBody>
      </p:sp>
      <p:sp>
        <p:nvSpPr>
          <p:cNvPr id="7" name="6 Rectángulo"/>
          <p:cNvSpPr/>
          <p:nvPr/>
        </p:nvSpPr>
        <p:spPr>
          <a:xfrm rot="17535690">
            <a:off x="1748632" y="1774032"/>
            <a:ext cx="3576637" cy="31750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42950">
              <a:defRPr/>
            </a:pPr>
            <a:r>
              <a:rPr lang="es-EC" sz="1463" b="1" dirty="0">
                <a:solidFill>
                  <a:srgbClr val="FF388C">
                    <a:lumMod val="75000"/>
                  </a:srgbClr>
                </a:solidFill>
                <a:latin typeface="Century Gothic"/>
              </a:rPr>
              <a:t>Epitelio Cilíndrico.</a:t>
            </a:r>
            <a:endParaRPr lang="es-EC" sz="1463" dirty="0">
              <a:solidFill>
                <a:srgbClr val="FF388C">
                  <a:lumMod val="75000"/>
                </a:srgbClr>
              </a:solidFill>
              <a:latin typeface="Century Gothic"/>
            </a:endParaRPr>
          </a:p>
        </p:txBody>
      </p:sp>
      <p:sp>
        <p:nvSpPr>
          <p:cNvPr id="8" name="7 Rectángulo"/>
          <p:cNvSpPr/>
          <p:nvPr/>
        </p:nvSpPr>
        <p:spPr>
          <a:xfrm rot="17836115">
            <a:off x="1709738" y="2347913"/>
            <a:ext cx="2381250" cy="3175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42950">
              <a:defRPr/>
            </a:pPr>
            <a:r>
              <a:rPr lang="es-EC" sz="1463" b="1" dirty="0" err="1">
                <a:solidFill>
                  <a:srgbClr val="FF388C">
                    <a:lumMod val="75000"/>
                  </a:srgbClr>
                </a:solidFill>
                <a:latin typeface="Century Gothic"/>
              </a:rPr>
              <a:t>Union</a:t>
            </a:r>
            <a:r>
              <a:rPr lang="es-EC" sz="1463" b="1" dirty="0">
                <a:solidFill>
                  <a:srgbClr val="FF388C">
                    <a:lumMod val="75000"/>
                  </a:srgbClr>
                </a:solidFill>
                <a:latin typeface="Century Gothic"/>
              </a:rPr>
              <a:t> escamo cilíndrica</a:t>
            </a:r>
            <a:endParaRPr lang="es-EC" sz="1463" dirty="0">
              <a:solidFill>
                <a:prstClr val="white"/>
              </a:solidFill>
              <a:latin typeface="Century Gothic"/>
            </a:endParaRPr>
          </a:p>
        </p:txBody>
      </p:sp>
      <p:pic>
        <p:nvPicPr>
          <p:cNvPr id="1157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89" y="3367089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2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1" y="1531939"/>
            <a:ext cx="2968625" cy="550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 Título"/>
          <p:cNvSpPr txBox="1">
            <a:spLocks/>
          </p:cNvSpPr>
          <p:nvPr/>
        </p:nvSpPr>
        <p:spPr>
          <a:xfrm>
            <a:off x="7055124" y="217616"/>
            <a:ext cx="5075510" cy="12268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C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ZONA TRANSFORMACIÓN</a:t>
            </a:r>
          </a:p>
        </p:txBody>
      </p:sp>
    </p:spTree>
    <p:extLst>
      <p:ext uri="{BB962C8B-B14F-4D97-AF65-F5344CB8AC3E}">
        <p14:creationId xmlns:p14="http://schemas.microsoft.com/office/powerpoint/2010/main" val="34841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178621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xmlns="" val="1574850831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xmlns="" val="1522730935"/>
                    </a:ext>
                  </a:extLst>
                </a:gridCol>
              </a:tblGrid>
              <a:tr h="10600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Estadio </a:t>
                      </a:r>
                      <a:r>
                        <a:rPr lang="es-CO" sz="1400" b="1" i="0" dirty="0" smtClean="0">
                          <a:effectLst/>
                        </a:rPr>
                        <a:t>III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>
                          <a:effectLst/>
                        </a:rPr>
                        <a:t>Tumor que invade el tercio inferior de la vagina y/o pared pélvica y/o causa ureterohidronefrosis y/o afecta a ganglios pélvicos y/o paraaórticos.</a:t>
                      </a:r>
                      <a:endParaRPr lang="es-CO" sz="1400" b="1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1732793123"/>
                  </a:ext>
                </a:extLst>
              </a:tr>
              <a:tr h="6129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IIIA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>
                          <a:effectLst/>
                        </a:rPr>
                        <a:t>Se extiende hasta el tercio inferior de la vagina sin afectación de la pared pélvica.</a:t>
                      </a:r>
                      <a:endParaRPr lang="es-CO" sz="1400" b="1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2330351933"/>
                  </a:ext>
                </a:extLst>
              </a:tr>
              <a:tr h="6129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IIIB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>
                          <a:effectLst/>
                        </a:rPr>
                        <a:t>Se extiende hasta la pared pélvica y/o ureterohidronefrosis (excluidas otras causas)</a:t>
                      </a:r>
                      <a:endParaRPr lang="es-CO" sz="1400" b="1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745310902"/>
                  </a:ext>
                </a:extLst>
              </a:tr>
              <a:tr h="10600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IIIC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Diseminación ganglionar pélvica y/o </a:t>
                      </a:r>
                      <a:r>
                        <a:rPr lang="es-CO" sz="1400" b="1" i="0" dirty="0" err="1">
                          <a:effectLst/>
                        </a:rPr>
                        <a:t>paraaórtica</a:t>
                      </a:r>
                      <a:r>
                        <a:rPr lang="es-CO" sz="1400" b="1" i="0" dirty="0">
                          <a:effectLst/>
                        </a:rPr>
                        <a:t> independientemente del tamaño del tumor primario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1687636758"/>
                  </a:ext>
                </a:extLst>
              </a:tr>
              <a:tr h="6129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>
                          <a:effectLst/>
                        </a:rPr>
                        <a:t>IIIC1</a:t>
                      </a:r>
                      <a:endParaRPr lang="es-CO" sz="1400" b="1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Afectación </a:t>
                      </a:r>
                      <a:r>
                        <a:rPr lang="es-CO" sz="1400" b="1" i="0" dirty="0" err="1">
                          <a:effectLst/>
                        </a:rPr>
                        <a:t>metastásicas</a:t>
                      </a:r>
                      <a:r>
                        <a:rPr lang="es-CO" sz="1400" b="1" i="0" dirty="0">
                          <a:effectLst/>
                        </a:rPr>
                        <a:t> de ganglios pélvicos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3192886026"/>
                  </a:ext>
                </a:extLst>
              </a:tr>
              <a:tr h="6129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>
                          <a:effectLst/>
                        </a:rPr>
                        <a:t>IIIC2</a:t>
                      </a:r>
                      <a:endParaRPr lang="es-CO" sz="1400" b="1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Afectación </a:t>
                      </a:r>
                      <a:r>
                        <a:rPr lang="es-CO" sz="1400" b="1" i="0" dirty="0" err="1">
                          <a:effectLst/>
                        </a:rPr>
                        <a:t>metastásica</a:t>
                      </a:r>
                      <a:r>
                        <a:rPr lang="es-CO" sz="1400" b="1" i="0" dirty="0">
                          <a:effectLst/>
                        </a:rPr>
                        <a:t> de ganglios </a:t>
                      </a:r>
                      <a:r>
                        <a:rPr lang="es-CO" sz="1400" b="1" i="0" dirty="0" err="1">
                          <a:effectLst/>
                        </a:rPr>
                        <a:t>paraaórticos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3675213221"/>
                  </a:ext>
                </a:extLst>
              </a:tr>
              <a:tr h="10600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>
                          <a:effectLst/>
                        </a:rPr>
                        <a:t>Estadio IV</a:t>
                      </a:r>
                      <a:endParaRPr lang="es-CO" sz="1400" b="1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Tumor que se extiende más allá de la pelvis y/o ha alcanzado la mucosa de la vejiga o del recto ( precisa biopsia)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2702613165"/>
                  </a:ext>
                </a:extLst>
              </a:tr>
              <a:tr h="6129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>
                          <a:effectLst/>
                        </a:rPr>
                        <a:t>IVA</a:t>
                      </a:r>
                      <a:endParaRPr lang="es-CO" sz="1400" b="1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Diseminación a órganos adyacentes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1047047457"/>
                  </a:ext>
                </a:extLst>
              </a:tr>
              <a:tr h="6129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>
                          <a:effectLst/>
                        </a:rPr>
                        <a:t>IVB</a:t>
                      </a:r>
                      <a:endParaRPr lang="es-CO" sz="1400" b="1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es-CO" sz="1400" b="1" i="0" dirty="0">
                          <a:effectLst/>
                        </a:rPr>
                        <a:t>Diseminación a órganos distantes</a:t>
                      </a:r>
                      <a:endParaRPr lang="es-CO" sz="14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091" marR="22091" marT="22091" marB="22091" anchor="ctr"/>
                </a:tc>
                <a:extLst>
                  <a:ext uri="{0D108BD9-81ED-4DB2-BD59-A6C34878D82A}">
                    <a16:rowId xmlns:a16="http://schemas.microsoft.com/office/drawing/2014/main" xmlns="" val="3385298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490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657" y="221583"/>
            <a:ext cx="8652146" cy="641483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20010" t="27864" r="24755" b="24797"/>
          <a:stretch/>
        </p:blipFill>
        <p:spPr>
          <a:xfrm>
            <a:off x="1520790" y="1838590"/>
            <a:ext cx="9249877" cy="4459340"/>
          </a:xfrm>
          <a:prstGeom prst="rect">
            <a:avLst/>
          </a:prstGeom>
        </p:spPr>
      </p:pic>
      <p:cxnSp>
        <p:nvCxnSpPr>
          <p:cNvPr id="13" name="Conector recto de flecha 12"/>
          <p:cNvCxnSpPr/>
          <p:nvPr/>
        </p:nvCxnSpPr>
        <p:spPr>
          <a:xfrm flipV="1">
            <a:off x="6830568" y="1517904"/>
            <a:ext cx="2926080" cy="182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9796350" y="1314950"/>
            <a:ext cx="1481328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 smtClean="0"/>
              <a:t>CONIZACION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7449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12334" y="739735"/>
            <a:ext cx="10436468" cy="1325563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CO" dirty="0" smtClean="0"/>
              <a:t>Diagnostico en enfermedad </a:t>
            </a:r>
            <a:r>
              <a:rPr lang="es-CO" dirty="0" err="1" smtClean="0"/>
              <a:t>microinvasiva</a:t>
            </a:r>
            <a:r>
              <a:rPr lang="es-CO" dirty="0" smtClean="0"/>
              <a:t>:</a:t>
            </a:r>
            <a:endParaRPr lang="es-CO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10436468" cy="3473329"/>
          </a:xfrm>
        </p:spPr>
        <p:txBody>
          <a:bodyPr/>
          <a:lstStyle/>
          <a:p>
            <a:r>
              <a:rPr lang="es-CO" dirty="0"/>
              <a:t>E</a:t>
            </a:r>
            <a:r>
              <a:rPr lang="es-CO" dirty="0" smtClean="0"/>
              <a:t>stadios </a:t>
            </a:r>
            <a:r>
              <a:rPr lang="es-CO" dirty="0"/>
              <a:t>IA1 y </a:t>
            </a:r>
            <a:r>
              <a:rPr lang="es-CO" dirty="0" smtClean="0"/>
              <a:t>IA2: examen </a:t>
            </a:r>
            <a:r>
              <a:rPr lang="es-CO" dirty="0"/>
              <a:t>microscópico de una muestra de biopsia en </a:t>
            </a:r>
            <a:r>
              <a:rPr lang="es-CO" dirty="0" smtClean="0"/>
              <a:t>cono. Tener en </a:t>
            </a:r>
            <a:r>
              <a:rPr lang="es-CO" dirty="0"/>
              <a:t>cuenta la afectación del espacio </a:t>
            </a:r>
            <a:r>
              <a:rPr lang="es-CO" dirty="0" err="1"/>
              <a:t>linfovascular</a:t>
            </a:r>
            <a:r>
              <a:rPr lang="es-CO" dirty="0"/>
              <a:t>, que no altera el estadio, pero puede afectar al plan de tratamiento. Se debe informar que los márgenes son negativos </a:t>
            </a:r>
            <a:endParaRPr lang="es-CO" dirty="0" smtClean="0"/>
          </a:p>
          <a:p>
            <a:pPr marL="0" indent="0">
              <a:buNone/>
            </a:pPr>
            <a:r>
              <a:rPr lang="es-CO" dirty="0" smtClean="0"/>
              <a:t>*Márgenes </a:t>
            </a:r>
            <a:r>
              <a:rPr lang="es-CO" dirty="0"/>
              <a:t>de la biopsia cónica son positivos para cáncer invasivo, el paciente se asigna al Estadio IB1.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1386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8213" y="889737"/>
            <a:ext cx="10436468" cy="1325563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CO" dirty="0" smtClean="0"/>
              <a:t>Diagnostico en enfermedad invasiva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73319" y="2215300"/>
            <a:ext cx="11376173" cy="4006510"/>
          </a:xfrm>
        </p:spPr>
        <p:txBody>
          <a:bodyPr/>
          <a:lstStyle/>
          <a:p>
            <a:endParaRPr lang="es-ES" dirty="0" smtClean="0"/>
          </a:p>
          <a:p>
            <a:r>
              <a:rPr lang="es-ES" dirty="0" smtClean="0"/>
              <a:t>En lesiones </a:t>
            </a:r>
            <a:r>
              <a:rPr lang="es-ES" dirty="0"/>
              <a:t>visibles, una biopsia en sacabocados </a:t>
            </a:r>
            <a:r>
              <a:rPr lang="es-ES" dirty="0" smtClean="0"/>
              <a:t>puede </a:t>
            </a:r>
            <a:r>
              <a:rPr lang="es-ES" dirty="0"/>
              <a:t>ser </a:t>
            </a:r>
            <a:r>
              <a:rPr lang="es-ES" dirty="0" smtClean="0"/>
              <a:t>suficiente.</a:t>
            </a:r>
          </a:p>
          <a:p>
            <a:r>
              <a:rPr lang="es-ES" dirty="0" smtClean="0"/>
              <a:t> </a:t>
            </a:r>
            <a:r>
              <a:rPr lang="es-ES" dirty="0"/>
              <a:t>La evaluación clínica es el primer paso en la asignación de </a:t>
            </a:r>
            <a:r>
              <a:rPr lang="es-ES" dirty="0" smtClean="0"/>
              <a:t>etapas.</a:t>
            </a:r>
          </a:p>
          <a:p>
            <a:r>
              <a:rPr lang="es-ES" dirty="0" smtClean="0"/>
              <a:t>La </a:t>
            </a:r>
            <a:r>
              <a:rPr lang="es-ES" dirty="0" err="1"/>
              <a:t>estadificación</a:t>
            </a:r>
            <a:r>
              <a:rPr lang="es-ES" dirty="0"/>
              <a:t> de FIGO </a:t>
            </a:r>
            <a:r>
              <a:rPr lang="es-ES" dirty="0" smtClean="0"/>
              <a:t> </a:t>
            </a:r>
            <a:r>
              <a:rPr lang="es-ES" dirty="0"/>
              <a:t>permite el uso de cualquiera de las modalidades de imágenes </a:t>
            </a:r>
            <a:endParaRPr lang="es-ES" dirty="0" smtClean="0"/>
          </a:p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* La </a:t>
            </a:r>
            <a:r>
              <a:rPr lang="es-ES" dirty="0"/>
              <a:t>RM es el mejor método de evaluación radiológica de tumores primarios mayores de 10 </a:t>
            </a:r>
            <a:r>
              <a:rPr lang="es-ES" dirty="0" err="1"/>
              <a:t>mm.</a:t>
            </a:r>
            <a:r>
              <a:rPr lang="es-ES" dirty="0"/>
              <a:t>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1767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461913" y="1677971"/>
            <a:ext cx="11472421" cy="4600281"/>
          </a:xfrm>
        </p:spPr>
        <p:txBody>
          <a:bodyPr>
            <a:normAutofit/>
          </a:bodyPr>
          <a:lstStyle/>
          <a:p>
            <a:r>
              <a:rPr lang="es-CO" dirty="0"/>
              <a:t>El tratamiento del cáncer de cuello uterino se realiza principalmente mediante </a:t>
            </a:r>
            <a:r>
              <a:rPr lang="es-CO" dirty="0" smtClean="0"/>
              <a:t>cirugía, </a:t>
            </a:r>
            <a:r>
              <a:rPr lang="es-CO" dirty="0"/>
              <a:t>siendo la </a:t>
            </a:r>
            <a:r>
              <a:rPr lang="es-CO" dirty="0" smtClean="0"/>
              <a:t>radioterapia y </a:t>
            </a:r>
            <a:r>
              <a:rPr lang="es-CO" dirty="0"/>
              <a:t>quimioterapia un complemento valioso.</a:t>
            </a:r>
          </a:p>
        </p:txBody>
      </p:sp>
    </p:spTree>
    <p:extLst>
      <p:ext uri="{BB962C8B-B14F-4D97-AF65-F5344CB8AC3E}">
        <p14:creationId xmlns:p14="http://schemas.microsoft.com/office/powerpoint/2010/main" val="213287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026" name="Picture 2" descr="Presentación de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867" y="1011117"/>
            <a:ext cx="8786295" cy="584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53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23922" y="3457654"/>
            <a:ext cx="10148499" cy="158370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/>
              <a:t>los genotipos de alto riesgo (16, 18, 31, 33, 35, 39, 45, 51, 52, 56, 58, 59, 68, 73 y 82) se relacionan con el desarrollo de lesiones </a:t>
            </a:r>
            <a:r>
              <a:rPr lang="es-ES" dirty="0" err="1"/>
              <a:t>intraepiteliales</a:t>
            </a:r>
            <a:r>
              <a:rPr lang="es-ES" dirty="0"/>
              <a:t> (</a:t>
            </a:r>
            <a:r>
              <a:rPr lang="es-ES" dirty="0" err="1"/>
              <a:t>premalignas</a:t>
            </a:r>
            <a:r>
              <a:rPr lang="es-ES" dirty="0"/>
              <a:t>) o invasivas (cáncer)</a:t>
            </a:r>
            <a:endParaRPr lang="es-CO" dirty="0"/>
          </a:p>
        </p:txBody>
      </p:sp>
      <p:pic>
        <p:nvPicPr>
          <p:cNvPr id="3074" name="Picture 2" descr="INFECCIÓN POR VIRUS DE PAPILOMA HUMANO Y CÁNCER DE CÉRVIX | Centro Médico  FEM - Mujer y Famili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73"/>
          <a:stretch/>
        </p:blipFill>
        <p:spPr bwMode="auto">
          <a:xfrm>
            <a:off x="2975777" y="499214"/>
            <a:ext cx="7332879" cy="259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14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946212" y="599591"/>
            <a:ext cx="10515600" cy="1325563"/>
          </a:xfrm>
        </p:spPr>
        <p:txBody>
          <a:bodyPr/>
          <a:lstStyle/>
          <a:p>
            <a:r>
              <a:rPr lang="es-EC" dirty="0" smtClean="0">
                <a:latin typeface="Agency FB" panose="020B0503020202020204" pitchFamily="34" charset="0"/>
              </a:rPr>
              <a:t>Fisiopatología </a:t>
            </a:r>
            <a:endParaRPr lang="es-EC" dirty="0">
              <a:latin typeface="Agency FB" panose="020B0503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919536" y="155679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Cuatro </a:t>
            </a:r>
            <a:r>
              <a:rPr lang="es-EC" dirty="0">
                <a:latin typeface="Andalus" panose="02020603050405020304" pitchFamily="18" charset="-78"/>
                <a:cs typeface="Andalus" panose="02020603050405020304" pitchFamily="18" charset="-78"/>
              </a:rPr>
              <a:t>pasos principales en </a:t>
            </a:r>
            <a:r>
              <a:rPr lang="es-EC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su desarrollo</a:t>
            </a:r>
            <a:endParaRPr lang="es-EC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923634" y="4937287"/>
            <a:ext cx="3596303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dirty="0"/>
              <a:t>Desarrollo de carcinoma e invasión a través de la membrana basal.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919536" y="2132856"/>
            <a:ext cx="856895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dirty="0"/>
              <a:t>Infección oncogénica por VPH del epitelio </a:t>
            </a:r>
            <a:r>
              <a:rPr lang="es-EC" dirty="0" err="1"/>
              <a:t>metaplásico</a:t>
            </a:r>
            <a:r>
              <a:rPr lang="es-EC" dirty="0"/>
              <a:t> en la zona de transformación </a:t>
            </a:r>
            <a:r>
              <a:rPr lang="es-EC" dirty="0" smtClean="0"/>
              <a:t>cervical</a:t>
            </a:r>
            <a:endParaRPr lang="es-EC" dirty="0"/>
          </a:p>
        </p:txBody>
      </p:sp>
      <p:sp>
        <p:nvSpPr>
          <p:cNvPr id="7" name="6 Rectángulo"/>
          <p:cNvSpPr/>
          <p:nvPr/>
        </p:nvSpPr>
        <p:spPr>
          <a:xfrm>
            <a:off x="1919538" y="3212976"/>
            <a:ext cx="360039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dirty="0"/>
              <a:t>Persistencia de la infección por VPH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919536" y="3789040"/>
            <a:ext cx="36004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dirty="0"/>
              <a:t>Progresión de un clon de células epiteliales de infección </a:t>
            </a:r>
            <a:r>
              <a:rPr lang="es-EC" dirty="0" smtClean="0"/>
              <a:t>viral</a:t>
            </a:r>
            <a:endParaRPr lang="es-EC" dirty="0"/>
          </a:p>
        </p:txBody>
      </p:sp>
      <p:sp>
        <p:nvSpPr>
          <p:cNvPr id="9" name="8 Rectángulo"/>
          <p:cNvSpPr/>
          <p:nvPr/>
        </p:nvSpPr>
        <p:spPr>
          <a:xfrm>
            <a:off x="1930976" y="6453337"/>
            <a:ext cx="76214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000" dirty="0" err="1"/>
              <a:t>Schiffman</a:t>
            </a:r>
            <a:r>
              <a:rPr lang="es-EC" sz="1000" dirty="0"/>
              <a:t> M, </a:t>
            </a:r>
            <a:r>
              <a:rPr lang="es-EC" sz="1000" dirty="0" err="1"/>
              <a:t>Castle</a:t>
            </a:r>
            <a:r>
              <a:rPr lang="es-EC" sz="1000" dirty="0"/>
              <a:t> PE, </a:t>
            </a:r>
            <a:r>
              <a:rPr lang="es-EC" sz="1000" dirty="0" err="1"/>
              <a:t>Jeronimo</a:t>
            </a:r>
            <a:r>
              <a:rPr lang="es-EC" sz="1000" dirty="0"/>
              <a:t> J, et al. Virus del papiloma humano y cáncer cervical. </a:t>
            </a:r>
            <a:r>
              <a:rPr lang="es-EC" sz="1000" dirty="0" err="1"/>
              <a:t>Lancet</a:t>
            </a:r>
            <a:r>
              <a:rPr lang="es-EC" sz="1000" dirty="0"/>
              <a:t> 2007; 370: 890.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3284985"/>
            <a:ext cx="4600386" cy="242649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44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582" y="0"/>
            <a:ext cx="8617512" cy="1610328"/>
          </a:xfrm>
        </p:spPr>
        <p:txBody>
          <a:bodyPr>
            <a:normAutofit/>
          </a:bodyPr>
          <a:lstStyle/>
          <a:p>
            <a:pPr marL="393764">
              <a:defRPr/>
            </a:pPr>
            <a:r>
              <a:rPr lang="es-EC" sz="4000" b="1" dirty="0">
                <a:latin typeface="Arial" panose="020B0604020202020204" pitchFamily="34" charset="0"/>
                <a:cs typeface="Arial" panose="020B0604020202020204" pitchFamily="34" charset="0"/>
              </a:rPr>
              <a:t>PROGRESIÓN DE LESIÓN   </a:t>
            </a:r>
            <a:r>
              <a:rPr lang="es-EC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 l="29000" t="22795" r="32150" b="18931"/>
          <a:stretch>
            <a:fillRect/>
          </a:stretch>
        </p:blipFill>
        <p:spPr>
          <a:xfrm>
            <a:off x="1225529" y="1558358"/>
            <a:ext cx="2842314" cy="4109676"/>
          </a:xfrm>
          <a:prstGeom prst="rect">
            <a:avLst/>
          </a:prstGeom>
          <a:noFill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4" cstate="print"/>
          <a:srcRect b="4762"/>
          <a:stretch/>
        </p:blipFill>
        <p:spPr>
          <a:xfrm>
            <a:off x="4018935" y="1558358"/>
            <a:ext cx="6650582" cy="4109676"/>
          </a:xfrm>
          <a:prstGeom prst="rect">
            <a:avLst/>
          </a:prstGeom>
          <a:noFill/>
        </p:spPr>
      </p:pic>
      <p:sp>
        <p:nvSpPr>
          <p:cNvPr id="7" name="Elipse 6"/>
          <p:cNvSpPr/>
          <p:nvPr/>
        </p:nvSpPr>
        <p:spPr>
          <a:xfrm>
            <a:off x="4690172" y="2975803"/>
            <a:ext cx="1694458" cy="1938051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71475"/>
            <a:endParaRPr lang="es-EC">
              <a:solidFill>
                <a:prstClr val="white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6209919" y="2975803"/>
            <a:ext cx="3012558" cy="1883877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71475"/>
            <a:endParaRPr lang="es-EC">
              <a:solidFill>
                <a:prstClr val="white"/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8981643" y="2975803"/>
            <a:ext cx="1914759" cy="2323841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71475"/>
            <a:endParaRPr lang="es-EC">
              <a:solidFill>
                <a:prstClr val="white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303289" y="3637879"/>
            <a:ext cx="417703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71475"/>
            <a:r>
              <a:rPr lang="es-EC" sz="4875" dirty="0">
                <a:solidFill>
                  <a:srgbClr val="1D6FA9"/>
                </a:solidFill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9449362" y="3798979"/>
            <a:ext cx="445770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71475"/>
            <a:r>
              <a:rPr lang="es-EC" sz="4875" dirty="0">
                <a:solidFill>
                  <a:srgbClr val="1D6FA9"/>
                </a:solidFill>
                <a:cs typeface="Arial" panose="020B0604020202020204" pitchFamily="34" charset="0"/>
              </a:rPr>
              <a:t>3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7458607" y="3706990"/>
            <a:ext cx="445770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71475"/>
            <a:r>
              <a:rPr lang="es-EC" sz="4875" dirty="0">
                <a:solidFill>
                  <a:srgbClr val="1D6FA9"/>
                </a:solidFill>
                <a:cs typeface="Arial" panose="020B0604020202020204" pitchFamily="34" charset="0"/>
              </a:rPr>
              <a:t>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A6DAC8C5-62D9-4B9F-AE11-3B3AF9BFFD75}"/>
              </a:ext>
            </a:extLst>
          </p:cNvPr>
          <p:cNvSpPr txBox="1"/>
          <p:nvPr/>
        </p:nvSpPr>
        <p:spPr>
          <a:xfrm>
            <a:off x="5029746" y="4309202"/>
            <a:ext cx="1209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71475"/>
            <a:r>
              <a:rPr lang="es-EC" dirty="0">
                <a:solidFill>
                  <a:prstClr val="black"/>
                </a:solidFill>
                <a:cs typeface="Arial" panose="020B0604020202020204" pitchFamily="34" charset="0"/>
              </a:rPr>
              <a:t>Infección </a:t>
            </a:r>
          </a:p>
          <a:p>
            <a:pPr defTabSz="371475"/>
            <a:r>
              <a:rPr lang="es-EC" dirty="0">
                <a:solidFill>
                  <a:prstClr val="black"/>
                </a:solidFill>
                <a:cs typeface="Arial" panose="020B0604020202020204" pitchFamily="34" charset="0"/>
              </a:rPr>
              <a:t>    HPV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BA04EEE0-4712-4576-88AD-FDC7A1B50B32}"/>
              </a:ext>
            </a:extLst>
          </p:cNvPr>
          <p:cNvSpPr txBox="1"/>
          <p:nvPr/>
        </p:nvSpPr>
        <p:spPr>
          <a:xfrm>
            <a:off x="7376403" y="4237181"/>
            <a:ext cx="995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71475"/>
            <a:r>
              <a:rPr lang="es-EC" dirty="0">
                <a:solidFill>
                  <a:prstClr val="black"/>
                </a:solidFill>
                <a:cs typeface="Arial" panose="020B0604020202020204" pitchFamily="34" charset="0"/>
              </a:rPr>
              <a:t>Lesión HPV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7E29EFAF-D543-4134-AB13-9B11DB106089}"/>
              </a:ext>
            </a:extLst>
          </p:cNvPr>
          <p:cNvSpPr txBox="1"/>
          <p:nvPr/>
        </p:nvSpPr>
        <p:spPr>
          <a:xfrm>
            <a:off x="9363354" y="4439184"/>
            <a:ext cx="139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71475"/>
            <a:r>
              <a:rPr lang="es-EC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s-EC" dirty="0" smtClean="0">
                <a:solidFill>
                  <a:prstClr val="black"/>
                </a:solidFill>
                <a:cs typeface="Arial" panose="020B0604020202020204" pitchFamily="34" charset="0"/>
              </a:rPr>
              <a:t>Célula </a:t>
            </a:r>
            <a:r>
              <a:rPr lang="es-EC" dirty="0">
                <a:solidFill>
                  <a:prstClr val="black"/>
                </a:solidFill>
                <a:cs typeface="Arial" panose="020B0604020202020204" pitchFamily="34" charset="0"/>
              </a:rPr>
              <a:t>Cáncer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853250" y="5513060"/>
            <a:ext cx="60413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71475"/>
            <a:r>
              <a:rPr lang="es-EC" sz="4000" b="1" dirty="0">
                <a:solidFill>
                  <a:srgbClr val="1D6F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3  E S C E N A R I O S</a:t>
            </a:r>
            <a:endParaRPr lang="es-EC" sz="40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8" name="Triángulo isósceles 7">
            <a:extLst>
              <a:ext uri="{FF2B5EF4-FFF2-40B4-BE49-F238E27FC236}">
                <a16:creationId xmlns:a16="http://schemas.microsoft.com/office/drawing/2014/main" xmlns="" id="{D1C4D6A1-3D7F-431B-AF55-0FBAAAF1C88E}"/>
              </a:ext>
            </a:extLst>
          </p:cNvPr>
          <p:cNvSpPr/>
          <p:nvPr/>
        </p:nvSpPr>
        <p:spPr>
          <a:xfrm rot="5400000">
            <a:off x="7225348" y="4951879"/>
            <a:ext cx="776777" cy="3035475"/>
          </a:xfrm>
          <a:prstGeom prst="triangle">
            <a:avLst>
              <a:gd name="adj" fmla="val 425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4108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6192" y="411460"/>
            <a:ext cx="10515600" cy="1325563"/>
          </a:xfrm>
        </p:spPr>
        <p:txBody>
          <a:bodyPr/>
          <a:lstStyle/>
          <a:p>
            <a:r>
              <a:rPr lang="es-EC" dirty="0" smtClean="0">
                <a:latin typeface="Agency FB" panose="020B0503020202020204" pitchFamily="34" charset="0"/>
                <a:cs typeface="Andalus" panose="02020603050405020304" pitchFamily="18" charset="-78"/>
              </a:rPr>
              <a:t>Epidemiología </a:t>
            </a:r>
            <a:endParaRPr lang="es-EC" dirty="0">
              <a:latin typeface="Agency FB" panose="020B0503020202020204" pitchFamily="34" charset="0"/>
              <a:cs typeface="Andalus" panose="02020603050405020304" pitchFamily="18" charset="-78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871864" y="980295"/>
            <a:ext cx="4896544" cy="107721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C" sz="1600" dirty="0"/>
              <a:t>En 2018, el cáncer de cuello uterino representó un estimado de 570.000 nuevos casos de cáncer y 311.000 muertes en todo el mundo y fue el cuarto cáncer más común en mujeres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39" y="1737024"/>
            <a:ext cx="4143553" cy="4555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078396" y="2912043"/>
            <a:ext cx="4906037" cy="10772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sz="1600" dirty="0"/>
              <a:t>En las mujeres de los países en desarrollo, el cáncer de cuello uterino fue el segundo tipo de cáncer más común (15,7 por 100.000 mujeres) y la tercera causa más común de mortalidad por cáncer (8,3 por 100.000)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424774" y="4630241"/>
            <a:ext cx="4901493" cy="83099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C" sz="1600" dirty="0"/>
              <a:t>Las tasas de incidencia y mortalidad mundiales dependen de la presencia de programas de detección y de la </a:t>
            </a:r>
            <a:r>
              <a:rPr lang="es-EC" sz="1600" dirty="0" smtClean="0"/>
              <a:t>vacunación</a:t>
            </a:r>
            <a:endParaRPr lang="es-EC" sz="1600" dirty="0"/>
          </a:p>
        </p:txBody>
      </p:sp>
      <p:sp>
        <p:nvSpPr>
          <p:cNvPr id="7" name="6 Rectángulo"/>
          <p:cNvSpPr/>
          <p:nvPr/>
        </p:nvSpPr>
        <p:spPr>
          <a:xfrm>
            <a:off x="1703512" y="6381328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000" dirty="0" err="1"/>
              <a:t>Arbyn</a:t>
            </a:r>
            <a:r>
              <a:rPr lang="es-EC" sz="1000" dirty="0"/>
              <a:t> M, </a:t>
            </a:r>
            <a:r>
              <a:rPr lang="es-EC" sz="1000" dirty="0" err="1"/>
              <a:t>Weiderpass</a:t>
            </a:r>
            <a:r>
              <a:rPr lang="es-EC" sz="1000" dirty="0"/>
              <a:t> E, </a:t>
            </a:r>
            <a:r>
              <a:rPr lang="es-EC" sz="1000" dirty="0" err="1"/>
              <a:t>Bruni</a:t>
            </a:r>
            <a:r>
              <a:rPr lang="es-EC" sz="1000" dirty="0"/>
              <a:t> L y col. Estimaciones de incidencia y mortalidad del cáncer de cuello uterino en 2018: un análisis mundial. </a:t>
            </a:r>
            <a:r>
              <a:rPr lang="es-EC" sz="1000" dirty="0" err="1"/>
              <a:t>Lancet</a:t>
            </a:r>
            <a:r>
              <a:rPr lang="es-EC" sz="1000" dirty="0"/>
              <a:t> </a:t>
            </a:r>
            <a:r>
              <a:rPr lang="es-EC" sz="1000" dirty="0" err="1"/>
              <a:t>Glob</a:t>
            </a:r>
            <a:r>
              <a:rPr lang="es-EC" sz="1000" dirty="0"/>
              <a:t> </a:t>
            </a:r>
            <a:r>
              <a:rPr lang="es-EC" sz="1000" dirty="0" err="1"/>
              <a:t>Health</a:t>
            </a:r>
            <a:r>
              <a:rPr lang="es-EC" sz="1000" dirty="0"/>
              <a:t> 2020; 8: e191</a:t>
            </a:r>
          </a:p>
        </p:txBody>
      </p:sp>
    </p:spTree>
    <p:extLst>
      <p:ext uri="{BB962C8B-B14F-4D97-AF65-F5344CB8AC3E}">
        <p14:creationId xmlns:p14="http://schemas.microsoft.com/office/powerpoint/2010/main" val="85596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1143000"/>
          </a:xfrm>
        </p:spPr>
        <p:txBody>
          <a:bodyPr/>
          <a:lstStyle/>
          <a:p>
            <a:r>
              <a:rPr lang="es-EC" dirty="0" smtClean="0">
                <a:latin typeface="Agency FB" panose="020B0503020202020204" pitchFamily="34" charset="0"/>
              </a:rPr>
              <a:t>Factores de riesgo</a:t>
            </a:r>
            <a:endParaRPr lang="es-EC" dirty="0">
              <a:latin typeface="Agency FB" panose="020B0503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75520" y="1467641"/>
            <a:ext cx="8712968" cy="40011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sz="2000" dirty="0"/>
              <a:t>Inicio temprano de la actividad </a:t>
            </a:r>
            <a:r>
              <a:rPr lang="es-EC" sz="2000" dirty="0" smtClean="0"/>
              <a:t>sexual</a:t>
            </a:r>
            <a:endParaRPr lang="es-EC" sz="2000" dirty="0"/>
          </a:p>
        </p:txBody>
      </p:sp>
      <p:sp>
        <p:nvSpPr>
          <p:cNvPr id="7" name="6 Rectángulo"/>
          <p:cNvSpPr/>
          <p:nvPr/>
        </p:nvSpPr>
        <p:spPr>
          <a:xfrm>
            <a:off x="1739516" y="2213400"/>
            <a:ext cx="8712968" cy="40011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C" sz="2000" dirty="0" smtClean="0"/>
              <a:t>Promiscuidad</a:t>
            </a:r>
            <a:endParaRPr lang="es-EC" sz="2000" dirty="0"/>
          </a:p>
        </p:txBody>
      </p:sp>
      <p:sp>
        <p:nvSpPr>
          <p:cNvPr id="8" name="7 Rectángulo"/>
          <p:cNvSpPr/>
          <p:nvPr/>
        </p:nvSpPr>
        <p:spPr>
          <a:xfrm>
            <a:off x="1793268" y="2968305"/>
            <a:ext cx="8712968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dirty="0"/>
              <a:t>Una pareja sexual de alto </a:t>
            </a:r>
            <a:r>
              <a:rPr lang="es-EC" dirty="0" smtClean="0"/>
              <a:t>riesgo</a:t>
            </a:r>
            <a:endParaRPr lang="es-EC" dirty="0"/>
          </a:p>
        </p:txBody>
      </p:sp>
      <p:sp>
        <p:nvSpPr>
          <p:cNvPr id="9" name="8 Rectángulo"/>
          <p:cNvSpPr/>
          <p:nvPr/>
        </p:nvSpPr>
        <p:spPr>
          <a:xfrm>
            <a:off x="1775520" y="4430299"/>
            <a:ext cx="8712968" cy="67710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C" sz="1900" dirty="0"/>
              <a:t>Antecedentes de infecciones de transmisión sexual (p. Ej., Chlamydia </a:t>
            </a:r>
            <a:r>
              <a:rPr lang="es-EC" sz="1900" dirty="0" err="1"/>
              <a:t>trachomatis</a:t>
            </a:r>
            <a:r>
              <a:rPr lang="es-EC" sz="1900" dirty="0"/>
              <a:t>, herpes genital)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775520" y="3825360"/>
            <a:ext cx="8712968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dirty="0"/>
              <a:t>Antecedentes de neoplasia o cáncer </a:t>
            </a:r>
            <a:r>
              <a:rPr lang="es-EC" dirty="0" err="1"/>
              <a:t>intraepitelial</a:t>
            </a:r>
            <a:r>
              <a:rPr lang="es-EC" dirty="0"/>
              <a:t> escamoso vaginal o </a:t>
            </a:r>
            <a:r>
              <a:rPr lang="es-EC" dirty="0" err="1"/>
              <a:t>vulvar</a:t>
            </a:r>
            <a:endParaRPr lang="es-EC" dirty="0"/>
          </a:p>
        </p:txBody>
      </p:sp>
      <p:sp>
        <p:nvSpPr>
          <p:cNvPr id="12" name="11 Rectángulo"/>
          <p:cNvSpPr/>
          <p:nvPr/>
        </p:nvSpPr>
        <p:spPr>
          <a:xfrm>
            <a:off x="1775520" y="5343014"/>
            <a:ext cx="4703467" cy="40011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/>
            <a:r>
              <a:rPr lang="es-EC" sz="2000" dirty="0"/>
              <a:t>Inmunosupresión (p. Ej., Infección por VIH).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1703512" y="6237313"/>
            <a:ext cx="88924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900" dirty="0"/>
              <a:t>Colaboración internacional de estudios epidemiológicos del cáncer de cuello uterino. Comparación de factores de riesgo para el carcinoma invasivo de células escamosas y el adenocarcinoma de cuello uterino: </a:t>
            </a:r>
            <a:r>
              <a:rPr lang="es-EC" sz="900" dirty="0" err="1"/>
              <a:t>reanálisis</a:t>
            </a:r>
            <a:r>
              <a:rPr lang="es-EC" sz="900" dirty="0"/>
              <a:t> colaborativo de datos individuales de 8.097 mujeres con carcinoma de células escamosas y 1.374 mujeres con adenocarcinoma de 12 estudios epidemiológicos. </a:t>
            </a:r>
            <a:r>
              <a:rPr lang="es-EC" sz="900" dirty="0" err="1"/>
              <a:t>Int</a:t>
            </a:r>
            <a:r>
              <a:rPr lang="es-EC" sz="900" dirty="0"/>
              <a:t> J </a:t>
            </a:r>
            <a:r>
              <a:rPr lang="es-EC" sz="900" dirty="0" err="1"/>
              <a:t>Cancer</a:t>
            </a:r>
            <a:r>
              <a:rPr lang="es-EC" sz="900" dirty="0"/>
              <a:t> 2007; 120: 885</a:t>
            </a:r>
          </a:p>
        </p:txBody>
      </p:sp>
      <p:pic>
        <p:nvPicPr>
          <p:cNvPr id="2050" name="Picture 2" descr="Promiscuidad - Mary L. Berríos López EHE 680 Summer 2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375" y="8651"/>
            <a:ext cx="41910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67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1775520" y="283303"/>
            <a:ext cx="10515600" cy="1325563"/>
          </a:xfrm>
        </p:spPr>
        <p:txBody>
          <a:bodyPr/>
          <a:lstStyle/>
          <a:p>
            <a:r>
              <a:rPr lang="es-EC" dirty="0" smtClean="0">
                <a:latin typeface="Agency FB" panose="020B0503020202020204" pitchFamily="34" charset="0"/>
              </a:rPr>
              <a:t>COFACTORES</a:t>
            </a:r>
            <a:endParaRPr lang="es-EC" dirty="0">
              <a:latin typeface="Agency FB" panose="020B0503020202020204" pitchFamily="34" charset="0"/>
            </a:endParaRPr>
          </a:p>
        </p:txBody>
      </p:sp>
      <p:sp>
        <p:nvSpPr>
          <p:cNvPr id="4" name="3 Pentágono"/>
          <p:cNvSpPr/>
          <p:nvPr/>
        </p:nvSpPr>
        <p:spPr>
          <a:xfrm>
            <a:off x="1775520" y="1783530"/>
            <a:ext cx="3852936" cy="50405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000" dirty="0"/>
              <a:t>No relacionados con el HPV 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703512" y="6300028"/>
            <a:ext cx="8874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000" dirty="0" err="1"/>
              <a:t>Yu</a:t>
            </a:r>
            <a:r>
              <a:rPr lang="es-EC" sz="1000" dirty="0"/>
              <a:t> L, Sabatino SA, White MC. Disparidades rurales-urbanas y raciales / étnicas en la incidencia del cáncer </a:t>
            </a:r>
            <a:r>
              <a:rPr lang="es-EC" sz="1000" dirty="0" err="1"/>
              <a:t>cervicouterino</a:t>
            </a:r>
            <a:r>
              <a:rPr lang="es-EC" sz="1000" dirty="0"/>
              <a:t> invasivo en los Estados Unidos, 2010-2014. </a:t>
            </a:r>
            <a:r>
              <a:rPr lang="es-EC" sz="1000" dirty="0" err="1"/>
              <a:t>Prev</a:t>
            </a:r>
            <a:r>
              <a:rPr lang="es-EC" sz="1000" dirty="0"/>
              <a:t> </a:t>
            </a:r>
            <a:r>
              <a:rPr lang="es-EC" sz="1000" dirty="0" err="1"/>
              <a:t>Chronic</a:t>
            </a:r>
            <a:r>
              <a:rPr lang="es-EC" sz="1000" dirty="0"/>
              <a:t> </a:t>
            </a:r>
            <a:r>
              <a:rPr lang="es-EC" sz="1000" dirty="0" err="1"/>
              <a:t>Dis</a:t>
            </a:r>
            <a:r>
              <a:rPr lang="es-EC" sz="1000" dirty="0"/>
              <a:t> 2019; 16: E70</a:t>
            </a: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>
          <a:xfrm>
            <a:off x="1775520" y="214874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>
              <a:buFont typeface="Arial" panose="020B0604020202020204" pitchFamily="34" charset="0"/>
              <a:buNone/>
              <a:defRPr/>
            </a:pPr>
            <a:endParaRPr lang="es-EC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s-EC" sz="3200" dirty="0" err="1" smtClean="0"/>
              <a:t>Multiparidad</a:t>
            </a:r>
            <a:endParaRPr lang="es-EC" sz="32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s-EC" sz="3200" dirty="0" smtClean="0"/>
              <a:t>Tabaquismo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s-EC" sz="3200" dirty="0" smtClean="0"/>
              <a:t>Anticoncepción hormonal &gt; 5 años</a:t>
            </a:r>
          </a:p>
          <a:p>
            <a:pPr marL="0" indent="0">
              <a:buNone/>
            </a:pPr>
            <a:r>
              <a:rPr lang="es-EC" dirty="0" smtClean="0"/>
              <a:t>Condiciones </a:t>
            </a:r>
            <a:r>
              <a:rPr lang="es-EC" dirty="0" err="1" smtClean="0"/>
              <a:t>Socioeconomicas</a:t>
            </a:r>
            <a:endParaRPr lang="es-EC" dirty="0"/>
          </a:p>
        </p:txBody>
      </p:sp>
      <p:pic>
        <p:nvPicPr>
          <p:cNvPr id="4098" name="Picture 2" descr="El factor de riesgo mas importante de las infecciones de vías urinarias es  el embarazo. - PDF Descargar lib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385" y="697182"/>
            <a:ext cx="4746509" cy="287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lación entre tabaco y cánc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576" y="4515613"/>
            <a:ext cx="404812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96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32872</TotalTime>
  <Words>2149</Words>
  <Application>Microsoft Office PowerPoint</Application>
  <PresentationFormat>Panorámica</PresentationFormat>
  <Paragraphs>265</Paragraphs>
  <Slides>35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8" baseType="lpstr">
      <vt:lpstr>Agency FB</vt:lpstr>
      <vt:lpstr>Andalus</vt:lpstr>
      <vt:lpstr>Arial</vt:lpstr>
      <vt:lpstr>Calibri</vt:lpstr>
      <vt:lpstr>Century Gothic</vt:lpstr>
      <vt:lpstr>Imago</vt:lpstr>
      <vt:lpstr>Open Sans</vt:lpstr>
      <vt:lpstr>Red Hat Display</vt:lpstr>
      <vt:lpstr>Times New Roman</vt:lpstr>
      <vt:lpstr>Verdana</vt:lpstr>
      <vt:lpstr>Wingdings</vt:lpstr>
      <vt:lpstr>Wingdings 3</vt:lpstr>
      <vt:lpstr>Tema de Office</vt:lpstr>
      <vt:lpstr>MD. RICARDO CASILLAS  RESIDENTE ONCOLOGIA</vt:lpstr>
      <vt:lpstr>DEFINICIÓN</vt:lpstr>
      <vt:lpstr>UNIÓN         ESCAMO -CILÍNDRICA    </vt:lpstr>
      <vt:lpstr>Presentación de PowerPoint</vt:lpstr>
      <vt:lpstr>Fisiopatología </vt:lpstr>
      <vt:lpstr>PROGRESIÓN DE LESIÓN    </vt:lpstr>
      <vt:lpstr>Epidemiología </vt:lpstr>
      <vt:lpstr>Factores de riesgo</vt:lpstr>
      <vt:lpstr>COFACTORES</vt:lpstr>
      <vt:lpstr>Historia natural </vt:lpstr>
      <vt:lpstr>Presentación Clínica: Asintomática en estadios tempranos</vt:lpstr>
      <vt:lpstr>Prevención </vt:lpstr>
      <vt:lpstr>OMS  90%–70%–90% </vt:lpstr>
      <vt:lpstr>Presentación de PowerPoint</vt:lpstr>
      <vt:lpstr>Presentación de PowerPoint</vt:lpstr>
      <vt:lpstr>Presentación de PowerPoint</vt:lpstr>
      <vt:lpstr>Presentación de PowerPoint</vt:lpstr>
      <vt:lpstr>TAMIZAJE PRIMARIO </vt:lpstr>
      <vt:lpstr>BD ONCLARITY </vt:lpstr>
      <vt:lpstr>BD ONCLARITY </vt:lpstr>
      <vt:lpstr>ALGORITMO PARA  TAMIZAJE PRIMARIO </vt:lpstr>
      <vt:lpstr>Papanicolaou </vt:lpstr>
      <vt:lpstr>Sistema de Papanicolaou </vt:lpstr>
      <vt:lpstr>Presentación de PowerPoint</vt:lpstr>
      <vt:lpstr>Presentación de PowerPoint</vt:lpstr>
      <vt:lpstr>Presentación de PowerPoint</vt:lpstr>
      <vt:lpstr>DIAGNOSTICO</vt:lpstr>
      <vt:lpstr>Presentación de PowerPoint</vt:lpstr>
      <vt:lpstr>Presentación de PowerPoint</vt:lpstr>
      <vt:lpstr>Presentación de PowerPoint</vt:lpstr>
      <vt:lpstr>Presentación de PowerPoint</vt:lpstr>
      <vt:lpstr>Diagnostico en enfermedad microinvasiva:</vt:lpstr>
      <vt:lpstr>Diagnostico en enfermedad invasiva</vt:lpstr>
      <vt:lpstr>El tratamiento del cáncer de cuello uterino se realiza principalmente mediante cirugía, siendo la radioterapia y quimioterapia un complemento valioso.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Solca</cp:lastModifiedBy>
  <cp:revision>135</cp:revision>
  <cp:lastPrinted>2022-09-30T12:20:29Z</cp:lastPrinted>
  <dcterms:created xsi:type="dcterms:W3CDTF">2022-07-26T19:05:49Z</dcterms:created>
  <dcterms:modified xsi:type="dcterms:W3CDTF">2022-11-18T16:57:54Z</dcterms:modified>
</cp:coreProperties>
</file>