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0" r:id="rId4"/>
    <p:sldId id="261" r:id="rId5"/>
    <p:sldId id="262" r:id="rId6"/>
    <p:sldId id="263" r:id="rId7"/>
    <p:sldId id="264" r:id="rId8"/>
    <p:sldId id="265" r:id="rId9"/>
    <p:sldId id="266" r:id="rId10"/>
    <p:sldId id="267" r:id="rId11"/>
    <p:sldId id="268" r:id="rId12"/>
    <p:sldId id="269" r:id="rId13"/>
    <p:sldId id="270" r:id="rId14"/>
    <p:sldId id="271" r:id="rId15"/>
    <p:sldId id="272" r:id="rId16"/>
    <p:sldId id="286" r:id="rId17"/>
    <p:sldId id="274" r:id="rId18"/>
    <p:sldId id="275" r:id="rId19"/>
    <p:sldId id="276" r:id="rId20"/>
    <p:sldId id="277" r:id="rId21"/>
    <p:sldId id="278" r:id="rId22"/>
    <p:sldId id="279" r:id="rId23"/>
    <p:sldId id="280" r:id="rId24"/>
    <p:sldId id="281" r:id="rId25"/>
    <p:sldId id="282" r:id="rId26"/>
    <p:sldId id="283" r:id="rId27"/>
    <p:sldId id="284" r:id="rId28"/>
    <p:sldId id="285" r:id="rId29"/>
  </p:sldIdLst>
  <p:sldSz cx="12192000" cy="6858000"/>
  <p:notesSz cx="6858000" cy="9144000"/>
  <p:defaultText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cción predeterminada" id="{5A8701DC-DAE0-4AB2-9347-1BAE6BC588AF}">
          <p14:sldIdLst>
            <p14:sldId id="256"/>
            <p14:sldId id="257"/>
            <p14:sldId id="260"/>
            <p14:sldId id="261"/>
            <p14:sldId id="262"/>
            <p14:sldId id="263"/>
            <p14:sldId id="264"/>
            <p14:sldId id="265"/>
            <p14:sldId id="266"/>
            <p14:sldId id="267"/>
            <p14:sldId id="268"/>
            <p14:sldId id="269"/>
            <p14:sldId id="270"/>
            <p14:sldId id="271"/>
            <p14:sldId id="272"/>
            <p14:sldId id="286"/>
            <p14:sldId id="274"/>
            <p14:sldId id="275"/>
            <p14:sldId id="276"/>
            <p14:sldId id="277"/>
            <p14:sldId id="278"/>
            <p14:sldId id="279"/>
            <p14:sldId id="280"/>
            <p14:sldId id="281"/>
            <p14:sldId id="282"/>
            <p14:sldId id="283"/>
          </p14:sldIdLst>
        </p14:section>
        <p14:section name="Sección sin título" id="{993CB629-3071-4B72-9D12-D74CAEE58A30}">
          <p14:sldIdLst>
            <p14:sldId id="284"/>
            <p14:sldId id="285"/>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92" d="100"/>
          <a:sy n="92" d="100"/>
        </p:scale>
        <p:origin x="450"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diagrams/_rels/data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image" Target="../media/image29.png"/><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diagrams/_rels/drawing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image" Target="../media/image29.png"/><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6D1FC0A-9B1A-4571-B076-366766997E3F}" type="doc">
      <dgm:prSet loTypeId="urn:microsoft.com/office/officeart/2005/8/layout/pList2" loCatId="list" qsTypeId="urn:microsoft.com/office/officeart/2005/8/quickstyle/simple1" qsCatId="simple" csTypeId="urn:microsoft.com/office/officeart/2005/8/colors/accent1_2" csCatId="accent1" phldr="1"/>
      <dgm:spPr/>
      <dgm:t>
        <a:bodyPr/>
        <a:lstStyle/>
        <a:p>
          <a:endParaRPr lang="es-EC"/>
        </a:p>
      </dgm:t>
    </dgm:pt>
    <dgm:pt modelId="{3C4711A4-D808-43DF-975F-458049010154}">
      <dgm:prSet phldrT="[Texto]"/>
      <dgm:spPr/>
      <dgm:t>
        <a:bodyPr/>
        <a:lstStyle/>
        <a:p>
          <a:r>
            <a:rPr lang="es-ES" dirty="0"/>
            <a:t>Tolerancia individual</a:t>
          </a:r>
        </a:p>
        <a:p>
          <a:r>
            <a:rPr lang="es-ES" dirty="0"/>
            <a:t>Tipo de cirugía</a:t>
          </a:r>
        </a:p>
        <a:p>
          <a:r>
            <a:rPr lang="es-ES" dirty="0"/>
            <a:t>Edad avanzada</a:t>
          </a:r>
          <a:endParaRPr lang="es-EC" dirty="0"/>
        </a:p>
      </dgm:t>
    </dgm:pt>
    <dgm:pt modelId="{0688B3C6-A129-43F4-80A6-12DAD23E7686}" type="parTrans" cxnId="{E5D8A988-69D6-4B89-BF09-423D5874BCAB}">
      <dgm:prSet/>
      <dgm:spPr/>
      <dgm:t>
        <a:bodyPr/>
        <a:lstStyle/>
        <a:p>
          <a:endParaRPr lang="es-EC"/>
        </a:p>
      </dgm:t>
    </dgm:pt>
    <dgm:pt modelId="{A1A28249-8FF5-45CE-98E8-90F9330C4195}" type="sibTrans" cxnId="{E5D8A988-69D6-4B89-BF09-423D5874BCAB}">
      <dgm:prSet/>
      <dgm:spPr/>
      <dgm:t>
        <a:bodyPr/>
        <a:lstStyle/>
        <a:p>
          <a:endParaRPr lang="es-EC"/>
        </a:p>
      </dgm:t>
    </dgm:pt>
    <dgm:pt modelId="{66E1E57E-7061-4C39-A2A3-D8A37AF76ABD}">
      <dgm:prSet phldrT="[Texto]"/>
      <dgm:spPr/>
      <dgm:t>
        <a:bodyPr/>
        <a:lstStyle/>
        <a:p>
          <a:r>
            <a:rPr lang="es-ES" dirty="0"/>
            <a:t>D1.Líquidos claros.</a:t>
          </a:r>
        </a:p>
        <a:p>
          <a:r>
            <a:rPr lang="es-ES" dirty="0"/>
            <a:t>6 tomas fraccionadas.</a:t>
          </a:r>
        </a:p>
        <a:p>
          <a:r>
            <a:rPr lang="es-ES" dirty="0"/>
            <a:t>D2. Líquida amplia</a:t>
          </a:r>
        </a:p>
        <a:p>
          <a:r>
            <a:rPr lang="es-ES" dirty="0"/>
            <a:t>D3.Dieta blanda</a:t>
          </a:r>
          <a:endParaRPr lang="es-EC" dirty="0"/>
        </a:p>
      </dgm:t>
    </dgm:pt>
    <dgm:pt modelId="{46D19F7F-6222-4EF0-8C3B-6C39810FD47E}" type="parTrans" cxnId="{1BD78F3A-2D4C-49D2-9F84-A3DDA8EB96F2}">
      <dgm:prSet/>
      <dgm:spPr/>
      <dgm:t>
        <a:bodyPr/>
        <a:lstStyle/>
        <a:p>
          <a:endParaRPr lang="es-EC"/>
        </a:p>
      </dgm:t>
    </dgm:pt>
    <dgm:pt modelId="{18E855B6-9C87-49A8-9190-732E9B2CCDE3}" type="sibTrans" cxnId="{1BD78F3A-2D4C-49D2-9F84-A3DDA8EB96F2}">
      <dgm:prSet/>
      <dgm:spPr/>
      <dgm:t>
        <a:bodyPr/>
        <a:lstStyle/>
        <a:p>
          <a:endParaRPr lang="es-EC"/>
        </a:p>
      </dgm:t>
    </dgm:pt>
    <dgm:pt modelId="{183F828C-69E1-4FC8-9008-D60CF988E931}">
      <dgm:prSet phldrT="[Texto]"/>
      <dgm:spPr/>
      <dgm:t>
        <a:bodyPr/>
        <a:lstStyle/>
        <a:p>
          <a:r>
            <a:rPr lang="es-ES" dirty="0"/>
            <a:t>ALTA Asesoría nutricional al paciente y familia</a:t>
          </a:r>
          <a:endParaRPr lang="es-EC" dirty="0"/>
        </a:p>
      </dgm:t>
    </dgm:pt>
    <dgm:pt modelId="{B8BE406E-E129-47F4-9C8B-75CD266B6120}" type="parTrans" cxnId="{E1F9058D-A71B-4940-AF50-3FFA4D631BFE}">
      <dgm:prSet/>
      <dgm:spPr/>
      <dgm:t>
        <a:bodyPr/>
        <a:lstStyle/>
        <a:p>
          <a:endParaRPr lang="es-EC"/>
        </a:p>
      </dgm:t>
    </dgm:pt>
    <dgm:pt modelId="{4A7C786C-8208-4567-8A2C-E74D0899B5ED}" type="sibTrans" cxnId="{E1F9058D-A71B-4940-AF50-3FFA4D631BFE}">
      <dgm:prSet/>
      <dgm:spPr/>
      <dgm:t>
        <a:bodyPr/>
        <a:lstStyle/>
        <a:p>
          <a:endParaRPr lang="es-EC"/>
        </a:p>
      </dgm:t>
    </dgm:pt>
    <dgm:pt modelId="{4B6D82A9-F326-47AF-8B03-667FC0A3FDC9}">
      <dgm:prSet/>
      <dgm:spPr/>
      <dgm:t>
        <a:bodyPr/>
        <a:lstStyle/>
        <a:p>
          <a:r>
            <a:rPr lang="es-ES" dirty="0"/>
            <a:t>Si la dieta oral o enteral  no cubre el mayor 50% pasado  los 7 días ,iniciar NPT</a:t>
          </a:r>
          <a:endParaRPr lang="es-EC" dirty="0"/>
        </a:p>
      </dgm:t>
    </dgm:pt>
    <dgm:pt modelId="{BF87361F-B6ED-4941-ADC6-8F51AF054A90}" type="parTrans" cxnId="{243E2F16-5DF5-4892-B624-B0361D6E43E0}">
      <dgm:prSet/>
      <dgm:spPr/>
      <dgm:t>
        <a:bodyPr/>
        <a:lstStyle/>
        <a:p>
          <a:endParaRPr lang="es-EC"/>
        </a:p>
      </dgm:t>
    </dgm:pt>
    <dgm:pt modelId="{937DF93B-46D5-4FB5-8AC4-F48BE4DE5084}" type="sibTrans" cxnId="{243E2F16-5DF5-4892-B624-B0361D6E43E0}">
      <dgm:prSet/>
      <dgm:spPr/>
      <dgm:t>
        <a:bodyPr/>
        <a:lstStyle/>
        <a:p>
          <a:endParaRPr lang="es-EC"/>
        </a:p>
      </dgm:t>
    </dgm:pt>
    <dgm:pt modelId="{31615D48-F9BC-47AE-851D-C3F8087CCD9F}">
      <dgm:prSet/>
      <dgm:spPr/>
      <dgm:t>
        <a:bodyPr/>
        <a:lstStyle/>
        <a:p>
          <a:r>
            <a:rPr lang="es-ES" dirty="0"/>
            <a:t>Ingesta oral iniciar dentro de las horas posteriores a la cirugía.</a:t>
          </a:r>
        </a:p>
        <a:p>
          <a:r>
            <a:rPr lang="es-ES" dirty="0"/>
            <a:t>LIQUIDOS CLAROS</a:t>
          </a:r>
          <a:endParaRPr lang="es-EC" dirty="0"/>
        </a:p>
      </dgm:t>
    </dgm:pt>
    <dgm:pt modelId="{9B861B71-0EC3-4A2F-8855-79C01ECC68F2}" type="parTrans" cxnId="{E05DC718-B1E2-4FEA-B35C-97F2B6B2AF8F}">
      <dgm:prSet/>
      <dgm:spPr/>
      <dgm:t>
        <a:bodyPr/>
        <a:lstStyle/>
        <a:p>
          <a:endParaRPr lang="es-EC"/>
        </a:p>
      </dgm:t>
    </dgm:pt>
    <dgm:pt modelId="{6E275F14-6904-4625-AEB2-32D9C78ABAEE}" type="sibTrans" cxnId="{E05DC718-B1E2-4FEA-B35C-97F2B6B2AF8F}">
      <dgm:prSet/>
      <dgm:spPr/>
      <dgm:t>
        <a:bodyPr/>
        <a:lstStyle/>
        <a:p>
          <a:endParaRPr lang="es-EC"/>
        </a:p>
      </dgm:t>
    </dgm:pt>
    <dgm:pt modelId="{6CCB7652-AA18-4775-8A6E-CF845310AE38}">
      <dgm:prSet/>
      <dgm:spPr/>
      <dgm:t>
        <a:bodyPr/>
        <a:lstStyle/>
        <a:p>
          <a:r>
            <a:rPr lang="es-ES" dirty="0"/>
            <a:t>Control de ingesta y tolerancia</a:t>
          </a:r>
          <a:endParaRPr lang="es-EC" dirty="0"/>
        </a:p>
      </dgm:t>
    </dgm:pt>
    <dgm:pt modelId="{E5051BDE-122E-441C-A4AB-6E3B91B11A45}" type="parTrans" cxnId="{158FF898-15CF-4738-857B-0BE57D5E53D6}">
      <dgm:prSet/>
      <dgm:spPr/>
      <dgm:t>
        <a:bodyPr/>
        <a:lstStyle/>
        <a:p>
          <a:endParaRPr lang="es-EC"/>
        </a:p>
      </dgm:t>
    </dgm:pt>
    <dgm:pt modelId="{02B2160C-1C50-4DEE-81FB-0DF32013D28F}" type="sibTrans" cxnId="{158FF898-15CF-4738-857B-0BE57D5E53D6}">
      <dgm:prSet/>
      <dgm:spPr/>
      <dgm:t>
        <a:bodyPr/>
        <a:lstStyle/>
        <a:p>
          <a:endParaRPr lang="es-EC"/>
        </a:p>
      </dgm:t>
    </dgm:pt>
    <dgm:pt modelId="{20DF7442-A833-4BE1-8037-E6E8F9742016}" type="pres">
      <dgm:prSet presAssocID="{76D1FC0A-9B1A-4571-B076-366766997E3F}" presName="Name0" presStyleCnt="0">
        <dgm:presLayoutVars>
          <dgm:dir/>
          <dgm:resizeHandles val="exact"/>
        </dgm:presLayoutVars>
      </dgm:prSet>
      <dgm:spPr/>
      <dgm:t>
        <a:bodyPr/>
        <a:lstStyle/>
        <a:p>
          <a:endParaRPr lang="en-US"/>
        </a:p>
      </dgm:t>
    </dgm:pt>
    <dgm:pt modelId="{5C2BD824-DE50-4D93-B469-2F96A7667008}" type="pres">
      <dgm:prSet presAssocID="{76D1FC0A-9B1A-4571-B076-366766997E3F}" presName="bkgdShp" presStyleLbl="alignAccFollowNode1" presStyleIdx="0" presStyleCnt="1" custLinFactNeighborX="-921" custLinFactNeighborY="539"/>
      <dgm:spPr/>
    </dgm:pt>
    <dgm:pt modelId="{9AA5344D-860D-48D8-AE25-F8D6D8A858AF}" type="pres">
      <dgm:prSet presAssocID="{76D1FC0A-9B1A-4571-B076-366766997E3F}" presName="linComp" presStyleCnt="0"/>
      <dgm:spPr/>
    </dgm:pt>
    <dgm:pt modelId="{FB8FD965-3762-4DD0-93E8-38508020F8B4}" type="pres">
      <dgm:prSet presAssocID="{3C4711A4-D808-43DF-975F-458049010154}" presName="compNode" presStyleCnt="0"/>
      <dgm:spPr/>
    </dgm:pt>
    <dgm:pt modelId="{9F1B14AD-3C09-43D0-A634-EA9054E3D646}" type="pres">
      <dgm:prSet presAssocID="{3C4711A4-D808-43DF-975F-458049010154}" presName="node" presStyleLbl="node1" presStyleIdx="0" presStyleCnt="6" custScaleX="116401">
        <dgm:presLayoutVars>
          <dgm:bulletEnabled val="1"/>
        </dgm:presLayoutVars>
      </dgm:prSet>
      <dgm:spPr/>
      <dgm:t>
        <a:bodyPr/>
        <a:lstStyle/>
        <a:p>
          <a:endParaRPr lang="en-US"/>
        </a:p>
      </dgm:t>
    </dgm:pt>
    <dgm:pt modelId="{6418FD53-C6FE-4EE5-8F59-14F8462AB070}" type="pres">
      <dgm:prSet presAssocID="{3C4711A4-D808-43DF-975F-458049010154}" presName="invisiNode" presStyleLbl="node1" presStyleIdx="0" presStyleCnt="6"/>
      <dgm:spPr/>
    </dgm:pt>
    <dgm:pt modelId="{352F3F3E-2925-4BF3-8015-EED22A57764F}" type="pres">
      <dgm:prSet presAssocID="{3C4711A4-D808-43DF-975F-458049010154}" presName="imagNode" presStyleLbl="fgImgPlace1" presStyleIdx="0" presStyleCnt="6" custScaleX="99782" custLinFactNeighborX="-4066" custLinFactNeighborY="-735"/>
      <dgm:spPr>
        <a:blipFill rotWithShape="1">
          <a:blip xmlns:r="http://schemas.openxmlformats.org/officeDocument/2006/relationships" r:embed="rId1"/>
          <a:srcRect/>
          <a:stretch>
            <a:fillRect l="-26000" r="-26000"/>
          </a:stretch>
        </a:blipFill>
      </dgm:spPr>
    </dgm:pt>
    <dgm:pt modelId="{99F2CAB7-946C-4C4B-A2F5-6035AB704005}" type="pres">
      <dgm:prSet presAssocID="{A1A28249-8FF5-45CE-98E8-90F9330C4195}" presName="sibTrans" presStyleLbl="sibTrans2D1" presStyleIdx="0" presStyleCnt="0"/>
      <dgm:spPr/>
      <dgm:t>
        <a:bodyPr/>
        <a:lstStyle/>
        <a:p>
          <a:endParaRPr lang="en-US"/>
        </a:p>
      </dgm:t>
    </dgm:pt>
    <dgm:pt modelId="{D708D79D-DEDC-4D96-A38F-B12423D00E38}" type="pres">
      <dgm:prSet presAssocID="{31615D48-F9BC-47AE-851D-C3F8087CCD9F}" presName="compNode" presStyleCnt="0"/>
      <dgm:spPr/>
    </dgm:pt>
    <dgm:pt modelId="{8729C9D2-B510-43F9-8831-1B4FC983EB91}" type="pres">
      <dgm:prSet presAssocID="{31615D48-F9BC-47AE-851D-C3F8087CCD9F}" presName="node" presStyleLbl="node1" presStyleIdx="1" presStyleCnt="6" custScaleX="126206">
        <dgm:presLayoutVars>
          <dgm:bulletEnabled val="1"/>
        </dgm:presLayoutVars>
      </dgm:prSet>
      <dgm:spPr/>
      <dgm:t>
        <a:bodyPr/>
        <a:lstStyle/>
        <a:p>
          <a:endParaRPr lang="en-US"/>
        </a:p>
      </dgm:t>
    </dgm:pt>
    <dgm:pt modelId="{6500AB02-F10A-46D0-9518-251ADF263E14}" type="pres">
      <dgm:prSet presAssocID="{31615D48-F9BC-47AE-851D-C3F8087CCD9F}" presName="invisiNode" presStyleLbl="node1" presStyleIdx="1" presStyleCnt="6"/>
      <dgm:spPr/>
    </dgm:pt>
    <dgm:pt modelId="{EBC2D2A5-789E-4CB4-9A87-37B8CCD89A46}" type="pres">
      <dgm:prSet presAssocID="{31615D48-F9BC-47AE-851D-C3F8087CCD9F}" presName="imagNode" presStyleLbl="fgImgPlace1" presStyleIdx="1" presStyleCnt="6"/>
      <dgm:spPr>
        <a:blipFill rotWithShape="1">
          <a:blip xmlns:r="http://schemas.openxmlformats.org/officeDocument/2006/relationships" r:embed="rId2"/>
          <a:srcRect/>
          <a:stretch>
            <a:fillRect l="-31000" r="-31000"/>
          </a:stretch>
        </a:blipFill>
      </dgm:spPr>
    </dgm:pt>
    <dgm:pt modelId="{41B5B764-0036-4B03-A4F9-0A216FA1CAA1}" type="pres">
      <dgm:prSet presAssocID="{6E275F14-6904-4625-AEB2-32D9C78ABAEE}" presName="sibTrans" presStyleLbl="sibTrans2D1" presStyleIdx="0" presStyleCnt="0"/>
      <dgm:spPr/>
      <dgm:t>
        <a:bodyPr/>
        <a:lstStyle/>
        <a:p>
          <a:endParaRPr lang="en-US"/>
        </a:p>
      </dgm:t>
    </dgm:pt>
    <dgm:pt modelId="{6504D790-A101-4E1B-B620-3E7C843DE354}" type="pres">
      <dgm:prSet presAssocID="{4B6D82A9-F326-47AF-8B03-667FC0A3FDC9}" presName="compNode" presStyleCnt="0"/>
      <dgm:spPr/>
    </dgm:pt>
    <dgm:pt modelId="{B5D450C8-7B2E-46AB-A2BC-B4A9A3B49593}" type="pres">
      <dgm:prSet presAssocID="{4B6D82A9-F326-47AF-8B03-667FC0A3FDC9}" presName="node" presStyleLbl="node1" presStyleIdx="2" presStyleCnt="6" custLinFactX="14475" custLinFactNeighborX="100000" custLinFactNeighborY="0">
        <dgm:presLayoutVars>
          <dgm:bulletEnabled val="1"/>
        </dgm:presLayoutVars>
      </dgm:prSet>
      <dgm:spPr/>
      <dgm:t>
        <a:bodyPr/>
        <a:lstStyle/>
        <a:p>
          <a:endParaRPr lang="en-US"/>
        </a:p>
      </dgm:t>
    </dgm:pt>
    <dgm:pt modelId="{523EFC8F-7506-440C-8F61-DE4A87335A63}" type="pres">
      <dgm:prSet presAssocID="{4B6D82A9-F326-47AF-8B03-667FC0A3FDC9}" presName="invisiNode" presStyleLbl="node1" presStyleIdx="2" presStyleCnt="6"/>
      <dgm:spPr/>
    </dgm:pt>
    <dgm:pt modelId="{85B884EE-481E-455A-B9CF-8907EA3BE391}" type="pres">
      <dgm:prSet presAssocID="{4B6D82A9-F326-47AF-8B03-667FC0A3FDC9}" presName="imagNode" presStyleLbl="fgImgPlace1" presStyleIdx="2" presStyleCnt="6" custLinFactX="17386" custLinFactNeighborX="100000" custLinFactNeighborY="0"/>
      <dgm:spPr>
        <a:blipFill rotWithShape="1">
          <a:blip xmlns:r="http://schemas.openxmlformats.org/officeDocument/2006/relationships" r:embed="rId3"/>
          <a:srcRect/>
          <a:stretch>
            <a:fillRect l="-31000" r="-31000"/>
          </a:stretch>
        </a:blipFill>
      </dgm:spPr>
    </dgm:pt>
    <dgm:pt modelId="{09D26C62-2750-4ADA-850D-AB63208C4699}" type="pres">
      <dgm:prSet presAssocID="{937DF93B-46D5-4FB5-8AC4-F48BE4DE5084}" presName="sibTrans" presStyleLbl="sibTrans2D1" presStyleIdx="0" presStyleCnt="0"/>
      <dgm:spPr/>
      <dgm:t>
        <a:bodyPr/>
        <a:lstStyle/>
        <a:p>
          <a:endParaRPr lang="en-US"/>
        </a:p>
      </dgm:t>
    </dgm:pt>
    <dgm:pt modelId="{184829E1-FCEC-40D8-8B14-026E72FDA321}" type="pres">
      <dgm:prSet presAssocID="{66E1E57E-7061-4C39-A2A3-D8A37AF76ABD}" presName="compNode" presStyleCnt="0"/>
      <dgm:spPr/>
    </dgm:pt>
    <dgm:pt modelId="{32EB8FEC-71C4-42B9-ACF1-99A1ACD47093}" type="pres">
      <dgm:prSet presAssocID="{66E1E57E-7061-4C39-A2A3-D8A37AF76ABD}" presName="node" presStyleLbl="node1" presStyleIdx="3" presStyleCnt="6" custLinFactX="-12722" custLinFactNeighborX="-100000" custLinFactNeighborY="0">
        <dgm:presLayoutVars>
          <dgm:bulletEnabled val="1"/>
        </dgm:presLayoutVars>
      </dgm:prSet>
      <dgm:spPr/>
      <dgm:t>
        <a:bodyPr/>
        <a:lstStyle/>
        <a:p>
          <a:endParaRPr lang="en-US"/>
        </a:p>
      </dgm:t>
    </dgm:pt>
    <dgm:pt modelId="{3379DE80-BAB2-41FB-8007-14C2AE825683}" type="pres">
      <dgm:prSet presAssocID="{66E1E57E-7061-4C39-A2A3-D8A37AF76ABD}" presName="invisiNode" presStyleLbl="node1" presStyleIdx="3" presStyleCnt="6"/>
      <dgm:spPr/>
    </dgm:pt>
    <dgm:pt modelId="{3D98F654-82D7-4060-A242-49465215483B}" type="pres">
      <dgm:prSet presAssocID="{66E1E57E-7061-4C39-A2A3-D8A37AF76ABD}" presName="imagNode" presStyleLbl="fgImgPlace1" presStyleIdx="3" presStyleCnt="6" custLinFactX="-22236" custLinFactNeighborX="-100000" custLinFactNeighborY="-4411"/>
      <dgm:spPr>
        <a:blipFill rotWithShape="1">
          <a:blip xmlns:r="http://schemas.openxmlformats.org/officeDocument/2006/relationships" r:embed="rId4"/>
          <a:srcRect/>
          <a:stretch>
            <a:fillRect l="-4000" r="-4000"/>
          </a:stretch>
        </a:blipFill>
      </dgm:spPr>
    </dgm:pt>
    <dgm:pt modelId="{A63151A2-0F3D-42A2-A7F2-D44D9E0E4F30}" type="pres">
      <dgm:prSet presAssocID="{18E855B6-9C87-49A8-9190-732E9B2CCDE3}" presName="sibTrans" presStyleLbl="sibTrans2D1" presStyleIdx="0" presStyleCnt="0"/>
      <dgm:spPr/>
      <dgm:t>
        <a:bodyPr/>
        <a:lstStyle/>
        <a:p>
          <a:endParaRPr lang="en-US"/>
        </a:p>
      </dgm:t>
    </dgm:pt>
    <dgm:pt modelId="{8B298367-C65A-4472-8D2E-061E6D2C7785}" type="pres">
      <dgm:prSet presAssocID="{183F828C-69E1-4FC8-9008-D60CF988E931}" presName="compNode" presStyleCnt="0"/>
      <dgm:spPr/>
    </dgm:pt>
    <dgm:pt modelId="{E16CD116-9123-411F-AC99-087E7EAE4559}" type="pres">
      <dgm:prSet presAssocID="{183F828C-69E1-4FC8-9008-D60CF988E931}" presName="node" presStyleLbl="node1" presStyleIdx="4" presStyleCnt="6" custLinFactX="63001" custLinFactNeighborX="100000" custLinFactNeighborY="-3418">
        <dgm:presLayoutVars>
          <dgm:bulletEnabled val="1"/>
        </dgm:presLayoutVars>
      </dgm:prSet>
      <dgm:spPr/>
      <dgm:t>
        <a:bodyPr/>
        <a:lstStyle/>
        <a:p>
          <a:endParaRPr lang="en-US"/>
        </a:p>
      </dgm:t>
    </dgm:pt>
    <dgm:pt modelId="{3224939C-670E-42A9-AB4C-E679EBC84292}" type="pres">
      <dgm:prSet presAssocID="{183F828C-69E1-4FC8-9008-D60CF988E931}" presName="invisiNode" presStyleLbl="node1" presStyleIdx="4" presStyleCnt="6"/>
      <dgm:spPr/>
    </dgm:pt>
    <dgm:pt modelId="{83325729-7C5A-42D2-9EAF-8A9D70A9F92F}" type="pres">
      <dgm:prSet presAssocID="{183F828C-69E1-4FC8-9008-D60CF988E931}" presName="imagNode" presStyleLbl="fgImgPlace1" presStyleIdx="4" presStyleCnt="6" custLinFactX="81007" custLinFactNeighborX="100000" custLinFactNeighborY="735"/>
      <dgm:spPr>
        <a:blipFill rotWithShape="1">
          <a:blip xmlns:r="http://schemas.openxmlformats.org/officeDocument/2006/relationships" r:embed="rId5"/>
          <a:srcRect/>
          <a:stretch>
            <a:fillRect l="-26000" r="-26000"/>
          </a:stretch>
        </a:blipFill>
      </dgm:spPr>
    </dgm:pt>
    <dgm:pt modelId="{75B00DC8-0E8D-4079-810D-CB84AD4F6995}" type="pres">
      <dgm:prSet presAssocID="{4A7C786C-8208-4567-8A2C-E74D0899B5ED}" presName="sibTrans" presStyleLbl="sibTrans2D1" presStyleIdx="0" presStyleCnt="0"/>
      <dgm:spPr/>
      <dgm:t>
        <a:bodyPr/>
        <a:lstStyle/>
        <a:p>
          <a:endParaRPr lang="en-US"/>
        </a:p>
      </dgm:t>
    </dgm:pt>
    <dgm:pt modelId="{B44ACCC9-DB22-432C-A914-07213C6E3DE0}" type="pres">
      <dgm:prSet presAssocID="{6CCB7652-AA18-4775-8A6E-CF845310AE38}" presName="compNode" presStyleCnt="0"/>
      <dgm:spPr/>
    </dgm:pt>
    <dgm:pt modelId="{166EC6AA-BC6E-4BC8-95D5-100685C7673B}" type="pres">
      <dgm:prSet presAssocID="{6CCB7652-AA18-4775-8A6E-CF845310AE38}" presName="node" presStyleLbl="node1" presStyleIdx="5" presStyleCnt="6" custLinFactX="-9931" custLinFactNeighborX="-100000" custLinFactNeighborY="0">
        <dgm:presLayoutVars>
          <dgm:bulletEnabled val="1"/>
        </dgm:presLayoutVars>
      </dgm:prSet>
      <dgm:spPr/>
      <dgm:t>
        <a:bodyPr/>
        <a:lstStyle/>
        <a:p>
          <a:endParaRPr lang="en-US"/>
        </a:p>
      </dgm:t>
    </dgm:pt>
    <dgm:pt modelId="{CA0058AD-DB14-4444-A1D3-902784645239}" type="pres">
      <dgm:prSet presAssocID="{6CCB7652-AA18-4775-8A6E-CF845310AE38}" presName="invisiNode" presStyleLbl="node1" presStyleIdx="5" presStyleCnt="6"/>
      <dgm:spPr/>
    </dgm:pt>
    <dgm:pt modelId="{57CF21EF-234F-4FC4-BBE1-1377024DBD7F}" type="pres">
      <dgm:prSet presAssocID="{6CCB7652-AA18-4775-8A6E-CF845310AE38}" presName="imagNode" presStyleLbl="fgImgPlace1" presStyleIdx="5" presStyleCnt="6" custLinFactX="-7088" custLinFactNeighborX="-100000" custLinFactNeighborY="2940"/>
      <dgm:spPr>
        <a:blipFill rotWithShape="1">
          <a:blip xmlns:r="http://schemas.openxmlformats.org/officeDocument/2006/relationships" r:embed="rId6"/>
          <a:srcRect/>
          <a:stretch>
            <a:fillRect l="-36000" r="-36000"/>
          </a:stretch>
        </a:blipFill>
      </dgm:spPr>
    </dgm:pt>
  </dgm:ptLst>
  <dgm:cxnLst>
    <dgm:cxn modelId="{B1B37546-ABD6-4F6F-8D08-1DAF15F2D4F3}" type="presOf" srcId="{18E855B6-9C87-49A8-9190-732E9B2CCDE3}" destId="{A63151A2-0F3D-42A2-A7F2-D44D9E0E4F30}" srcOrd="0" destOrd="0" presId="urn:microsoft.com/office/officeart/2005/8/layout/pList2"/>
    <dgm:cxn modelId="{50B5700D-3ADF-42C8-9E5B-E24A98209F0B}" type="presOf" srcId="{A1A28249-8FF5-45CE-98E8-90F9330C4195}" destId="{99F2CAB7-946C-4C4B-A2F5-6035AB704005}" srcOrd="0" destOrd="0" presId="urn:microsoft.com/office/officeart/2005/8/layout/pList2"/>
    <dgm:cxn modelId="{A348B0EA-6C9F-428D-8E9E-3320424E1E49}" type="presOf" srcId="{66E1E57E-7061-4C39-A2A3-D8A37AF76ABD}" destId="{32EB8FEC-71C4-42B9-ACF1-99A1ACD47093}" srcOrd="0" destOrd="0" presId="urn:microsoft.com/office/officeart/2005/8/layout/pList2"/>
    <dgm:cxn modelId="{C662666C-BF32-4279-943A-D48C35F87CCB}" type="presOf" srcId="{4A7C786C-8208-4567-8A2C-E74D0899B5ED}" destId="{75B00DC8-0E8D-4079-810D-CB84AD4F6995}" srcOrd="0" destOrd="0" presId="urn:microsoft.com/office/officeart/2005/8/layout/pList2"/>
    <dgm:cxn modelId="{400F46D4-336E-4C15-B081-DD9060853243}" type="presOf" srcId="{76D1FC0A-9B1A-4571-B076-366766997E3F}" destId="{20DF7442-A833-4BE1-8037-E6E8F9742016}" srcOrd="0" destOrd="0" presId="urn:microsoft.com/office/officeart/2005/8/layout/pList2"/>
    <dgm:cxn modelId="{E1F9058D-A71B-4940-AF50-3FFA4D631BFE}" srcId="{76D1FC0A-9B1A-4571-B076-366766997E3F}" destId="{183F828C-69E1-4FC8-9008-D60CF988E931}" srcOrd="4" destOrd="0" parTransId="{B8BE406E-E129-47F4-9C8B-75CD266B6120}" sibTransId="{4A7C786C-8208-4567-8A2C-E74D0899B5ED}"/>
    <dgm:cxn modelId="{E5D8A988-69D6-4B89-BF09-423D5874BCAB}" srcId="{76D1FC0A-9B1A-4571-B076-366766997E3F}" destId="{3C4711A4-D808-43DF-975F-458049010154}" srcOrd="0" destOrd="0" parTransId="{0688B3C6-A129-43F4-80A6-12DAD23E7686}" sibTransId="{A1A28249-8FF5-45CE-98E8-90F9330C4195}"/>
    <dgm:cxn modelId="{158FF898-15CF-4738-857B-0BE57D5E53D6}" srcId="{76D1FC0A-9B1A-4571-B076-366766997E3F}" destId="{6CCB7652-AA18-4775-8A6E-CF845310AE38}" srcOrd="5" destOrd="0" parTransId="{E5051BDE-122E-441C-A4AB-6E3B91B11A45}" sibTransId="{02B2160C-1C50-4DEE-81FB-0DF32013D28F}"/>
    <dgm:cxn modelId="{2C28A471-31E1-4254-9D2F-D675F91ACEA4}" type="presOf" srcId="{6CCB7652-AA18-4775-8A6E-CF845310AE38}" destId="{166EC6AA-BC6E-4BC8-95D5-100685C7673B}" srcOrd="0" destOrd="0" presId="urn:microsoft.com/office/officeart/2005/8/layout/pList2"/>
    <dgm:cxn modelId="{1BD78F3A-2D4C-49D2-9F84-A3DDA8EB96F2}" srcId="{76D1FC0A-9B1A-4571-B076-366766997E3F}" destId="{66E1E57E-7061-4C39-A2A3-D8A37AF76ABD}" srcOrd="3" destOrd="0" parTransId="{46D19F7F-6222-4EF0-8C3B-6C39810FD47E}" sibTransId="{18E855B6-9C87-49A8-9190-732E9B2CCDE3}"/>
    <dgm:cxn modelId="{234D8AE0-15DE-402D-A3AE-01160EABBFEE}" type="presOf" srcId="{3C4711A4-D808-43DF-975F-458049010154}" destId="{9F1B14AD-3C09-43D0-A634-EA9054E3D646}" srcOrd="0" destOrd="0" presId="urn:microsoft.com/office/officeart/2005/8/layout/pList2"/>
    <dgm:cxn modelId="{6BBF5963-FC7B-4E72-89E8-4DBF3EDC4E96}" type="presOf" srcId="{31615D48-F9BC-47AE-851D-C3F8087CCD9F}" destId="{8729C9D2-B510-43F9-8831-1B4FC983EB91}" srcOrd="0" destOrd="0" presId="urn:microsoft.com/office/officeart/2005/8/layout/pList2"/>
    <dgm:cxn modelId="{E05DC718-B1E2-4FEA-B35C-97F2B6B2AF8F}" srcId="{76D1FC0A-9B1A-4571-B076-366766997E3F}" destId="{31615D48-F9BC-47AE-851D-C3F8087CCD9F}" srcOrd="1" destOrd="0" parTransId="{9B861B71-0EC3-4A2F-8855-79C01ECC68F2}" sibTransId="{6E275F14-6904-4625-AEB2-32D9C78ABAEE}"/>
    <dgm:cxn modelId="{243E2F16-5DF5-4892-B624-B0361D6E43E0}" srcId="{76D1FC0A-9B1A-4571-B076-366766997E3F}" destId="{4B6D82A9-F326-47AF-8B03-667FC0A3FDC9}" srcOrd="2" destOrd="0" parTransId="{BF87361F-B6ED-4941-ADC6-8F51AF054A90}" sibTransId="{937DF93B-46D5-4FB5-8AC4-F48BE4DE5084}"/>
    <dgm:cxn modelId="{8B0227B7-86A7-45C8-B2A5-B616CC11DAF4}" type="presOf" srcId="{937DF93B-46D5-4FB5-8AC4-F48BE4DE5084}" destId="{09D26C62-2750-4ADA-850D-AB63208C4699}" srcOrd="0" destOrd="0" presId="urn:microsoft.com/office/officeart/2005/8/layout/pList2"/>
    <dgm:cxn modelId="{190B6DD6-2DF8-430D-AC4F-D2085AAEC70A}" type="presOf" srcId="{6E275F14-6904-4625-AEB2-32D9C78ABAEE}" destId="{41B5B764-0036-4B03-A4F9-0A216FA1CAA1}" srcOrd="0" destOrd="0" presId="urn:microsoft.com/office/officeart/2005/8/layout/pList2"/>
    <dgm:cxn modelId="{49BC3866-6FF2-4FDD-AF43-C3456DDC2349}" type="presOf" srcId="{183F828C-69E1-4FC8-9008-D60CF988E931}" destId="{E16CD116-9123-411F-AC99-087E7EAE4559}" srcOrd="0" destOrd="0" presId="urn:microsoft.com/office/officeart/2005/8/layout/pList2"/>
    <dgm:cxn modelId="{A77E5536-3ADF-4851-876C-C2A8C6A7A3AF}" type="presOf" srcId="{4B6D82A9-F326-47AF-8B03-667FC0A3FDC9}" destId="{B5D450C8-7B2E-46AB-A2BC-B4A9A3B49593}" srcOrd="0" destOrd="0" presId="urn:microsoft.com/office/officeart/2005/8/layout/pList2"/>
    <dgm:cxn modelId="{DDAE2AB2-A358-4DE4-BC96-CC2EF453CBF4}" type="presParOf" srcId="{20DF7442-A833-4BE1-8037-E6E8F9742016}" destId="{5C2BD824-DE50-4D93-B469-2F96A7667008}" srcOrd="0" destOrd="0" presId="urn:microsoft.com/office/officeart/2005/8/layout/pList2"/>
    <dgm:cxn modelId="{4D116371-AC82-410A-A613-2E2CFD098BAC}" type="presParOf" srcId="{20DF7442-A833-4BE1-8037-E6E8F9742016}" destId="{9AA5344D-860D-48D8-AE25-F8D6D8A858AF}" srcOrd="1" destOrd="0" presId="urn:microsoft.com/office/officeart/2005/8/layout/pList2"/>
    <dgm:cxn modelId="{95080538-58C9-435D-B4C8-DC5954A7F960}" type="presParOf" srcId="{9AA5344D-860D-48D8-AE25-F8D6D8A858AF}" destId="{FB8FD965-3762-4DD0-93E8-38508020F8B4}" srcOrd="0" destOrd="0" presId="urn:microsoft.com/office/officeart/2005/8/layout/pList2"/>
    <dgm:cxn modelId="{8B632DB4-A954-42FC-BCD6-0C52731E498F}" type="presParOf" srcId="{FB8FD965-3762-4DD0-93E8-38508020F8B4}" destId="{9F1B14AD-3C09-43D0-A634-EA9054E3D646}" srcOrd="0" destOrd="0" presId="urn:microsoft.com/office/officeart/2005/8/layout/pList2"/>
    <dgm:cxn modelId="{419D5739-4FBA-4662-B56A-417B584319FB}" type="presParOf" srcId="{FB8FD965-3762-4DD0-93E8-38508020F8B4}" destId="{6418FD53-C6FE-4EE5-8F59-14F8462AB070}" srcOrd="1" destOrd="0" presId="urn:microsoft.com/office/officeart/2005/8/layout/pList2"/>
    <dgm:cxn modelId="{96622294-1E03-437F-BD1D-BA4E26BA6FBC}" type="presParOf" srcId="{FB8FD965-3762-4DD0-93E8-38508020F8B4}" destId="{352F3F3E-2925-4BF3-8015-EED22A57764F}" srcOrd="2" destOrd="0" presId="urn:microsoft.com/office/officeart/2005/8/layout/pList2"/>
    <dgm:cxn modelId="{05F83C65-3977-4105-BDD6-FBE8E3992200}" type="presParOf" srcId="{9AA5344D-860D-48D8-AE25-F8D6D8A858AF}" destId="{99F2CAB7-946C-4C4B-A2F5-6035AB704005}" srcOrd="1" destOrd="0" presId="urn:microsoft.com/office/officeart/2005/8/layout/pList2"/>
    <dgm:cxn modelId="{FE77BA79-064E-4C5E-AD91-CD4D9712FFF9}" type="presParOf" srcId="{9AA5344D-860D-48D8-AE25-F8D6D8A858AF}" destId="{D708D79D-DEDC-4D96-A38F-B12423D00E38}" srcOrd="2" destOrd="0" presId="urn:microsoft.com/office/officeart/2005/8/layout/pList2"/>
    <dgm:cxn modelId="{8DE2DC68-4192-4BD7-9F85-18231D00F445}" type="presParOf" srcId="{D708D79D-DEDC-4D96-A38F-B12423D00E38}" destId="{8729C9D2-B510-43F9-8831-1B4FC983EB91}" srcOrd="0" destOrd="0" presId="urn:microsoft.com/office/officeart/2005/8/layout/pList2"/>
    <dgm:cxn modelId="{09342871-4F19-4950-9E20-05F103B47F20}" type="presParOf" srcId="{D708D79D-DEDC-4D96-A38F-B12423D00E38}" destId="{6500AB02-F10A-46D0-9518-251ADF263E14}" srcOrd="1" destOrd="0" presId="urn:microsoft.com/office/officeart/2005/8/layout/pList2"/>
    <dgm:cxn modelId="{1985FB4F-90C9-478F-A23B-3E99916FCBC3}" type="presParOf" srcId="{D708D79D-DEDC-4D96-A38F-B12423D00E38}" destId="{EBC2D2A5-789E-4CB4-9A87-37B8CCD89A46}" srcOrd="2" destOrd="0" presId="urn:microsoft.com/office/officeart/2005/8/layout/pList2"/>
    <dgm:cxn modelId="{DDA6E32A-4995-4FCD-BB64-57AC699BD089}" type="presParOf" srcId="{9AA5344D-860D-48D8-AE25-F8D6D8A858AF}" destId="{41B5B764-0036-4B03-A4F9-0A216FA1CAA1}" srcOrd="3" destOrd="0" presId="urn:microsoft.com/office/officeart/2005/8/layout/pList2"/>
    <dgm:cxn modelId="{C5870D9A-A847-47AA-9819-D20354956A22}" type="presParOf" srcId="{9AA5344D-860D-48D8-AE25-F8D6D8A858AF}" destId="{6504D790-A101-4E1B-B620-3E7C843DE354}" srcOrd="4" destOrd="0" presId="urn:microsoft.com/office/officeart/2005/8/layout/pList2"/>
    <dgm:cxn modelId="{F770C3E0-7D7E-4235-B26A-5721EE27D02E}" type="presParOf" srcId="{6504D790-A101-4E1B-B620-3E7C843DE354}" destId="{B5D450C8-7B2E-46AB-A2BC-B4A9A3B49593}" srcOrd="0" destOrd="0" presId="urn:microsoft.com/office/officeart/2005/8/layout/pList2"/>
    <dgm:cxn modelId="{D0149E72-EAF4-48FE-B5DA-F48823AA796D}" type="presParOf" srcId="{6504D790-A101-4E1B-B620-3E7C843DE354}" destId="{523EFC8F-7506-440C-8F61-DE4A87335A63}" srcOrd="1" destOrd="0" presId="urn:microsoft.com/office/officeart/2005/8/layout/pList2"/>
    <dgm:cxn modelId="{E3182F66-8135-4514-BF08-60E949CB558E}" type="presParOf" srcId="{6504D790-A101-4E1B-B620-3E7C843DE354}" destId="{85B884EE-481E-455A-B9CF-8907EA3BE391}" srcOrd="2" destOrd="0" presId="urn:microsoft.com/office/officeart/2005/8/layout/pList2"/>
    <dgm:cxn modelId="{6491B239-1DCE-4516-B780-A8FCFD4E2096}" type="presParOf" srcId="{9AA5344D-860D-48D8-AE25-F8D6D8A858AF}" destId="{09D26C62-2750-4ADA-850D-AB63208C4699}" srcOrd="5" destOrd="0" presId="urn:microsoft.com/office/officeart/2005/8/layout/pList2"/>
    <dgm:cxn modelId="{C39BA346-E06D-4AFE-8211-7113CCFDC370}" type="presParOf" srcId="{9AA5344D-860D-48D8-AE25-F8D6D8A858AF}" destId="{184829E1-FCEC-40D8-8B14-026E72FDA321}" srcOrd="6" destOrd="0" presId="urn:microsoft.com/office/officeart/2005/8/layout/pList2"/>
    <dgm:cxn modelId="{43B6F75A-0FBF-4A26-90D4-45AE40620872}" type="presParOf" srcId="{184829E1-FCEC-40D8-8B14-026E72FDA321}" destId="{32EB8FEC-71C4-42B9-ACF1-99A1ACD47093}" srcOrd="0" destOrd="0" presId="urn:microsoft.com/office/officeart/2005/8/layout/pList2"/>
    <dgm:cxn modelId="{743D1603-70F1-4DF6-A7EA-8458585B7E7F}" type="presParOf" srcId="{184829E1-FCEC-40D8-8B14-026E72FDA321}" destId="{3379DE80-BAB2-41FB-8007-14C2AE825683}" srcOrd="1" destOrd="0" presId="urn:microsoft.com/office/officeart/2005/8/layout/pList2"/>
    <dgm:cxn modelId="{A91264E3-1A80-47E9-B2FD-91A641A28ECE}" type="presParOf" srcId="{184829E1-FCEC-40D8-8B14-026E72FDA321}" destId="{3D98F654-82D7-4060-A242-49465215483B}" srcOrd="2" destOrd="0" presId="urn:microsoft.com/office/officeart/2005/8/layout/pList2"/>
    <dgm:cxn modelId="{88E4D5BD-A6C6-40CD-8CEB-38464612D83F}" type="presParOf" srcId="{9AA5344D-860D-48D8-AE25-F8D6D8A858AF}" destId="{A63151A2-0F3D-42A2-A7F2-D44D9E0E4F30}" srcOrd="7" destOrd="0" presId="urn:microsoft.com/office/officeart/2005/8/layout/pList2"/>
    <dgm:cxn modelId="{88BA1D49-CA0A-40BE-9B09-6E2DDC411788}" type="presParOf" srcId="{9AA5344D-860D-48D8-AE25-F8D6D8A858AF}" destId="{8B298367-C65A-4472-8D2E-061E6D2C7785}" srcOrd="8" destOrd="0" presId="urn:microsoft.com/office/officeart/2005/8/layout/pList2"/>
    <dgm:cxn modelId="{F911EA38-257C-461B-9E1B-7E326C5E30EA}" type="presParOf" srcId="{8B298367-C65A-4472-8D2E-061E6D2C7785}" destId="{E16CD116-9123-411F-AC99-087E7EAE4559}" srcOrd="0" destOrd="0" presId="urn:microsoft.com/office/officeart/2005/8/layout/pList2"/>
    <dgm:cxn modelId="{73DA7A53-F29F-4BE2-A4DF-350501FA84B6}" type="presParOf" srcId="{8B298367-C65A-4472-8D2E-061E6D2C7785}" destId="{3224939C-670E-42A9-AB4C-E679EBC84292}" srcOrd="1" destOrd="0" presId="urn:microsoft.com/office/officeart/2005/8/layout/pList2"/>
    <dgm:cxn modelId="{531C1F5E-CD76-4EC2-94CA-761C5DD7BE5D}" type="presParOf" srcId="{8B298367-C65A-4472-8D2E-061E6D2C7785}" destId="{83325729-7C5A-42D2-9EAF-8A9D70A9F92F}" srcOrd="2" destOrd="0" presId="urn:microsoft.com/office/officeart/2005/8/layout/pList2"/>
    <dgm:cxn modelId="{8BCFB023-FFFE-4F14-8F5A-B8035C90D736}" type="presParOf" srcId="{9AA5344D-860D-48D8-AE25-F8D6D8A858AF}" destId="{75B00DC8-0E8D-4079-810D-CB84AD4F6995}" srcOrd="9" destOrd="0" presId="urn:microsoft.com/office/officeart/2005/8/layout/pList2"/>
    <dgm:cxn modelId="{78DA7B5D-C0A3-4802-B06E-42B677FB85E2}" type="presParOf" srcId="{9AA5344D-860D-48D8-AE25-F8D6D8A858AF}" destId="{B44ACCC9-DB22-432C-A914-07213C6E3DE0}" srcOrd="10" destOrd="0" presId="urn:microsoft.com/office/officeart/2005/8/layout/pList2"/>
    <dgm:cxn modelId="{5CCB757A-EC64-4069-BBF3-EFD0D2677A66}" type="presParOf" srcId="{B44ACCC9-DB22-432C-A914-07213C6E3DE0}" destId="{166EC6AA-BC6E-4BC8-95D5-100685C7673B}" srcOrd="0" destOrd="0" presId="urn:microsoft.com/office/officeart/2005/8/layout/pList2"/>
    <dgm:cxn modelId="{AB69E3D8-FB23-4A47-AA3F-66306EF5402C}" type="presParOf" srcId="{B44ACCC9-DB22-432C-A914-07213C6E3DE0}" destId="{CA0058AD-DB14-4444-A1D3-902784645239}" srcOrd="1" destOrd="0" presId="urn:microsoft.com/office/officeart/2005/8/layout/pList2"/>
    <dgm:cxn modelId="{5F707606-B40D-4D4C-8802-2CBACDB6ED0D}" type="presParOf" srcId="{B44ACCC9-DB22-432C-A914-07213C6E3DE0}" destId="{57CF21EF-234F-4FC4-BBE1-1377024DBD7F}" srcOrd="2" destOrd="0" presId="urn:microsoft.com/office/officeart/2005/8/layout/p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C2BD824-DE50-4D93-B469-2F96A7667008}">
      <dsp:nvSpPr>
        <dsp:cNvPr id="0" name=""/>
        <dsp:cNvSpPr/>
      </dsp:nvSpPr>
      <dsp:spPr>
        <a:xfrm>
          <a:off x="0" y="13250"/>
          <a:ext cx="10071653" cy="2458274"/>
        </a:xfrm>
        <a:prstGeom prst="roundRect">
          <a:avLst>
            <a:gd name="adj" fmla="val 10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352F3F3E-2925-4BF3-8015-EED22A57764F}">
      <dsp:nvSpPr>
        <dsp:cNvPr id="0" name=""/>
        <dsp:cNvSpPr/>
      </dsp:nvSpPr>
      <dsp:spPr>
        <a:xfrm>
          <a:off x="363228" y="314519"/>
          <a:ext cx="1363039" cy="1802734"/>
        </a:xfrm>
        <a:prstGeom prst="roundRect">
          <a:avLst>
            <a:gd name="adj" fmla="val 10000"/>
          </a:avLst>
        </a:prstGeom>
        <a:blipFill rotWithShape="1">
          <a:blip xmlns:r="http://schemas.openxmlformats.org/officeDocument/2006/relationships" r:embed="rId1"/>
          <a:srcRect/>
          <a:stretch>
            <a:fillRect l="-26000" r="-26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F1B14AD-3C09-43D0-A634-EA9054E3D646}">
      <dsp:nvSpPr>
        <dsp:cNvPr id="0" name=""/>
        <dsp:cNvSpPr/>
      </dsp:nvSpPr>
      <dsp:spPr>
        <a:xfrm rot="10800000">
          <a:off x="305261" y="2458274"/>
          <a:ext cx="1590057" cy="3004558"/>
        </a:xfrm>
        <a:prstGeom prst="round2SameRect">
          <a:avLst>
            <a:gd name="adj1" fmla="val 10500"/>
            <a:gd name="adj2" fmla="val 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t" anchorCtr="0">
          <a:noAutofit/>
        </a:bodyPr>
        <a:lstStyle/>
        <a:p>
          <a:pPr lvl="0" algn="ctr" defTabSz="666750">
            <a:lnSpc>
              <a:spcPct val="90000"/>
            </a:lnSpc>
            <a:spcBef>
              <a:spcPct val="0"/>
            </a:spcBef>
            <a:spcAft>
              <a:spcPct val="35000"/>
            </a:spcAft>
          </a:pPr>
          <a:r>
            <a:rPr lang="es-ES" sz="1500" kern="1200" dirty="0"/>
            <a:t>Tolerancia individual</a:t>
          </a:r>
        </a:p>
        <a:p>
          <a:pPr lvl="0" algn="ctr" defTabSz="666750">
            <a:lnSpc>
              <a:spcPct val="90000"/>
            </a:lnSpc>
            <a:spcBef>
              <a:spcPct val="0"/>
            </a:spcBef>
            <a:spcAft>
              <a:spcPct val="35000"/>
            </a:spcAft>
          </a:pPr>
          <a:r>
            <a:rPr lang="es-ES" sz="1500" kern="1200" dirty="0"/>
            <a:t>Tipo de cirugía</a:t>
          </a:r>
        </a:p>
        <a:p>
          <a:pPr lvl="0" algn="ctr" defTabSz="666750">
            <a:lnSpc>
              <a:spcPct val="90000"/>
            </a:lnSpc>
            <a:spcBef>
              <a:spcPct val="0"/>
            </a:spcBef>
            <a:spcAft>
              <a:spcPct val="35000"/>
            </a:spcAft>
          </a:pPr>
          <a:r>
            <a:rPr lang="es-ES" sz="1500" kern="1200" dirty="0"/>
            <a:t>Edad avanzada</a:t>
          </a:r>
          <a:endParaRPr lang="es-EC" sz="1500" kern="1200" dirty="0"/>
        </a:p>
      </dsp:txBody>
      <dsp:txXfrm rot="10800000">
        <a:off x="354161" y="2458274"/>
        <a:ext cx="1492257" cy="2955658"/>
      </dsp:txXfrm>
    </dsp:sp>
    <dsp:sp modelId="{EBC2D2A5-789E-4CB4-9A87-37B8CCD89A46}">
      <dsp:nvSpPr>
        <dsp:cNvPr id="0" name=""/>
        <dsp:cNvSpPr/>
      </dsp:nvSpPr>
      <dsp:spPr>
        <a:xfrm>
          <a:off x="2210909" y="327769"/>
          <a:ext cx="1366017" cy="1802734"/>
        </a:xfrm>
        <a:prstGeom prst="roundRect">
          <a:avLst>
            <a:gd name="adj" fmla="val 10000"/>
          </a:avLst>
        </a:prstGeom>
        <a:blipFill rotWithShape="1">
          <a:blip xmlns:r="http://schemas.openxmlformats.org/officeDocument/2006/relationships" r:embed="rId2"/>
          <a:srcRect/>
          <a:stretch>
            <a:fillRect l="-31000" r="-31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8729C9D2-B510-43F9-8831-1B4FC983EB91}">
      <dsp:nvSpPr>
        <dsp:cNvPr id="0" name=""/>
        <dsp:cNvSpPr/>
      </dsp:nvSpPr>
      <dsp:spPr>
        <a:xfrm rot="10800000">
          <a:off x="2031920" y="2458274"/>
          <a:ext cx="1723995" cy="3004558"/>
        </a:xfrm>
        <a:prstGeom prst="round2SameRect">
          <a:avLst>
            <a:gd name="adj1" fmla="val 10500"/>
            <a:gd name="adj2" fmla="val 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t" anchorCtr="0">
          <a:noAutofit/>
        </a:bodyPr>
        <a:lstStyle/>
        <a:p>
          <a:pPr lvl="0" algn="ctr" defTabSz="666750">
            <a:lnSpc>
              <a:spcPct val="90000"/>
            </a:lnSpc>
            <a:spcBef>
              <a:spcPct val="0"/>
            </a:spcBef>
            <a:spcAft>
              <a:spcPct val="35000"/>
            </a:spcAft>
          </a:pPr>
          <a:r>
            <a:rPr lang="es-ES" sz="1500" kern="1200" dirty="0"/>
            <a:t>Ingesta oral iniciar dentro de las horas posteriores a la cirugía.</a:t>
          </a:r>
        </a:p>
        <a:p>
          <a:pPr lvl="0" algn="ctr" defTabSz="666750">
            <a:lnSpc>
              <a:spcPct val="90000"/>
            </a:lnSpc>
            <a:spcBef>
              <a:spcPct val="0"/>
            </a:spcBef>
            <a:spcAft>
              <a:spcPct val="35000"/>
            </a:spcAft>
          </a:pPr>
          <a:r>
            <a:rPr lang="es-ES" sz="1500" kern="1200" dirty="0"/>
            <a:t>LIQUIDOS CLAROS</a:t>
          </a:r>
          <a:endParaRPr lang="es-EC" sz="1500" kern="1200" dirty="0"/>
        </a:p>
      </dsp:txBody>
      <dsp:txXfrm rot="10800000">
        <a:off x="2084939" y="2458274"/>
        <a:ext cx="1617957" cy="2951539"/>
      </dsp:txXfrm>
    </dsp:sp>
    <dsp:sp modelId="{85B884EE-481E-455A-B9CF-8907EA3BE391}">
      <dsp:nvSpPr>
        <dsp:cNvPr id="0" name=""/>
        <dsp:cNvSpPr/>
      </dsp:nvSpPr>
      <dsp:spPr>
        <a:xfrm>
          <a:off x="5496030" y="327769"/>
          <a:ext cx="1366017" cy="1802734"/>
        </a:xfrm>
        <a:prstGeom prst="roundRect">
          <a:avLst>
            <a:gd name="adj" fmla="val 10000"/>
          </a:avLst>
        </a:prstGeom>
        <a:blipFill rotWithShape="1">
          <a:blip xmlns:r="http://schemas.openxmlformats.org/officeDocument/2006/relationships" r:embed="rId3"/>
          <a:srcRect/>
          <a:stretch>
            <a:fillRect l="-31000" r="-31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5D450C8-7B2E-46AB-A2BC-B4A9A3B49593}">
      <dsp:nvSpPr>
        <dsp:cNvPr id="0" name=""/>
        <dsp:cNvSpPr/>
      </dsp:nvSpPr>
      <dsp:spPr>
        <a:xfrm rot="10800000">
          <a:off x="5456266" y="2458274"/>
          <a:ext cx="1366017" cy="3004558"/>
        </a:xfrm>
        <a:prstGeom prst="round2SameRect">
          <a:avLst>
            <a:gd name="adj1" fmla="val 10500"/>
            <a:gd name="adj2" fmla="val 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t" anchorCtr="0">
          <a:noAutofit/>
        </a:bodyPr>
        <a:lstStyle/>
        <a:p>
          <a:pPr lvl="0" algn="ctr" defTabSz="666750">
            <a:lnSpc>
              <a:spcPct val="90000"/>
            </a:lnSpc>
            <a:spcBef>
              <a:spcPct val="0"/>
            </a:spcBef>
            <a:spcAft>
              <a:spcPct val="35000"/>
            </a:spcAft>
          </a:pPr>
          <a:r>
            <a:rPr lang="es-ES" sz="1500" kern="1200" dirty="0"/>
            <a:t>Si la dieta oral o enteral  no cubre el mayor 50% pasado  los 7 días ,iniciar NPT</a:t>
          </a:r>
          <a:endParaRPr lang="es-EC" sz="1500" kern="1200" dirty="0"/>
        </a:p>
      </dsp:txBody>
      <dsp:txXfrm rot="10800000">
        <a:off x="5498276" y="2458274"/>
        <a:ext cx="1281997" cy="2962548"/>
      </dsp:txXfrm>
    </dsp:sp>
    <dsp:sp modelId="{3D98F654-82D7-4060-A242-49465215483B}">
      <dsp:nvSpPr>
        <dsp:cNvPr id="0" name=""/>
        <dsp:cNvSpPr/>
      </dsp:nvSpPr>
      <dsp:spPr>
        <a:xfrm>
          <a:off x="3725372" y="248251"/>
          <a:ext cx="1366017" cy="1802734"/>
        </a:xfrm>
        <a:prstGeom prst="roundRect">
          <a:avLst>
            <a:gd name="adj" fmla="val 10000"/>
          </a:avLst>
        </a:prstGeom>
        <a:blipFill rotWithShape="1">
          <a:blip xmlns:r="http://schemas.openxmlformats.org/officeDocument/2006/relationships" r:embed="rId4"/>
          <a:srcRect/>
          <a:stretch>
            <a:fillRect l="-4000" r="-4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32EB8FEC-71C4-42B9-ACF1-99A1ACD47093}">
      <dsp:nvSpPr>
        <dsp:cNvPr id="0" name=""/>
        <dsp:cNvSpPr/>
      </dsp:nvSpPr>
      <dsp:spPr>
        <a:xfrm rot="10800000">
          <a:off x="3855334" y="2458274"/>
          <a:ext cx="1366017" cy="3004558"/>
        </a:xfrm>
        <a:prstGeom prst="round2SameRect">
          <a:avLst>
            <a:gd name="adj1" fmla="val 10500"/>
            <a:gd name="adj2" fmla="val 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t" anchorCtr="0">
          <a:noAutofit/>
        </a:bodyPr>
        <a:lstStyle/>
        <a:p>
          <a:pPr lvl="0" algn="ctr" defTabSz="666750">
            <a:lnSpc>
              <a:spcPct val="90000"/>
            </a:lnSpc>
            <a:spcBef>
              <a:spcPct val="0"/>
            </a:spcBef>
            <a:spcAft>
              <a:spcPct val="35000"/>
            </a:spcAft>
          </a:pPr>
          <a:r>
            <a:rPr lang="es-ES" sz="1500" kern="1200" dirty="0"/>
            <a:t>D1.Líquidos claros.</a:t>
          </a:r>
        </a:p>
        <a:p>
          <a:pPr lvl="0" algn="ctr" defTabSz="666750">
            <a:lnSpc>
              <a:spcPct val="90000"/>
            </a:lnSpc>
            <a:spcBef>
              <a:spcPct val="0"/>
            </a:spcBef>
            <a:spcAft>
              <a:spcPct val="35000"/>
            </a:spcAft>
          </a:pPr>
          <a:r>
            <a:rPr lang="es-ES" sz="1500" kern="1200" dirty="0"/>
            <a:t>6 tomas fraccionadas.</a:t>
          </a:r>
        </a:p>
        <a:p>
          <a:pPr lvl="0" algn="ctr" defTabSz="666750">
            <a:lnSpc>
              <a:spcPct val="90000"/>
            </a:lnSpc>
            <a:spcBef>
              <a:spcPct val="0"/>
            </a:spcBef>
            <a:spcAft>
              <a:spcPct val="35000"/>
            </a:spcAft>
          </a:pPr>
          <a:r>
            <a:rPr lang="es-ES" sz="1500" kern="1200" dirty="0"/>
            <a:t>D2. Líquida amplia</a:t>
          </a:r>
        </a:p>
        <a:p>
          <a:pPr lvl="0" algn="ctr" defTabSz="666750">
            <a:lnSpc>
              <a:spcPct val="90000"/>
            </a:lnSpc>
            <a:spcBef>
              <a:spcPct val="0"/>
            </a:spcBef>
            <a:spcAft>
              <a:spcPct val="35000"/>
            </a:spcAft>
          </a:pPr>
          <a:r>
            <a:rPr lang="es-ES" sz="1500" kern="1200" dirty="0"/>
            <a:t>D3.Dieta blanda</a:t>
          </a:r>
          <a:endParaRPr lang="es-EC" sz="1500" kern="1200" dirty="0"/>
        </a:p>
      </dsp:txBody>
      <dsp:txXfrm rot="10800000">
        <a:off x="3897344" y="2458274"/>
        <a:ext cx="1281997" cy="2962548"/>
      </dsp:txXfrm>
    </dsp:sp>
    <dsp:sp modelId="{83325729-7C5A-42D2-9EAF-8A9D70A9F92F}">
      <dsp:nvSpPr>
        <dsp:cNvPr id="0" name=""/>
        <dsp:cNvSpPr/>
      </dsp:nvSpPr>
      <dsp:spPr>
        <a:xfrm>
          <a:off x="8705635" y="341020"/>
          <a:ext cx="1366017" cy="1802734"/>
        </a:xfrm>
        <a:prstGeom prst="roundRect">
          <a:avLst>
            <a:gd name="adj" fmla="val 10000"/>
          </a:avLst>
        </a:prstGeom>
        <a:blipFill rotWithShape="1">
          <a:blip xmlns:r="http://schemas.openxmlformats.org/officeDocument/2006/relationships" r:embed="rId5"/>
          <a:srcRect/>
          <a:stretch>
            <a:fillRect l="-26000" r="-26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E16CD116-9123-411F-AC99-087E7EAE4559}">
      <dsp:nvSpPr>
        <dsp:cNvPr id="0" name=""/>
        <dsp:cNvSpPr/>
      </dsp:nvSpPr>
      <dsp:spPr>
        <a:xfrm rot="10800000">
          <a:off x="8705635" y="2355579"/>
          <a:ext cx="1366017" cy="3004558"/>
        </a:xfrm>
        <a:prstGeom prst="round2SameRect">
          <a:avLst>
            <a:gd name="adj1" fmla="val 10500"/>
            <a:gd name="adj2" fmla="val 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t" anchorCtr="0">
          <a:noAutofit/>
        </a:bodyPr>
        <a:lstStyle/>
        <a:p>
          <a:pPr lvl="0" algn="ctr" defTabSz="666750">
            <a:lnSpc>
              <a:spcPct val="90000"/>
            </a:lnSpc>
            <a:spcBef>
              <a:spcPct val="0"/>
            </a:spcBef>
            <a:spcAft>
              <a:spcPct val="35000"/>
            </a:spcAft>
          </a:pPr>
          <a:r>
            <a:rPr lang="es-ES" sz="1500" kern="1200" dirty="0"/>
            <a:t>ALTA Asesoría nutricional al paciente y familia</a:t>
          </a:r>
          <a:endParaRPr lang="es-EC" sz="1500" kern="1200" dirty="0"/>
        </a:p>
      </dsp:txBody>
      <dsp:txXfrm rot="10800000">
        <a:off x="8747645" y="2355579"/>
        <a:ext cx="1281997" cy="2962548"/>
      </dsp:txXfrm>
    </dsp:sp>
    <dsp:sp modelId="{57CF21EF-234F-4FC4-BBE1-1377024DBD7F}">
      <dsp:nvSpPr>
        <dsp:cNvPr id="0" name=""/>
        <dsp:cNvSpPr/>
      </dsp:nvSpPr>
      <dsp:spPr>
        <a:xfrm>
          <a:off x="6937534" y="380770"/>
          <a:ext cx="1366017" cy="1802734"/>
        </a:xfrm>
        <a:prstGeom prst="roundRect">
          <a:avLst>
            <a:gd name="adj" fmla="val 10000"/>
          </a:avLst>
        </a:prstGeom>
        <a:blipFill rotWithShape="1">
          <a:blip xmlns:r="http://schemas.openxmlformats.org/officeDocument/2006/relationships" r:embed="rId6"/>
          <a:srcRect/>
          <a:stretch>
            <a:fillRect l="-36000" r="-36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66EC6AA-BC6E-4BC8-95D5-100685C7673B}">
      <dsp:nvSpPr>
        <dsp:cNvPr id="0" name=""/>
        <dsp:cNvSpPr/>
      </dsp:nvSpPr>
      <dsp:spPr>
        <a:xfrm rot="10800000">
          <a:off x="6898698" y="2458274"/>
          <a:ext cx="1366017" cy="3004558"/>
        </a:xfrm>
        <a:prstGeom prst="round2SameRect">
          <a:avLst>
            <a:gd name="adj1" fmla="val 10500"/>
            <a:gd name="adj2" fmla="val 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t" anchorCtr="0">
          <a:noAutofit/>
        </a:bodyPr>
        <a:lstStyle/>
        <a:p>
          <a:pPr lvl="0" algn="ctr" defTabSz="666750">
            <a:lnSpc>
              <a:spcPct val="90000"/>
            </a:lnSpc>
            <a:spcBef>
              <a:spcPct val="0"/>
            </a:spcBef>
            <a:spcAft>
              <a:spcPct val="35000"/>
            </a:spcAft>
          </a:pPr>
          <a:r>
            <a:rPr lang="es-ES" sz="1500" kern="1200" dirty="0"/>
            <a:t>Control de ingesta y tolerancia</a:t>
          </a:r>
          <a:endParaRPr lang="es-EC" sz="1500" kern="1200" dirty="0"/>
        </a:p>
      </dsp:txBody>
      <dsp:txXfrm rot="10800000">
        <a:off x="6940708" y="2458274"/>
        <a:ext cx="1281997" cy="2962548"/>
      </dsp:txXfrm>
    </dsp:sp>
  </dsp:spTree>
</dsp:drawing>
</file>

<file path=ppt/diagrams/layout1.xml><?xml version="1.0" encoding="utf-8"?>
<dgm:layoutDef xmlns:dgm="http://schemas.openxmlformats.org/drawingml/2006/diagram" xmlns:a="http://schemas.openxmlformats.org/drawingml/2006/main" uniqueId="urn:microsoft.com/office/officeart/2005/8/layout/pList2">
  <dgm:title val=""/>
  <dgm:desc val=""/>
  <dgm:catLst>
    <dgm:cat type="list" pri="11000"/>
    <dgm:cat type="picture" pri="24000"/>
    <dgm:cat type="pictureconvert" pri="2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bkgdShp" refType="w"/>
      <dgm:constr type="h" for="ch" forName="bkgdShp" refType="h" fact="0.45"/>
      <dgm:constr type="t" for="ch" forName="bkgdShp"/>
      <dgm:constr type="w" for="ch" forName="linComp" refType="w" fact="0.94"/>
      <dgm:constr type="h" for="ch" forName="linComp" refType="h"/>
      <dgm:constr type="ctrX" for="ch" forName="linComp" refType="w" fact="0.5"/>
    </dgm:constrLst>
    <dgm:ruleLst/>
    <dgm:choose name="Name1">
      <dgm:if name="Name2" axis="ch" ptType="node" func="cnt" op="gte" val="1">
        <dgm:layoutNode name="bkgdShp" styleLbl="alignAccFollowNode1">
          <dgm:alg type="sp"/>
          <dgm:shape xmlns:r="http://schemas.openxmlformats.org/officeDocument/2006/relationships" type="roundRect" r:blip="">
            <dgm:adjLst>
              <dgm:adj idx="1" val="0.1"/>
            </dgm:adjLst>
          </dgm:shape>
          <dgm:presOf/>
          <dgm:constrLst/>
          <dgm:ruleLst/>
        </dgm:layoutNode>
        <dgm:layoutNode name="linComp">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1"/>
            <dgm:constr type="h" for="ch" ptType="sibTrans" op="equ"/>
            <dgm:constr type="h" for="ch" forName="compNode" op="equ"/>
            <dgm:constr type="primFontSz" for="des" forName="node" op="equ"/>
          </dgm:constrLst>
          <dgm:ruleLst/>
          <dgm:forEach name="nodesForEach" axis="ch" ptType="node">
            <dgm:layoutNode name="compNode">
              <dgm:alg type="composite"/>
              <dgm:shape xmlns:r="http://schemas.openxmlformats.org/officeDocument/2006/relationships" r:blip="">
                <dgm:adjLst/>
              </dgm:shape>
              <dgm:presOf/>
              <dgm:constrLst>
                <dgm:constr type="w" for="ch" forName="node" refType="w"/>
                <dgm:constr type="h" for="ch" forName="node" refType="h" fact="0.55"/>
                <dgm:constr type="b" for="ch" forName="node" refType="h"/>
                <dgm:constr type="w" for="ch" forName="invisiNode" refType="w" fact="0.75"/>
                <dgm:constr type="h" for="ch" forName="invisiNode" refType="h" fact="0.06"/>
                <dgm:constr type="t" for="ch" forName="invisiNode"/>
                <dgm:constr type="w" for="ch" forName="imagNode" refType="w"/>
                <dgm:constr type="h" for="ch" forName="imagNode" refType="h" fact="0.33"/>
                <dgm:constr type="ctrX" for="ch" forName="imagNode" refType="w" fact="0.5"/>
                <dgm:constr type="t" for="ch" forName="imagNode" refType="h" fact="0.06"/>
              </dgm:constrLst>
              <dgm:ruleLst/>
              <dgm:layoutNode name="node" styleLbl="node1">
                <dgm:varLst>
                  <dgm:bulletEnabled val="1"/>
                </dgm:varLst>
                <dgm:alg type="tx">
                  <dgm:param type="txAnchorVert" val="t"/>
                </dgm:alg>
                <dgm:shape xmlns:r="http://schemas.openxmlformats.org/officeDocument/2006/relationships" rot="180" type="round2SameRect" r:blip="">
                  <dgm:adjLst>
                    <dgm:adj idx="1" val="0.105"/>
                  </dgm:adjLst>
                </dgm:shape>
                <dgm:presOf axis="desOrSelf" ptType="node"/>
                <dgm:constrLst>
                  <dgm:constr type="primFontSz" val="65"/>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roundRect" r:blip="" zOrderOff="-2" blipPhldr="1">
                  <dgm:adjLst>
                    <dgm:adj idx="1" val="0.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if>
      <dgm:else name="Name6"/>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53080A13-C6CD-D199-C936-7E1C412AF511}"/>
              </a:ext>
            </a:extLst>
          </p:cNvPr>
          <p:cNvSpPr>
            <a:spLocks noGrp="1"/>
          </p:cNvSpPr>
          <p:nvPr>
            <p:ph type="ctrTitle"/>
          </p:nvPr>
        </p:nvSpPr>
        <p:spPr>
          <a:xfrm>
            <a:off x="2521194" y="2057168"/>
            <a:ext cx="7149612" cy="2387600"/>
          </a:xfrm>
        </p:spPr>
        <p:txBody>
          <a:bodyPr anchor="b">
            <a:normAutofit/>
          </a:bodyPr>
          <a:lstStyle>
            <a:lvl1pPr algn="ctr">
              <a:defRPr sz="5400">
                <a:latin typeface="Verdana" panose="020B0604030504040204" pitchFamily="34" charset="0"/>
                <a:ea typeface="Verdana" panose="020B0604030504040204" pitchFamily="34" charset="0"/>
              </a:defRPr>
            </a:lvl1pPr>
          </a:lstStyle>
          <a:p>
            <a:r>
              <a:rPr lang="es-ES" dirty="0"/>
              <a:t>Haga clic para modificar el estilo de título del patrón</a:t>
            </a:r>
            <a:endParaRPr lang="es-EC" dirty="0"/>
          </a:p>
        </p:txBody>
      </p:sp>
      <p:sp>
        <p:nvSpPr>
          <p:cNvPr id="3" name="Subtítulo 2">
            <a:extLst>
              <a:ext uri="{FF2B5EF4-FFF2-40B4-BE49-F238E27FC236}">
                <a16:creationId xmlns:a16="http://schemas.microsoft.com/office/drawing/2014/main" xmlns="" id="{994A8F48-C874-2AC4-3BC3-A29A7CA56D52}"/>
              </a:ext>
            </a:extLst>
          </p:cNvPr>
          <p:cNvSpPr>
            <a:spLocks noGrp="1"/>
          </p:cNvSpPr>
          <p:nvPr>
            <p:ph type="subTitle" idx="1"/>
          </p:nvPr>
        </p:nvSpPr>
        <p:spPr>
          <a:xfrm>
            <a:off x="2923442" y="4992660"/>
            <a:ext cx="6345116" cy="1145808"/>
          </a:xfrm>
          <a:prstGeom prst="rect">
            <a:avLst/>
          </a:prstGeom>
        </p:spPr>
        <p:txBody>
          <a:bodyPr/>
          <a:lstStyle>
            <a:lvl1pPr marL="0" indent="0" algn="ctr">
              <a:buNone/>
              <a:defRPr sz="2400">
                <a:latin typeface="Verdana" panose="020B0604030504040204" pitchFamily="34" charset="0"/>
                <a:ea typeface="Verdana" panose="020B060403050404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dirty="0"/>
              <a:t>Haga clic para modificar el estilo de subtítulo del patrón</a:t>
            </a:r>
            <a:endParaRPr lang="es-EC" dirty="0"/>
          </a:p>
        </p:txBody>
      </p:sp>
      <p:sp>
        <p:nvSpPr>
          <p:cNvPr id="4" name="Marcador de fecha 3">
            <a:extLst>
              <a:ext uri="{FF2B5EF4-FFF2-40B4-BE49-F238E27FC236}">
                <a16:creationId xmlns:a16="http://schemas.microsoft.com/office/drawing/2014/main" xmlns="" id="{E8715452-75CB-EFDE-E714-0D090180A33C}"/>
              </a:ext>
            </a:extLst>
          </p:cNvPr>
          <p:cNvSpPr>
            <a:spLocks noGrp="1"/>
          </p:cNvSpPr>
          <p:nvPr>
            <p:ph type="dt" sz="half" idx="10"/>
          </p:nvPr>
        </p:nvSpPr>
        <p:spPr/>
        <p:txBody>
          <a:bodyPr/>
          <a:lstStyle/>
          <a:p>
            <a:fld id="{22575823-9EBA-4099-90B0-965F4AC23E8F}" type="datetimeFigureOut">
              <a:rPr lang="es-EC" smtClean="0"/>
              <a:t>28/2/2023</a:t>
            </a:fld>
            <a:endParaRPr lang="es-EC"/>
          </a:p>
        </p:txBody>
      </p:sp>
      <p:sp>
        <p:nvSpPr>
          <p:cNvPr id="5" name="Marcador de pie de página 4">
            <a:extLst>
              <a:ext uri="{FF2B5EF4-FFF2-40B4-BE49-F238E27FC236}">
                <a16:creationId xmlns:a16="http://schemas.microsoft.com/office/drawing/2014/main" xmlns="" id="{3AFAFC58-43C4-961A-20F8-6E3CB147E5FE}"/>
              </a:ext>
            </a:extLst>
          </p:cNvPr>
          <p:cNvSpPr>
            <a:spLocks noGrp="1"/>
          </p:cNvSpPr>
          <p:nvPr>
            <p:ph type="ftr" sz="quarter" idx="11"/>
          </p:nvPr>
        </p:nvSpPr>
        <p:spPr/>
        <p:txBody>
          <a:bodyPr/>
          <a:lstStyle/>
          <a:p>
            <a:endParaRPr lang="es-EC"/>
          </a:p>
        </p:txBody>
      </p:sp>
      <p:sp>
        <p:nvSpPr>
          <p:cNvPr id="6" name="Marcador de número de diapositiva 5">
            <a:extLst>
              <a:ext uri="{FF2B5EF4-FFF2-40B4-BE49-F238E27FC236}">
                <a16:creationId xmlns:a16="http://schemas.microsoft.com/office/drawing/2014/main" xmlns="" id="{6A0AB7FD-1271-B1C4-7C5B-36A9B2814F78}"/>
              </a:ext>
            </a:extLst>
          </p:cNvPr>
          <p:cNvSpPr>
            <a:spLocks noGrp="1"/>
          </p:cNvSpPr>
          <p:nvPr>
            <p:ph type="sldNum" sz="quarter" idx="12"/>
          </p:nvPr>
        </p:nvSpPr>
        <p:spPr/>
        <p:txBody>
          <a:bodyPr/>
          <a:lstStyle/>
          <a:p>
            <a:fld id="{605B0F46-1AA6-425E-BC8E-4B57B97FE241}" type="slidenum">
              <a:rPr lang="es-EC" smtClean="0"/>
              <a:t>‹Nº›</a:t>
            </a:fld>
            <a:endParaRPr lang="es-EC"/>
          </a:p>
        </p:txBody>
      </p:sp>
    </p:spTree>
    <p:extLst>
      <p:ext uri="{BB962C8B-B14F-4D97-AF65-F5344CB8AC3E}">
        <p14:creationId xmlns:p14="http://schemas.microsoft.com/office/powerpoint/2010/main" val="4298572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BD1A5154-2192-4CDE-84D5-A2127BB2BE8F}"/>
              </a:ext>
            </a:extLst>
          </p:cNvPr>
          <p:cNvSpPr>
            <a:spLocks noGrp="1"/>
          </p:cNvSpPr>
          <p:nvPr>
            <p:ph type="title"/>
          </p:nvPr>
        </p:nvSpPr>
        <p:spPr>
          <a:xfrm>
            <a:off x="240432" y="1386361"/>
            <a:ext cx="7741627" cy="1325563"/>
          </a:xfrm>
        </p:spPr>
        <p:txBody>
          <a:bodyPr/>
          <a:lstStyle>
            <a:lvl1pPr>
              <a:defRPr>
                <a:latin typeface="Verdana" panose="020B0604030504040204" pitchFamily="34" charset="0"/>
                <a:ea typeface="Verdana" panose="020B0604030504040204" pitchFamily="34" charset="0"/>
                <a:cs typeface="Red Hat Display" panose="02010303040201060303" pitchFamily="2" charset="0"/>
              </a:defRPr>
            </a:lvl1pPr>
          </a:lstStyle>
          <a:p>
            <a:r>
              <a:rPr lang="es-ES" dirty="0"/>
              <a:t>Haga clic para modificar el estilo de título del patrón</a:t>
            </a:r>
            <a:endParaRPr lang="es-EC" dirty="0"/>
          </a:p>
        </p:txBody>
      </p:sp>
      <p:sp>
        <p:nvSpPr>
          <p:cNvPr id="3" name="Marcador de contenido 2">
            <a:extLst>
              <a:ext uri="{FF2B5EF4-FFF2-40B4-BE49-F238E27FC236}">
                <a16:creationId xmlns:a16="http://schemas.microsoft.com/office/drawing/2014/main" xmlns="" id="{7EFB92CB-3FCF-9F5F-5D31-CE8C54264C10}"/>
              </a:ext>
            </a:extLst>
          </p:cNvPr>
          <p:cNvSpPr>
            <a:spLocks noGrp="1"/>
          </p:cNvSpPr>
          <p:nvPr>
            <p:ph idx="1"/>
          </p:nvPr>
        </p:nvSpPr>
        <p:spPr>
          <a:xfrm>
            <a:off x="334108" y="2811465"/>
            <a:ext cx="5200650" cy="2516674"/>
          </a:xfrm>
          <a:prstGeom prst="rect">
            <a:avLst/>
          </a:prstGeom>
        </p:spPr>
        <p:txBody>
          <a:bodyPr/>
          <a:lstStyle>
            <a:lvl1pPr>
              <a:defRPr>
                <a:latin typeface="Arial" panose="020B0604020202020204" pitchFamily="34" charset="0"/>
                <a:ea typeface="Open Sans" pitchFamily="2" charset="0"/>
                <a:cs typeface="Arial" panose="020B0604020202020204" pitchFamily="34" charset="0"/>
              </a:defRPr>
            </a:lvl1pPr>
            <a:lvl2pPr>
              <a:defRPr>
                <a:latin typeface="Arial" panose="020B0604020202020204" pitchFamily="34" charset="0"/>
                <a:ea typeface="Open Sans" pitchFamily="2" charset="0"/>
                <a:cs typeface="Arial" panose="020B0604020202020204" pitchFamily="34" charset="0"/>
              </a:defRPr>
            </a:lvl2pPr>
            <a:lvl3pPr>
              <a:defRPr>
                <a:latin typeface="Arial" panose="020B0604020202020204" pitchFamily="34" charset="0"/>
                <a:ea typeface="Open Sans" pitchFamily="2" charset="0"/>
                <a:cs typeface="Arial" panose="020B0604020202020204" pitchFamily="34" charset="0"/>
              </a:defRPr>
            </a:lvl3pPr>
            <a:lvl4pPr>
              <a:defRPr>
                <a:latin typeface="Arial" panose="020B0604020202020204" pitchFamily="34" charset="0"/>
                <a:ea typeface="Open Sans" pitchFamily="2" charset="0"/>
                <a:cs typeface="Arial" panose="020B0604020202020204" pitchFamily="34" charset="0"/>
              </a:defRPr>
            </a:lvl4pPr>
            <a:lvl5pPr>
              <a:defRPr>
                <a:latin typeface="Arial" panose="020B0604020202020204" pitchFamily="34" charset="0"/>
                <a:ea typeface="Open Sans" pitchFamily="2" charset="0"/>
                <a:cs typeface="Arial" panose="020B0604020202020204" pitchFamily="34" charset="0"/>
              </a:defRPr>
            </a:lvl5pPr>
          </a:lstStyle>
          <a:p>
            <a:pPr lvl="0"/>
            <a:r>
              <a:rPr lang="es-ES" dirty="0"/>
              <a:t>Haga clic para modificar los estilos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s-EC" dirty="0"/>
          </a:p>
        </p:txBody>
      </p:sp>
      <p:sp>
        <p:nvSpPr>
          <p:cNvPr id="4" name="Marcador de fecha 3">
            <a:extLst>
              <a:ext uri="{FF2B5EF4-FFF2-40B4-BE49-F238E27FC236}">
                <a16:creationId xmlns:a16="http://schemas.microsoft.com/office/drawing/2014/main" xmlns="" id="{788BA081-FC8E-D366-EBEA-4A737D65B569}"/>
              </a:ext>
            </a:extLst>
          </p:cNvPr>
          <p:cNvSpPr>
            <a:spLocks noGrp="1"/>
          </p:cNvSpPr>
          <p:nvPr>
            <p:ph type="dt" sz="half" idx="10"/>
          </p:nvPr>
        </p:nvSpPr>
        <p:spPr/>
        <p:txBody>
          <a:bodyPr/>
          <a:lstStyle/>
          <a:p>
            <a:fld id="{22575823-9EBA-4099-90B0-965F4AC23E8F}" type="datetimeFigureOut">
              <a:rPr lang="es-EC" smtClean="0"/>
              <a:t>28/2/2023</a:t>
            </a:fld>
            <a:endParaRPr lang="es-EC"/>
          </a:p>
        </p:txBody>
      </p:sp>
      <p:sp>
        <p:nvSpPr>
          <p:cNvPr id="5" name="Marcador de pie de página 4">
            <a:extLst>
              <a:ext uri="{FF2B5EF4-FFF2-40B4-BE49-F238E27FC236}">
                <a16:creationId xmlns:a16="http://schemas.microsoft.com/office/drawing/2014/main" xmlns="" id="{31C49E8D-42A5-6916-4BD4-4E8137A9635E}"/>
              </a:ext>
            </a:extLst>
          </p:cNvPr>
          <p:cNvSpPr>
            <a:spLocks noGrp="1"/>
          </p:cNvSpPr>
          <p:nvPr>
            <p:ph type="ftr" sz="quarter" idx="11"/>
          </p:nvPr>
        </p:nvSpPr>
        <p:spPr/>
        <p:txBody>
          <a:bodyPr/>
          <a:lstStyle/>
          <a:p>
            <a:endParaRPr lang="es-EC"/>
          </a:p>
        </p:txBody>
      </p:sp>
      <p:sp>
        <p:nvSpPr>
          <p:cNvPr id="6" name="Marcador de número de diapositiva 5">
            <a:extLst>
              <a:ext uri="{FF2B5EF4-FFF2-40B4-BE49-F238E27FC236}">
                <a16:creationId xmlns:a16="http://schemas.microsoft.com/office/drawing/2014/main" xmlns="" id="{023B12C5-8480-1E82-084B-30729FC4ED4A}"/>
              </a:ext>
            </a:extLst>
          </p:cNvPr>
          <p:cNvSpPr>
            <a:spLocks noGrp="1"/>
          </p:cNvSpPr>
          <p:nvPr>
            <p:ph type="sldNum" sz="quarter" idx="12"/>
          </p:nvPr>
        </p:nvSpPr>
        <p:spPr/>
        <p:txBody>
          <a:bodyPr/>
          <a:lstStyle/>
          <a:p>
            <a:fld id="{605B0F46-1AA6-425E-BC8E-4B57B97FE241}" type="slidenum">
              <a:rPr lang="es-EC" smtClean="0"/>
              <a:t>‹Nº›</a:t>
            </a:fld>
            <a:endParaRPr lang="es-EC"/>
          </a:p>
        </p:txBody>
      </p:sp>
    </p:spTree>
    <p:extLst>
      <p:ext uri="{BB962C8B-B14F-4D97-AF65-F5344CB8AC3E}">
        <p14:creationId xmlns:p14="http://schemas.microsoft.com/office/powerpoint/2010/main" val="25496274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179C7165-BA60-717F-003D-8516D81A7575}"/>
              </a:ext>
            </a:extLst>
          </p:cNvPr>
          <p:cNvSpPr>
            <a:spLocks noGrp="1"/>
          </p:cNvSpPr>
          <p:nvPr>
            <p:ph type="title"/>
          </p:nvPr>
        </p:nvSpPr>
        <p:spPr>
          <a:xfrm>
            <a:off x="396631" y="768350"/>
            <a:ext cx="10515600" cy="2852737"/>
          </a:xfrm>
        </p:spPr>
        <p:txBody>
          <a:bodyPr anchor="b"/>
          <a:lstStyle>
            <a:lvl1pPr>
              <a:defRPr sz="6000"/>
            </a:lvl1pPr>
          </a:lstStyle>
          <a:p>
            <a:r>
              <a:rPr lang="es-ES" dirty="0"/>
              <a:t>Haga clic para modificar el estilo de título del patrón</a:t>
            </a:r>
            <a:endParaRPr lang="es-EC" dirty="0"/>
          </a:p>
        </p:txBody>
      </p:sp>
      <p:sp>
        <p:nvSpPr>
          <p:cNvPr id="3" name="Marcador de texto 2">
            <a:extLst>
              <a:ext uri="{FF2B5EF4-FFF2-40B4-BE49-F238E27FC236}">
                <a16:creationId xmlns:a16="http://schemas.microsoft.com/office/drawing/2014/main" xmlns="" id="{29CBE04B-4422-3A6E-1897-B90E8921D33F}"/>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dirty="0"/>
              <a:t>Haga clic para modificar los estilos de texto del patrón</a:t>
            </a:r>
          </a:p>
        </p:txBody>
      </p:sp>
      <p:sp>
        <p:nvSpPr>
          <p:cNvPr id="4" name="Marcador de fecha 3">
            <a:extLst>
              <a:ext uri="{FF2B5EF4-FFF2-40B4-BE49-F238E27FC236}">
                <a16:creationId xmlns:a16="http://schemas.microsoft.com/office/drawing/2014/main" xmlns="" id="{5230907F-2FD5-0DA1-DB9F-C9623758324C}"/>
              </a:ext>
            </a:extLst>
          </p:cNvPr>
          <p:cNvSpPr>
            <a:spLocks noGrp="1"/>
          </p:cNvSpPr>
          <p:nvPr>
            <p:ph type="dt" sz="half" idx="10"/>
          </p:nvPr>
        </p:nvSpPr>
        <p:spPr/>
        <p:txBody>
          <a:bodyPr/>
          <a:lstStyle/>
          <a:p>
            <a:fld id="{22575823-9EBA-4099-90B0-965F4AC23E8F}" type="datetimeFigureOut">
              <a:rPr lang="es-EC" smtClean="0"/>
              <a:t>28/2/2023</a:t>
            </a:fld>
            <a:endParaRPr lang="es-EC"/>
          </a:p>
        </p:txBody>
      </p:sp>
      <p:sp>
        <p:nvSpPr>
          <p:cNvPr id="5" name="Marcador de pie de página 4">
            <a:extLst>
              <a:ext uri="{FF2B5EF4-FFF2-40B4-BE49-F238E27FC236}">
                <a16:creationId xmlns:a16="http://schemas.microsoft.com/office/drawing/2014/main" xmlns="" id="{3F02DBC0-CBCF-92BA-2D91-A130DC379316}"/>
              </a:ext>
            </a:extLst>
          </p:cNvPr>
          <p:cNvSpPr>
            <a:spLocks noGrp="1"/>
          </p:cNvSpPr>
          <p:nvPr>
            <p:ph type="ftr" sz="quarter" idx="11"/>
          </p:nvPr>
        </p:nvSpPr>
        <p:spPr/>
        <p:txBody>
          <a:bodyPr/>
          <a:lstStyle/>
          <a:p>
            <a:endParaRPr lang="es-EC"/>
          </a:p>
        </p:txBody>
      </p:sp>
      <p:sp>
        <p:nvSpPr>
          <p:cNvPr id="6" name="Marcador de número de diapositiva 5">
            <a:extLst>
              <a:ext uri="{FF2B5EF4-FFF2-40B4-BE49-F238E27FC236}">
                <a16:creationId xmlns:a16="http://schemas.microsoft.com/office/drawing/2014/main" xmlns="" id="{8348C64C-0EE3-8337-9C75-881316A843B1}"/>
              </a:ext>
            </a:extLst>
          </p:cNvPr>
          <p:cNvSpPr>
            <a:spLocks noGrp="1"/>
          </p:cNvSpPr>
          <p:nvPr>
            <p:ph type="sldNum" sz="quarter" idx="12"/>
          </p:nvPr>
        </p:nvSpPr>
        <p:spPr/>
        <p:txBody>
          <a:bodyPr/>
          <a:lstStyle/>
          <a:p>
            <a:fld id="{605B0F46-1AA6-425E-BC8E-4B57B97FE241}" type="slidenum">
              <a:rPr lang="es-EC" smtClean="0"/>
              <a:t>‹Nº›</a:t>
            </a:fld>
            <a:endParaRPr lang="es-EC"/>
          </a:p>
        </p:txBody>
      </p:sp>
    </p:spTree>
    <p:extLst>
      <p:ext uri="{BB962C8B-B14F-4D97-AF65-F5344CB8AC3E}">
        <p14:creationId xmlns:p14="http://schemas.microsoft.com/office/powerpoint/2010/main" val="3097920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F7E05A43-2D23-40E0-A9AB-9919DCCE036F}"/>
              </a:ext>
            </a:extLst>
          </p:cNvPr>
          <p:cNvSpPr>
            <a:spLocks noGrp="1"/>
          </p:cNvSpPr>
          <p:nvPr>
            <p:ph type="title"/>
          </p:nvPr>
        </p:nvSpPr>
        <p:spPr>
          <a:xfrm>
            <a:off x="473320" y="1288375"/>
            <a:ext cx="10436468" cy="1325563"/>
          </a:xfrm>
        </p:spPr>
        <p:txBody>
          <a:bodyPr/>
          <a:lstStyle/>
          <a:p>
            <a:r>
              <a:rPr lang="es-ES" dirty="0"/>
              <a:t>Haga clic para modificar el estilo de título del patrón</a:t>
            </a:r>
            <a:endParaRPr lang="es-EC" dirty="0"/>
          </a:p>
        </p:txBody>
      </p:sp>
      <p:sp>
        <p:nvSpPr>
          <p:cNvPr id="3" name="Marcador de contenido 2">
            <a:extLst>
              <a:ext uri="{FF2B5EF4-FFF2-40B4-BE49-F238E27FC236}">
                <a16:creationId xmlns:a16="http://schemas.microsoft.com/office/drawing/2014/main" xmlns="" id="{5A4A8748-68C6-F3DB-77B5-E1DA043D31A0}"/>
              </a:ext>
            </a:extLst>
          </p:cNvPr>
          <p:cNvSpPr>
            <a:spLocks noGrp="1"/>
          </p:cNvSpPr>
          <p:nvPr>
            <p:ph sz="half" idx="1"/>
          </p:nvPr>
        </p:nvSpPr>
        <p:spPr>
          <a:xfrm>
            <a:off x="473320" y="2748480"/>
            <a:ext cx="5181600" cy="3473329"/>
          </a:xfrm>
          <a:prstGeom prst="rect">
            <a:avLst/>
          </a:prstGeo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s-ES" dirty="0"/>
              <a:t>Haga clic para modificar los estilos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s-EC" dirty="0"/>
          </a:p>
        </p:txBody>
      </p:sp>
      <p:sp>
        <p:nvSpPr>
          <p:cNvPr id="4" name="Marcador de contenido 3">
            <a:extLst>
              <a:ext uri="{FF2B5EF4-FFF2-40B4-BE49-F238E27FC236}">
                <a16:creationId xmlns:a16="http://schemas.microsoft.com/office/drawing/2014/main" xmlns="" id="{F2429643-5EA1-46FF-3959-9B18780FAC40}"/>
              </a:ext>
            </a:extLst>
          </p:cNvPr>
          <p:cNvSpPr>
            <a:spLocks noGrp="1"/>
          </p:cNvSpPr>
          <p:nvPr>
            <p:ph sz="half" idx="2"/>
          </p:nvPr>
        </p:nvSpPr>
        <p:spPr>
          <a:xfrm>
            <a:off x="5728188" y="2748480"/>
            <a:ext cx="5181600" cy="3473328"/>
          </a:xfrm>
          <a:prstGeom prst="rect">
            <a:avLst/>
          </a:prstGeo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C"/>
          </a:p>
        </p:txBody>
      </p:sp>
      <p:sp>
        <p:nvSpPr>
          <p:cNvPr id="5" name="Marcador de fecha 4">
            <a:extLst>
              <a:ext uri="{FF2B5EF4-FFF2-40B4-BE49-F238E27FC236}">
                <a16:creationId xmlns:a16="http://schemas.microsoft.com/office/drawing/2014/main" xmlns="" id="{A88A3DD0-8118-92C8-85B4-353F01734A86}"/>
              </a:ext>
            </a:extLst>
          </p:cNvPr>
          <p:cNvSpPr>
            <a:spLocks noGrp="1"/>
          </p:cNvSpPr>
          <p:nvPr>
            <p:ph type="dt" sz="half" idx="10"/>
          </p:nvPr>
        </p:nvSpPr>
        <p:spPr/>
        <p:txBody>
          <a:bodyPr/>
          <a:lstStyle/>
          <a:p>
            <a:fld id="{22575823-9EBA-4099-90B0-965F4AC23E8F}" type="datetimeFigureOut">
              <a:rPr lang="es-EC" smtClean="0"/>
              <a:t>28/2/2023</a:t>
            </a:fld>
            <a:endParaRPr lang="es-EC"/>
          </a:p>
        </p:txBody>
      </p:sp>
      <p:sp>
        <p:nvSpPr>
          <p:cNvPr id="6" name="Marcador de pie de página 5">
            <a:extLst>
              <a:ext uri="{FF2B5EF4-FFF2-40B4-BE49-F238E27FC236}">
                <a16:creationId xmlns:a16="http://schemas.microsoft.com/office/drawing/2014/main" xmlns="" id="{D9B11E56-4CD9-5CF3-4CD0-25B0710DE151}"/>
              </a:ext>
            </a:extLst>
          </p:cNvPr>
          <p:cNvSpPr>
            <a:spLocks noGrp="1"/>
          </p:cNvSpPr>
          <p:nvPr>
            <p:ph type="ftr" sz="quarter" idx="11"/>
          </p:nvPr>
        </p:nvSpPr>
        <p:spPr/>
        <p:txBody>
          <a:bodyPr/>
          <a:lstStyle/>
          <a:p>
            <a:endParaRPr lang="es-EC"/>
          </a:p>
        </p:txBody>
      </p:sp>
      <p:sp>
        <p:nvSpPr>
          <p:cNvPr id="7" name="Marcador de número de diapositiva 6">
            <a:extLst>
              <a:ext uri="{FF2B5EF4-FFF2-40B4-BE49-F238E27FC236}">
                <a16:creationId xmlns:a16="http://schemas.microsoft.com/office/drawing/2014/main" xmlns="" id="{9DDFD680-C02B-BD95-C158-BFBC2254EA81}"/>
              </a:ext>
            </a:extLst>
          </p:cNvPr>
          <p:cNvSpPr>
            <a:spLocks noGrp="1"/>
          </p:cNvSpPr>
          <p:nvPr>
            <p:ph type="sldNum" sz="quarter" idx="12"/>
          </p:nvPr>
        </p:nvSpPr>
        <p:spPr/>
        <p:txBody>
          <a:bodyPr/>
          <a:lstStyle/>
          <a:p>
            <a:fld id="{605B0F46-1AA6-425E-BC8E-4B57B97FE241}" type="slidenum">
              <a:rPr lang="es-EC" smtClean="0"/>
              <a:t>‹Nº›</a:t>
            </a:fld>
            <a:endParaRPr lang="es-EC"/>
          </a:p>
        </p:txBody>
      </p:sp>
    </p:spTree>
    <p:extLst>
      <p:ext uri="{BB962C8B-B14F-4D97-AF65-F5344CB8AC3E}">
        <p14:creationId xmlns:p14="http://schemas.microsoft.com/office/powerpoint/2010/main" val="29121499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1951EA7E-75F6-079F-1A4A-4A3648A203B2}"/>
              </a:ext>
            </a:extLst>
          </p:cNvPr>
          <p:cNvSpPr>
            <a:spLocks noGrp="1"/>
          </p:cNvSpPr>
          <p:nvPr>
            <p:ph type="title"/>
          </p:nvPr>
        </p:nvSpPr>
        <p:spPr>
          <a:xfrm>
            <a:off x="518869" y="1153990"/>
            <a:ext cx="10515600" cy="1325563"/>
          </a:xfrm>
        </p:spPr>
        <p:txBody>
          <a:bodyPr/>
          <a:lstStyle/>
          <a:p>
            <a:r>
              <a:rPr lang="es-ES"/>
              <a:t>Haga clic para modificar el estilo de título del patrón</a:t>
            </a:r>
            <a:endParaRPr lang="es-EC"/>
          </a:p>
        </p:txBody>
      </p:sp>
      <p:sp>
        <p:nvSpPr>
          <p:cNvPr id="3" name="Marcador de texto 2">
            <a:extLst>
              <a:ext uri="{FF2B5EF4-FFF2-40B4-BE49-F238E27FC236}">
                <a16:creationId xmlns:a16="http://schemas.microsoft.com/office/drawing/2014/main" xmlns="" id="{0C1ECDC1-82DE-6FED-03CA-FCCA3A09ABC6}"/>
              </a:ext>
            </a:extLst>
          </p:cNvPr>
          <p:cNvSpPr>
            <a:spLocks noGrp="1"/>
          </p:cNvSpPr>
          <p:nvPr>
            <p:ph type="body" idx="1"/>
          </p:nvPr>
        </p:nvSpPr>
        <p:spPr>
          <a:xfrm>
            <a:off x="518868" y="2471249"/>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dirty="0"/>
              <a:t>Haga clic para modificar los estilos de texto del patrón</a:t>
            </a:r>
          </a:p>
        </p:txBody>
      </p:sp>
      <p:sp>
        <p:nvSpPr>
          <p:cNvPr id="4" name="Marcador de contenido 3">
            <a:extLst>
              <a:ext uri="{FF2B5EF4-FFF2-40B4-BE49-F238E27FC236}">
                <a16:creationId xmlns:a16="http://schemas.microsoft.com/office/drawing/2014/main" xmlns="" id="{D845D8AC-F363-AF6D-3FEE-7CB994F6EB06}"/>
              </a:ext>
            </a:extLst>
          </p:cNvPr>
          <p:cNvSpPr>
            <a:spLocks noGrp="1"/>
          </p:cNvSpPr>
          <p:nvPr>
            <p:ph sz="half" idx="2"/>
          </p:nvPr>
        </p:nvSpPr>
        <p:spPr>
          <a:xfrm>
            <a:off x="518869" y="3332284"/>
            <a:ext cx="5157787" cy="2857378"/>
          </a:xfrm>
          <a:prstGeom prst="rect">
            <a:avLst/>
          </a:prstGeo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C"/>
          </a:p>
        </p:txBody>
      </p:sp>
      <p:sp>
        <p:nvSpPr>
          <p:cNvPr id="5" name="Marcador de texto 4">
            <a:extLst>
              <a:ext uri="{FF2B5EF4-FFF2-40B4-BE49-F238E27FC236}">
                <a16:creationId xmlns:a16="http://schemas.microsoft.com/office/drawing/2014/main" xmlns="" id="{CDE6F7AF-3C3A-8DDF-461E-B38FBB9BC9D1}"/>
              </a:ext>
            </a:extLst>
          </p:cNvPr>
          <p:cNvSpPr>
            <a:spLocks noGrp="1"/>
          </p:cNvSpPr>
          <p:nvPr>
            <p:ph type="body" sz="quarter" idx="3"/>
          </p:nvPr>
        </p:nvSpPr>
        <p:spPr>
          <a:xfrm>
            <a:off x="5763968" y="2471249"/>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xmlns="" id="{B08B07DE-2FA6-CE59-CC99-BDD14D94D93B}"/>
              </a:ext>
            </a:extLst>
          </p:cNvPr>
          <p:cNvSpPr>
            <a:spLocks noGrp="1"/>
          </p:cNvSpPr>
          <p:nvPr>
            <p:ph sz="quarter" idx="4"/>
          </p:nvPr>
        </p:nvSpPr>
        <p:spPr>
          <a:xfrm>
            <a:off x="5776669" y="3332284"/>
            <a:ext cx="5183188" cy="2857378"/>
          </a:xfrm>
          <a:prstGeom prst="rect">
            <a:avLst/>
          </a:prstGeo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C"/>
          </a:p>
        </p:txBody>
      </p:sp>
      <p:sp>
        <p:nvSpPr>
          <p:cNvPr id="7" name="Marcador de fecha 6">
            <a:extLst>
              <a:ext uri="{FF2B5EF4-FFF2-40B4-BE49-F238E27FC236}">
                <a16:creationId xmlns:a16="http://schemas.microsoft.com/office/drawing/2014/main" xmlns="" id="{CA28FEEB-95DD-4963-D6AD-033ADB253A05}"/>
              </a:ext>
            </a:extLst>
          </p:cNvPr>
          <p:cNvSpPr>
            <a:spLocks noGrp="1"/>
          </p:cNvSpPr>
          <p:nvPr>
            <p:ph type="dt" sz="half" idx="10"/>
          </p:nvPr>
        </p:nvSpPr>
        <p:spPr/>
        <p:txBody>
          <a:bodyPr/>
          <a:lstStyle/>
          <a:p>
            <a:fld id="{22575823-9EBA-4099-90B0-965F4AC23E8F}" type="datetimeFigureOut">
              <a:rPr lang="es-EC" smtClean="0"/>
              <a:t>28/2/2023</a:t>
            </a:fld>
            <a:endParaRPr lang="es-EC"/>
          </a:p>
        </p:txBody>
      </p:sp>
      <p:sp>
        <p:nvSpPr>
          <p:cNvPr id="8" name="Marcador de pie de página 7">
            <a:extLst>
              <a:ext uri="{FF2B5EF4-FFF2-40B4-BE49-F238E27FC236}">
                <a16:creationId xmlns:a16="http://schemas.microsoft.com/office/drawing/2014/main" xmlns="" id="{95B47BE9-4AC1-7931-4B95-FB6E8A2F8C65}"/>
              </a:ext>
            </a:extLst>
          </p:cNvPr>
          <p:cNvSpPr>
            <a:spLocks noGrp="1"/>
          </p:cNvSpPr>
          <p:nvPr>
            <p:ph type="ftr" sz="quarter" idx="11"/>
          </p:nvPr>
        </p:nvSpPr>
        <p:spPr/>
        <p:txBody>
          <a:bodyPr/>
          <a:lstStyle/>
          <a:p>
            <a:endParaRPr lang="es-EC"/>
          </a:p>
        </p:txBody>
      </p:sp>
      <p:sp>
        <p:nvSpPr>
          <p:cNvPr id="9" name="Marcador de número de diapositiva 8">
            <a:extLst>
              <a:ext uri="{FF2B5EF4-FFF2-40B4-BE49-F238E27FC236}">
                <a16:creationId xmlns:a16="http://schemas.microsoft.com/office/drawing/2014/main" xmlns="" id="{F7A6795B-41C0-CBDD-8373-F26151362DCB}"/>
              </a:ext>
            </a:extLst>
          </p:cNvPr>
          <p:cNvSpPr>
            <a:spLocks noGrp="1"/>
          </p:cNvSpPr>
          <p:nvPr>
            <p:ph type="sldNum" sz="quarter" idx="12"/>
          </p:nvPr>
        </p:nvSpPr>
        <p:spPr/>
        <p:txBody>
          <a:bodyPr/>
          <a:lstStyle/>
          <a:p>
            <a:fld id="{605B0F46-1AA6-425E-BC8E-4B57B97FE241}" type="slidenum">
              <a:rPr lang="es-EC" smtClean="0"/>
              <a:t>‹Nº›</a:t>
            </a:fld>
            <a:endParaRPr lang="es-EC"/>
          </a:p>
        </p:txBody>
      </p:sp>
    </p:spTree>
    <p:extLst>
      <p:ext uri="{BB962C8B-B14F-4D97-AF65-F5344CB8AC3E}">
        <p14:creationId xmlns:p14="http://schemas.microsoft.com/office/powerpoint/2010/main" val="36017173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8AA8EA61-DCCE-8EC4-12FD-340DECDCA6A3}"/>
              </a:ext>
            </a:extLst>
          </p:cNvPr>
          <p:cNvSpPr>
            <a:spLocks noGrp="1"/>
          </p:cNvSpPr>
          <p:nvPr>
            <p:ph type="title"/>
          </p:nvPr>
        </p:nvSpPr>
        <p:spPr>
          <a:xfrm>
            <a:off x="723900" y="1182810"/>
            <a:ext cx="10515600" cy="1325563"/>
          </a:xfrm>
        </p:spPr>
        <p:txBody>
          <a:bodyPr/>
          <a:lstStyle/>
          <a:p>
            <a:r>
              <a:rPr lang="es-ES"/>
              <a:t>Haga clic para modificar el estilo de título del patrón</a:t>
            </a:r>
            <a:endParaRPr lang="es-EC"/>
          </a:p>
        </p:txBody>
      </p:sp>
      <p:sp>
        <p:nvSpPr>
          <p:cNvPr id="3" name="Marcador de fecha 2">
            <a:extLst>
              <a:ext uri="{FF2B5EF4-FFF2-40B4-BE49-F238E27FC236}">
                <a16:creationId xmlns:a16="http://schemas.microsoft.com/office/drawing/2014/main" xmlns="" id="{FAF200FB-D759-4166-FAF8-694CD57CD755}"/>
              </a:ext>
            </a:extLst>
          </p:cNvPr>
          <p:cNvSpPr>
            <a:spLocks noGrp="1"/>
          </p:cNvSpPr>
          <p:nvPr>
            <p:ph type="dt" sz="half" idx="10"/>
          </p:nvPr>
        </p:nvSpPr>
        <p:spPr/>
        <p:txBody>
          <a:bodyPr/>
          <a:lstStyle/>
          <a:p>
            <a:fld id="{22575823-9EBA-4099-90B0-965F4AC23E8F}" type="datetimeFigureOut">
              <a:rPr lang="es-EC" smtClean="0"/>
              <a:t>28/2/2023</a:t>
            </a:fld>
            <a:endParaRPr lang="es-EC"/>
          </a:p>
        </p:txBody>
      </p:sp>
      <p:sp>
        <p:nvSpPr>
          <p:cNvPr id="4" name="Marcador de pie de página 3">
            <a:extLst>
              <a:ext uri="{FF2B5EF4-FFF2-40B4-BE49-F238E27FC236}">
                <a16:creationId xmlns:a16="http://schemas.microsoft.com/office/drawing/2014/main" xmlns="" id="{C57B4F8C-2868-A72D-B0D1-EA89751D72EA}"/>
              </a:ext>
            </a:extLst>
          </p:cNvPr>
          <p:cNvSpPr>
            <a:spLocks noGrp="1"/>
          </p:cNvSpPr>
          <p:nvPr>
            <p:ph type="ftr" sz="quarter" idx="11"/>
          </p:nvPr>
        </p:nvSpPr>
        <p:spPr/>
        <p:txBody>
          <a:bodyPr/>
          <a:lstStyle/>
          <a:p>
            <a:endParaRPr lang="es-EC"/>
          </a:p>
        </p:txBody>
      </p:sp>
      <p:sp>
        <p:nvSpPr>
          <p:cNvPr id="5" name="Marcador de número de diapositiva 4">
            <a:extLst>
              <a:ext uri="{FF2B5EF4-FFF2-40B4-BE49-F238E27FC236}">
                <a16:creationId xmlns:a16="http://schemas.microsoft.com/office/drawing/2014/main" xmlns="" id="{DCDA2D9F-DCA2-BD2F-BFA0-E259B73B591E}"/>
              </a:ext>
            </a:extLst>
          </p:cNvPr>
          <p:cNvSpPr>
            <a:spLocks noGrp="1"/>
          </p:cNvSpPr>
          <p:nvPr>
            <p:ph type="sldNum" sz="quarter" idx="12"/>
          </p:nvPr>
        </p:nvSpPr>
        <p:spPr/>
        <p:txBody>
          <a:bodyPr/>
          <a:lstStyle/>
          <a:p>
            <a:fld id="{605B0F46-1AA6-425E-BC8E-4B57B97FE241}" type="slidenum">
              <a:rPr lang="es-EC" smtClean="0"/>
              <a:t>‹Nº›</a:t>
            </a:fld>
            <a:endParaRPr lang="es-EC"/>
          </a:p>
        </p:txBody>
      </p:sp>
    </p:spTree>
    <p:extLst>
      <p:ext uri="{BB962C8B-B14F-4D97-AF65-F5344CB8AC3E}">
        <p14:creationId xmlns:p14="http://schemas.microsoft.com/office/powerpoint/2010/main" val="36110141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xmlns="" id="{B4BAC0A5-E237-742C-FCCE-FD9A665D25BC}"/>
              </a:ext>
            </a:extLst>
          </p:cNvPr>
          <p:cNvSpPr>
            <a:spLocks noGrp="1"/>
          </p:cNvSpPr>
          <p:nvPr>
            <p:ph type="dt" sz="half" idx="10"/>
          </p:nvPr>
        </p:nvSpPr>
        <p:spPr/>
        <p:txBody>
          <a:bodyPr/>
          <a:lstStyle/>
          <a:p>
            <a:fld id="{22575823-9EBA-4099-90B0-965F4AC23E8F}" type="datetimeFigureOut">
              <a:rPr lang="es-EC" smtClean="0"/>
              <a:t>28/2/2023</a:t>
            </a:fld>
            <a:endParaRPr lang="es-EC"/>
          </a:p>
        </p:txBody>
      </p:sp>
      <p:sp>
        <p:nvSpPr>
          <p:cNvPr id="3" name="Marcador de pie de página 2">
            <a:extLst>
              <a:ext uri="{FF2B5EF4-FFF2-40B4-BE49-F238E27FC236}">
                <a16:creationId xmlns:a16="http://schemas.microsoft.com/office/drawing/2014/main" xmlns="" id="{8A8E965C-9EFC-2F3A-DC33-80876FB8010B}"/>
              </a:ext>
            </a:extLst>
          </p:cNvPr>
          <p:cNvSpPr>
            <a:spLocks noGrp="1"/>
          </p:cNvSpPr>
          <p:nvPr>
            <p:ph type="ftr" sz="quarter" idx="11"/>
          </p:nvPr>
        </p:nvSpPr>
        <p:spPr/>
        <p:txBody>
          <a:bodyPr/>
          <a:lstStyle/>
          <a:p>
            <a:endParaRPr lang="es-EC"/>
          </a:p>
        </p:txBody>
      </p:sp>
      <p:sp>
        <p:nvSpPr>
          <p:cNvPr id="4" name="Marcador de número de diapositiva 3">
            <a:extLst>
              <a:ext uri="{FF2B5EF4-FFF2-40B4-BE49-F238E27FC236}">
                <a16:creationId xmlns:a16="http://schemas.microsoft.com/office/drawing/2014/main" xmlns="" id="{62D22891-1957-4E32-1EDB-8F3B8CB1AE19}"/>
              </a:ext>
            </a:extLst>
          </p:cNvPr>
          <p:cNvSpPr>
            <a:spLocks noGrp="1"/>
          </p:cNvSpPr>
          <p:nvPr>
            <p:ph type="sldNum" sz="quarter" idx="12"/>
          </p:nvPr>
        </p:nvSpPr>
        <p:spPr/>
        <p:txBody>
          <a:bodyPr/>
          <a:lstStyle/>
          <a:p>
            <a:fld id="{605B0F46-1AA6-425E-BC8E-4B57B97FE241}" type="slidenum">
              <a:rPr lang="es-EC" smtClean="0"/>
              <a:t>‹Nº›</a:t>
            </a:fld>
            <a:endParaRPr lang="es-EC"/>
          </a:p>
        </p:txBody>
      </p:sp>
    </p:spTree>
    <p:extLst>
      <p:ext uri="{BB962C8B-B14F-4D97-AF65-F5344CB8AC3E}">
        <p14:creationId xmlns:p14="http://schemas.microsoft.com/office/powerpoint/2010/main" val="4931070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D060A997-AE67-16CB-BBD8-86F9682F5417}"/>
              </a:ext>
            </a:extLst>
          </p:cNvPr>
          <p:cNvSpPr>
            <a:spLocks noGrp="1"/>
          </p:cNvSpPr>
          <p:nvPr>
            <p:ph type="title"/>
          </p:nvPr>
        </p:nvSpPr>
        <p:spPr>
          <a:xfrm>
            <a:off x="795826" y="1389185"/>
            <a:ext cx="3932237" cy="1600200"/>
          </a:xfrm>
        </p:spPr>
        <p:txBody>
          <a:bodyPr anchor="b"/>
          <a:lstStyle>
            <a:lvl1pPr>
              <a:defRPr sz="3200"/>
            </a:lvl1pPr>
          </a:lstStyle>
          <a:p>
            <a:r>
              <a:rPr lang="es-ES" dirty="0"/>
              <a:t>Haga clic para modificar el estilo de título del patrón</a:t>
            </a:r>
            <a:endParaRPr lang="es-EC" dirty="0"/>
          </a:p>
        </p:txBody>
      </p:sp>
      <p:sp>
        <p:nvSpPr>
          <p:cNvPr id="3" name="Marcador de contenido 2">
            <a:extLst>
              <a:ext uri="{FF2B5EF4-FFF2-40B4-BE49-F238E27FC236}">
                <a16:creationId xmlns:a16="http://schemas.microsoft.com/office/drawing/2014/main" xmlns="" id="{44219E57-BE78-D9E1-3308-7F28658B07D8}"/>
              </a:ext>
            </a:extLst>
          </p:cNvPr>
          <p:cNvSpPr>
            <a:spLocks noGrp="1"/>
          </p:cNvSpPr>
          <p:nvPr>
            <p:ph idx="1"/>
          </p:nvPr>
        </p:nvSpPr>
        <p:spPr>
          <a:xfrm>
            <a:off x="4915023" y="1389185"/>
            <a:ext cx="6172200" cy="4664442"/>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C"/>
          </a:p>
        </p:txBody>
      </p:sp>
      <p:sp>
        <p:nvSpPr>
          <p:cNvPr id="4" name="Marcador de texto 3">
            <a:extLst>
              <a:ext uri="{FF2B5EF4-FFF2-40B4-BE49-F238E27FC236}">
                <a16:creationId xmlns:a16="http://schemas.microsoft.com/office/drawing/2014/main" xmlns="" id="{24D2F909-8C47-F5CA-8A53-0D978EB97335}"/>
              </a:ext>
            </a:extLst>
          </p:cNvPr>
          <p:cNvSpPr>
            <a:spLocks noGrp="1"/>
          </p:cNvSpPr>
          <p:nvPr>
            <p:ph type="body" sz="half" idx="2"/>
          </p:nvPr>
        </p:nvSpPr>
        <p:spPr>
          <a:xfrm>
            <a:off x="795825" y="3213589"/>
            <a:ext cx="3932237" cy="284003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dirty="0"/>
              <a:t>Haga clic para modificar los estilos de texto del patrón</a:t>
            </a:r>
          </a:p>
        </p:txBody>
      </p:sp>
      <p:sp>
        <p:nvSpPr>
          <p:cNvPr id="5" name="Marcador de fecha 4">
            <a:extLst>
              <a:ext uri="{FF2B5EF4-FFF2-40B4-BE49-F238E27FC236}">
                <a16:creationId xmlns:a16="http://schemas.microsoft.com/office/drawing/2014/main" xmlns="" id="{4D368099-5184-F9A3-24AE-AF4B361FC259}"/>
              </a:ext>
            </a:extLst>
          </p:cNvPr>
          <p:cNvSpPr>
            <a:spLocks noGrp="1"/>
          </p:cNvSpPr>
          <p:nvPr>
            <p:ph type="dt" sz="half" idx="10"/>
          </p:nvPr>
        </p:nvSpPr>
        <p:spPr/>
        <p:txBody>
          <a:bodyPr/>
          <a:lstStyle/>
          <a:p>
            <a:fld id="{22575823-9EBA-4099-90B0-965F4AC23E8F}" type="datetimeFigureOut">
              <a:rPr lang="es-EC" smtClean="0"/>
              <a:t>28/2/2023</a:t>
            </a:fld>
            <a:endParaRPr lang="es-EC"/>
          </a:p>
        </p:txBody>
      </p:sp>
      <p:sp>
        <p:nvSpPr>
          <p:cNvPr id="6" name="Marcador de pie de página 5">
            <a:extLst>
              <a:ext uri="{FF2B5EF4-FFF2-40B4-BE49-F238E27FC236}">
                <a16:creationId xmlns:a16="http://schemas.microsoft.com/office/drawing/2014/main" xmlns="" id="{027E7AFB-4352-4991-0E68-B27975E05B8F}"/>
              </a:ext>
            </a:extLst>
          </p:cNvPr>
          <p:cNvSpPr>
            <a:spLocks noGrp="1"/>
          </p:cNvSpPr>
          <p:nvPr>
            <p:ph type="ftr" sz="quarter" idx="11"/>
          </p:nvPr>
        </p:nvSpPr>
        <p:spPr/>
        <p:txBody>
          <a:bodyPr/>
          <a:lstStyle/>
          <a:p>
            <a:endParaRPr lang="es-EC"/>
          </a:p>
        </p:txBody>
      </p:sp>
      <p:sp>
        <p:nvSpPr>
          <p:cNvPr id="7" name="Marcador de número de diapositiva 6">
            <a:extLst>
              <a:ext uri="{FF2B5EF4-FFF2-40B4-BE49-F238E27FC236}">
                <a16:creationId xmlns:a16="http://schemas.microsoft.com/office/drawing/2014/main" xmlns="" id="{E475DE3A-24FA-B5C0-0F86-505ECAC7F9C2}"/>
              </a:ext>
            </a:extLst>
          </p:cNvPr>
          <p:cNvSpPr>
            <a:spLocks noGrp="1"/>
          </p:cNvSpPr>
          <p:nvPr>
            <p:ph type="sldNum" sz="quarter" idx="12"/>
          </p:nvPr>
        </p:nvSpPr>
        <p:spPr/>
        <p:txBody>
          <a:bodyPr/>
          <a:lstStyle/>
          <a:p>
            <a:fld id="{605B0F46-1AA6-425E-BC8E-4B57B97FE241}" type="slidenum">
              <a:rPr lang="es-EC" smtClean="0"/>
              <a:t>‹Nº›</a:t>
            </a:fld>
            <a:endParaRPr lang="es-EC"/>
          </a:p>
        </p:txBody>
      </p:sp>
    </p:spTree>
    <p:extLst>
      <p:ext uri="{BB962C8B-B14F-4D97-AF65-F5344CB8AC3E}">
        <p14:creationId xmlns:p14="http://schemas.microsoft.com/office/powerpoint/2010/main" val="38404777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82417F33-4AEE-472E-B289-FE999238A5FB}"/>
              </a:ext>
            </a:extLst>
          </p:cNvPr>
          <p:cNvSpPr>
            <a:spLocks noGrp="1"/>
          </p:cNvSpPr>
          <p:nvPr>
            <p:ph type="title"/>
          </p:nvPr>
        </p:nvSpPr>
        <p:spPr>
          <a:xfrm>
            <a:off x="386861" y="1267924"/>
            <a:ext cx="4248883" cy="2037983"/>
          </a:xfrm>
        </p:spPr>
        <p:txBody>
          <a:bodyPr anchor="b"/>
          <a:lstStyle>
            <a:lvl1pPr>
              <a:defRPr sz="3200"/>
            </a:lvl1pPr>
          </a:lstStyle>
          <a:p>
            <a:r>
              <a:rPr lang="es-ES" dirty="0"/>
              <a:t>Haga clic para modificar el estilo de título del patrón</a:t>
            </a:r>
            <a:endParaRPr lang="es-EC" dirty="0"/>
          </a:p>
        </p:txBody>
      </p:sp>
      <p:sp>
        <p:nvSpPr>
          <p:cNvPr id="3" name="Marcador de posición de imagen 2">
            <a:extLst>
              <a:ext uri="{FF2B5EF4-FFF2-40B4-BE49-F238E27FC236}">
                <a16:creationId xmlns:a16="http://schemas.microsoft.com/office/drawing/2014/main" xmlns="" id="{0290FAD6-F216-26EE-0AEA-DDCA452A394A}"/>
              </a:ext>
            </a:extLst>
          </p:cNvPr>
          <p:cNvSpPr>
            <a:spLocks noGrp="1"/>
          </p:cNvSpPr>
          <p:nvPr>
            <p:ph type="pic" idx="1"/>
          </p:nvPr>
        </p:nvSpPr>
        <p:spPr>
          <a:xfrm>
            <a:off x="4805118" y="12679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C"/>
          </a:p>
        </p:txBody>
      </p:sp>
      <p:sp>
        <p:nvSpPr>
          <p:cNvPr id="4" name="Marcador de texto 3">
            <a:extLst>
              <a:ext uri="{FF2B5EF4-FFF2-40B4-BE49-F238E27FC236}">
                <a16:creationId xmlns:a16="http://schemas.microsoft.com/office/drawing/2014/main" xmlns="" id="{511DA7E1-2520-D697-C998-1983B22B20DE}"/>
              </a:ext>
            </a:extLst>
          </p:cNvPr>
          <p:cNvSpPr>
            <a:spLocks noGrp="1"/>
          </p:cNvSpPr>
          <p:nvPr>
            <p:ph type="body" sz="half" idx="2"/>
          </p:nvPr>
        </p:nvSpPr>
        <p:spPr>
          <a:xfrm>
            <a:off x="386862" y="3429000"/>
            <a:ext cx="4248883" cy="2712550"/>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xmlns="" id="{08732253-DA04-EE59-6D13-D7921A8F9456}"/>
              </a:ext>
            </a:extLst>
          </p:cNvPr>
          <p:cNvSpPr>
            <a:spLocks noGrp="1"/>
          </p:cNvSpPr>
          <p:nvPr>
            <p:ph type="dt" sz="half" idx="10"/>
          </p:nvPr>
        </p:nvSpPr>
        <p:spPr/>
        <p:txBody>
          <a:bodyPr/>
          <a:lstStyle/>
          <a:p>
            <a:fld id="{22575823-9EBA-4099-90B0-965F4AC23E8F}" type="datetimeFigureOut">
              <a:rPr lang="es-EC" smtClean="0"/>
              <a:t>28/2/2023</a:t>
            </a:fld>
            <a:endParaRPr lang="es-EC"/>
          </a:p>
        </p:txBody>
      </p:sp>
      <p:sp>
        <p:nvSpPr>
          <p:cNvPr id="6" name="Marcador de pie de página 5">
            <a:extLst>
              <a:ext uri="{FF2B5EF4-FFF2-40B4-BE49-F238E27FC236}">
                <a16:creationId xmlns:a16="http://schemas.microsoft.com/office/drawing/2014/main" xmlns="" id="{906AE0B5-D6D8-4DF4-ABF7-57898C0E8FB8}"/>
              </a:ext>
            </a:extLst>
          </p:cNvPr>
          <p:cNvSpPr>
            <a:spLocks noGrp="1"/>
          </p:cNvSpPr>
          <p:nvPr>
            <p:ph type="ftr" sz="quarter" idx="11"/>
          </p:nvPr>
        </p:nvSpPr>
        <p:spPr/>
        <p:txBody>
          <a:bodyPr/>
          <a:lstStyle/>
          <a:p>
            <a:endParaRPr lang="es-EC"/>
          </a:p>
        </p:txBody>
      </p:sp>
      <p:sp>
        <p:nvSpPr>
          <p:cNvPr id="7" name="Marcador de número de diapositiva 6">
            <a:extLst>
              <a:ext uri="{FF2B5EF4-FFF2-40B4-BE49-F238E27FC236}">
                <a16:creationId xmlns:a16="http://schemas.microsoft.com/office/drawing/2014/main" xmlns="" id="{13F55127-2E0A-1DA0-51DA-A4AE2B247D49}"/>
              </a:ext>
            </a:extLst>
          </p:cNvPr>
          <p:cNvSpPr>
            <a:spLocks noGrp="1"/>
          </p:cNvSpPr>
          <p:nvPr>
            <p:ph type="sldNum" sz="quarter" idx="12"/>
          </p:nvPr>
        </p:nvSpPr>
        <p:spPr/>
        <p:txBody>
          <a:bodyPr/>
          <a:lstStyle/>
          <a:p>
            <a:fld id="{605B0F46-1AA6-425E-BC8E-4B57B97FE241}" type="slidenum">
              <a:rPr lang="es-EC" smtClean="0"/>
              <a:t>‹Nº›</a:t>
            </a:fld>
            <a:endParaRPr lang="es-EC"/>
          </a:p>
        </p:txBody>
      </p:sp>
    </p:spTree>
    <p:extLst>
      <p:ext uri="{BB962C8B-B14F-4D97-AF65-F5344CB8AC3E}">
        <p14:creationId xmlns:p14="http://schemas.microsoft.com/office/powerpoint/2010/main" val="36424593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1">
            <a:lum/>
          </a:blip>
          <a:srcRect/>
          <a:stretch>
            <a:fillRect/>
          </a:stretch>
        </a:blipFill>
        <a:effectLst/>
      </p:bgPr>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xmlns="" id="{ADDCE7B2-E66D-D6F7-2DD7-57B3365ED102}"/>
              </a:ext>
            </a:extLst>
          </p:cNvPr>
          <p:cNvSpPr>
            <a:spLocks noGrp="1"/>
          </p:cNvSpPr>
          <p:nvPr>
            <p:ph type="title"/>
          </p:nvPr>
        </p:nvSpPr>
        <p:spPr>
          <a:xfrm>
            <a:off x="2099916" y="2325308"/>
            <a:ext cx="7741627" cy="1325563"/>
          </a:xfrm>
          <a:prstGeom prst="rect">
            <a:avLst/>
          </a:prstGeom>
        </p:spPr>
        <p:txBody>
          <a:bodyPr vert="horz" lIns="91440" tIns="45720" rIns="91440" bIns="45720" rtlCol="0" anchor="ctr">
            <a:normAutofit/>
          </a:bodyPr>
          <a:lstStyle/>
          <a:p>
            <a:r>
              <a:rPr lang="es-ES" dirty="0"/>
              <a:t>Haga clic para modificar el estilo de título del patrón</a:t>
            </a:r>
            <a:endParaRPr lang="es-EC" dirty="0"/>
          </a:p>
        </p:txBody>
      </p:sp>
      <p:sp>
        <p:nvSpPr>
          <p:cNvPr id="4" name="Marcador de fecha 3">
            <a:extLst>
              <a:ext uri="{FF2B5EF4-FFF2-40B4-BE49-F238E27FC236}">
                <a16:creationId xmlns:a16="http://schemas.microsoft.com/office/drawing/2014/main" xmlns="" id="{2E00E947-7096-3880-661E-8E28B14CF93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2575823-9EBA-4099-90B0-965F4AC23E8F}" type="datetimeFigureOut">
              <a:rPr lang="es-EC" smtClean="0"/>
              <a:t>28/2/2023</a:t>
            </a:fld>
            <a:endParaRPr lang="es-EC"/>
          </a:p>
        </p:txBody>
      </p:sp>
      <p:sp>
        <p:nvSpPr>
          <p:cNvPr id="5" name="Marcador de pie de página 4">
            <a:extLst>
              <a:ext uri="{FF2B5EF4-FFF2-40B4-BE49-F238E27FC236}">
                <a16:creationId xmlns:a16="http://schemas.microsoft.com/office/drawing/2014/main" xmlns="" id="{B731B8CF-49DA-D92D-4D69-94DB99B0052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C"/>
          </a:p>
        </p:txBody>
      </p:sp>
      <p:sp>
        <p:nvSpPr>
          <p:cNvPr id="6" name="Marcador de número de diapositiva 5">
            <a:extLst>
              <a:ext uri="{FF2B5EF4-FFF2-40B4-BE49-F238E27FC236}">
                <a16:creationId xmlns:a16="http://schemas.microsoft.com/office/drawing/2014/main" xmlns="" id="{9C26B192-9345-AD73-77D2-546D864E2B2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05B0F46-1AA6-425E-BC8E-4B57B97FE241}" type="slidenum">
              <a:rPr lang="es-EC" smtClean="0"/>
              <a:t>‹Nº›</a:t>
            </a:fld>
            <a:endParaRPr lang="es-EC"/>
          </a:p>
        </p:txBody>
      </p:sp>
    </p:spTree>
    <p:extLst>
      <p:ext uri="{BB962C8B-B14F-4D97-AF65-F5344CB8AC3E}">
        <p14:creationId xmlns:p14="http://schemas.microsoft.com/office/powerpoint/2010/main" val="397618054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txStyles>
    <p:titleStyle>
      <a:lvl1pPr algn="l" defTabSz="914400" rtl="0" eaLnBrk="1" latinLnBrk="0" hangingPunct="1">
        <a:lnSpc>
          <a:spcPct val="90000"/>
        </a:lnSpc>
        <a:spcBef>
          <a:spcPct val="0"/>
        </a:spcBef>
        <a:buNone/>
        <a:defRPr sz="4400" kern="1200">
          <a:solidFill>
            <a:schemeClr val="tx1"/>
          </a:solidFill>
          <a:latin typeface="Verdana" panose="020B0604030504040204" pitchFamily="34" charset="0"/>
          <a:ea typeface="Verdana" panose="020B0604030504040204" pitchFamily="34" charset="0"/>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Verdana" panose="020B0604030504040204" pitchFamily="34" charset="0"/>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Verdana" panose="020B0604030504040204" pitchFamily="34" charset="0"/>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Verdana" panose="020B0604030504040204" pitchFamily="34" charset="0"/>
          <a:ea typeface="Verdana" panose="020B0604030504040204" pitchFamily="34"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Verdana" panose="020B0604030504040204" pitchFamily="34" charset="0"/>
          <a:ea typeface="Verdana" panose="020B0604030504040204" pitchFamily="34"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Verdana" panose="020B0604030504040204" pitchFamily="34" charset="0"/>
          <a:ea typeface="Verdana" panose="020B0604030504040204" pitchFamily="34"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7.xml"/><Relationship Id="rId4" Type="http://schemas.openxmlformats.org/officeDocument/2006/relationships/image" Target="../media/image25.jpeg"/></Relationships>
</file>

<file path=ppt/slides/_rels/slide23.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8.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767F5FBC-0A1A-DCF8-7180-0D453B3BC5DA}"/>
              </a:ext>
            </a:extLst>
          </p:cNvPr>
          <p:cNvSpPr>
            <a:spLocks noGrp="1"/>
          </p:cNvSpPr>
          <p:nvPr>
            <p:ph type="ctrTitle"/>
          </p:nvPr>
        </p:nvSpPr>
        <p:spPr>
          <a:xfrm>
            <a:off x="2146852" y="3709595"/>
            <a:ext cx="7012699" cy="902161"/>
          </a:xfrm>
        </p:spPr>
        <p:txBody>
          <a:bodyPr>
            <a:noAutofit/>
          </a:bodyPr>
          <a:lstStyle/>
          <a:p>
            <a:r>
              <a:rPr lang="es-MX" sz="2800" b="1" dirty="0">
                <a:cs typeface="Red Hat Display" panose="02010303040201060303" pitchFamily="2" charset="0"/>
              </a:rPr>
              <a:t>EN CIRUGÍAS ONCOLÓGICAS GASTROINTESTINALES</a:t>
            </a:r>
            <a:endParaRPr lang="es-EC" sz="2800" b="1" dirty="0">
              <a:latin typeface="Verdana" panose="020B0604030504040204" pitchFamily="34" charset="0"/>
              <a:ea typeface="Verdana" panose="020B0604030504040204" pitchFamily="34" charset="0"/>
              <a:cs typeface="Red Hat Display" panose="02010303040201060303" pitchFamily="2" charset="0"/>
            </a:endParaRPr>
          </a:p>
        </p:txBody>
      </p:sp>
      <p:sp>
        <p:nvSpPr>
          <p:cNvPr id="3" name="Subtítulo 2">
            <a:extLst>
              <a:ext uri="{FF2B5EF4-FFF2-40B4-BE49-F238E27FC236}">
                <a16:creationId xmlns:a16="http://schemas.microsoft.com/office/drawing/2014/main" xmlns="" id="{80C42216-2560-F51B-C5F8-95C470788D34}"/>
              </a:ext>
            </a:extLst>
          </p:cNvPr>
          <p:cNvSpPr>
            <a:spLocks noGrp="1"/>
          </p:cNvSpPr>
          <p:nvPr>
            <p:ph type="subTitle" idx="1"/>
          </p:nvPr>
        </p:nvSpPr>
        <p:spPr>
          <a:xfrm>
            <a:off x="3514591" y="5754891"/>
            <a:ext cx="4839478" cy="592810"/>
          </a:xfrm>
        </p:spPr>
        <p:txBody>
          <a:bodyPr/>
          <a:lstStyle/>
          <a:p>
            <a:r>
              <a:rPr lang="es-ES" sz="1800" b="1" dirty="0">
                <a:latin typeface="Arial" panose="020B0604020202020204" pitchFamily="34" charset="0"/>
                <a:ea typeface="Open Sans" pitchFamily="2" charset="0"/>
                <a:cs typeface="Arial" panose="020B0604020202020204" pitchFamily="34" charset="0"/>
              </a:rPr>
              <a:t>LIC. BLANCA GUALOTUÑA</a:t>
            </a:r>
            <a:endParaRPr lang="es-EC" sz="1800" b="1" dirty="0">
              <a:latin typeface="Arial" panose="020B0604020202020204" pitchFamily="34" charset="0"/>
              <a:ea typeface="Open Sans" pitchFamily="2" charset="0"/>
              <a:cs typeface="Arial" panose="020B0604020202020204" pitchFamily="34" charset="0"/>
            </a:endParaRPr>
          </a:p>
        </p:txBody>
      </p:sp>
      <p:sp>
        <p:nvSpPr>
          <p:cNvPr id="4" name="Título 1">
            <a:extLst>
              <a:ext uri="{FF2B5EF4-FFF2-40B4-BE49-F238E27FC236}">
                <a16:creationId xmlns:a16="http://schemas.microsoft.com/office/drawing/2014/main" xmlns="" id="{D9962C04-4DB9-031F-5212-A08E2896B60A}"/>
              </a:ext>
            </a:extLst>
          </p:cNvPr>
          <p:cNvSpPr txBox="1">
            <a:spLocks/>
          </p:cNvSpPr>
          <p:nvPr/>
        </p:nvSpPr>
        <p:spPr>
          <a:xfrm>
            <a:off x="2146852" y="1952111"/>
            <a:ext cx="7012699" cy="1476889"/>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endParaRPr lang="es-MX" sz="2800" dirty="0">
              <a:latin typeface="Verdana" panose="020B0604030504040204" pitchFamily="34" charset="0"/>
              <a:ea typeface="Verdana" panose="020B0604030504040204" pitchFamily="34" charset="0"/>
              <a:cs typeface="Red Hat Display" panose="02010303040201060303" pitchFamily="2" charset="0"/>
            </a:endParaRPr>
          </a:p>
          <a:p>
            <a:endParaRPr lang="es-MX" sz="2800" dirty="0">
              <a:latin typeface="Verdana" panose="020B0604030504040204" pitchFamily="34" charset="0"/>
              <a:ea typeface="Verdana" panose="020B0604030504040204" pitchFamily="34" charset="0"/>
              <a:cs typeface="Red Hat Display" panose="02010303040201060303" pitchFamily="2" charset="0"/>
            </a:endParaRPr>
          </a:p>
          <a:p>
            <a:r>
              <a:rPr lang="es-MX" sz="2800" b="1" dirty="0">
                <a:latin typeface="Verdana" panose="020B0604030504040204" pitchFamily="34" charset="0"/>
                <a:ea typeface="Verdana" panose="020B0604030504040204" pitchFamily="34" charset="0"/>
                <a:cs typeface="Red Hat Display" panose="02010303040201060303" pitchFamily="2" charset="0"/>
              </a:rPr>
              <a:t>MANEJO Y CUIDADO DE PACIENTES POS QUIRURGICOS </a:t>
            </a:r>
            <a:endParaRPr lang="es-EC" sz="2800" b="1" dirty="0">
              <a:latin typeface="Verdana" panose="020B0604030504040204" pitchFamily="34" charset="0"/>
              <a:ea typeface="Verdana" panose="020B0604030504040204" pitchFamily="34" charset="0"/>
              <a:cs typeface="Red Hat Display" panose="02010303040201060303" pitchFamily="2" charset="0"/>
            </a:endParaRPr>
          </a:p>
        </p:txBody>
      </p:sp>
    </p:spTree>
    <p:extLst>
      <p:ext uri="{BB962C8B-B14F-4D97-AF65-F5344CB8AC3E}">
        <p14:creationId xmlns:p14="http://schemas.microsoft.com/office/powerpoint/2010/main" val="2612321449"/>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90171E4C-53AD-4569-AAC3-100EA9016B0B}"/>
              </a:ext>
            </a:extLst>
          </p:cNvPr>
          <p:cNvSpPr>
            <a:spLocks noGrp="1"/>
          </p:cNvSpPr>
          <p:nvPr>
            <p:ph type="title"/>
          </p:nvPr>
        </p:nvSpPr>
        <p:spPr>
          <a:xfrm>
            <a:off x="1613006" y="188445"/>
            <a:ext cx="10436468" cy="1325563"/>
          </a:xfrm>
        </p:spPr>
        <p:txBody>
          <a:bodyPr>
            <a:normAutofit/>
          </a:bodyPr>
          <a:lstStyle/>
          <a:p>
            <a:pPr algn="ctr"/>
            <a:r>
              <a:rPr lang="es-EC" sz="3600" b="1" dirty="0"/>
              <a:t>Resección hepática por una metástasis al hígado</a:t>
            </a:r>
            <a:endParaRPr lang="es-EC" sz="3600" dirty="0"/>
          </a:p>
        </p:txBody>
      </p:sp>
      <p:sp>
        <p:nvSpPr>
          <p:cNvPr id="4" name="Marcador de contenido 3">
            <a:extLst>
              <a:ext uri="{FF2B5EF4-FFF2-40B4-BE49-F238E27FC236}">
                <a16:creationId xmlns:a16="http://schemas.microsoft.com/office/drawing/2014/main" xmlns="" id="{E3B56974-5EE7-46F8-9937-E933C4BB07F9}"/>
              </a:ext>
            </a:extLst>
          </p:cNvPr>
          <p:cNvSpPr>
            <a:spLocks noGrp="1"/>
          </p:cNvSpPr>
          <p:nvPr>
            <p:ph sz="half" idx="2"/>
          </p:nvPr>
        </p:nvSpPr>
        <p:spPr>
          <a:xfrm>
            <a:off x="5492896" y="1514008"/>
            <a:ext cx="6069496" cy="4396462"/>
          </a:xfrm>
        </p:spPr>
        <p:txBody>
          <a:bodyPr/>
          <a:lstStyle/>
          <a:p>
            <a:pPr>
              <a:buFont typeface="Wingdings" panose="05000000000000000000" pitchFamily="2" charset="2"/>
              <a:buChar char="q"/>
            </a:pPr>
            <a:r>
              <a:rPr lang="es-EC" sz="2400" dirty="0"/>
              <a:t>La mayoría de los tumores que se desarrollan en el hígado </a:t>
            </a:r>
            <a:r>
              <a:rPr lang="es-EC" sz="2400" b="1" dirty="0"/>
              <a:t>corresponden a una metástasis hepática</a:t>
            </a:r>
            <a:r>
              <a:rPr lang="es-EC" sz="2400" dirty="0"/>
              <a:t>. </a:t>
            </a:r>
          </a:p>
          <a:p>
            <a:pPr algn="just">
              <a:buFont typeface="Wingdings" panose="05000000000000000000" pitchFamily="2" charset="2"/>
              <a:buChar char="q"/>
            </a:pPr>
            <a:r>
              <a:rPr lang="es-EC" sz="2400" dirty="0"/>
              <a:t>Esto significa que un tumor primario (como, por ejemplo, un cáncer de colon) se expandió desde su sitio original y se implantó en el hígado. </a:t>
            </a:r>
          </a:p>
          <a:p>
            <a:pPr algn="just">
              <a:buFont typeface="Wingdings" panose="05000000000000000000" pitchFamily="2" charset="2"/>
              <a:buChar char="q"/>
            </a:pPr>
            <a:r>
              <a:rPr lang="es-EC" sz="2400" dirty="0"/>
              <a:t>La extirpación de </a:t>
            </a:r>
            <a:r>
              <a:rPr lang="es-EC" sz="2400" b="1" dirty="0"/>
              <a:t>metástasis hepáticas</a:t>
            </a:r>
            <a:r>
              <a:rPr lang="es-EC" sz="2400" dirty="0"/>
              <a:t> o </a:t>
            </a:r>
            <a:r>
              <a:rPr lang="es-EC" sz="2400" b="1" dirty="0"/>
              <a:t>metástasis al hígado</a:t>
            </a:r>
            <a:r>
              <a:rPr lang="es-EC" sz="2400" dirty="0"/>
              <a:t>, depende fundamentalmente del órgano desde donde se originaron  y de la extensión de la enfermedad .</a:t>
            </a:r>
          </a:p>
          <a:p>
            <a:endParaRPr lang="es-EC" dirty="0"/>
          </a:p>
        </p:txBody>
      </p:sp>
      <p:pic>
        <p:nvPicPr>
          <p:cNvPr id="5" name="Marcador de contenido 4" descr="Resección Hepática">
            <a:extLst>
              <a:ext uri="{FF2B5EF4-FFF2-40B4-BE49-F238E27FC236}">
                <a16:creationId xmlns:a16="http://schemas.microsoft.com/office/drawing/2014/main" xmlns="" id="{CB44C8C9-5A79-432E-8EC8-4937879FFB49}"/>
              </a:ext>
            </a:extLst>
          </p:cNvPr>
          <p:cNvPicPr>
            <a:picLocks noGrp="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318052" y="993914"/>
            <a:ext cx="5174843" cy="4731026"/>
          </a:xfrm>
          <a:prstGeom prst="rect">
            <a:avLst/>
          </a:prstGeom>
          <a:noFill/>
          <a:ln>
            <a:noFill/>
          </a:ln>
        </p:spPr>
      </p:pic>
      <p:sp>
        <p:nvSpPr>
          <p:cNvPr id="3" name="Rectángulo 2">
            <a:extLst>
              <a:ext uri="{FF2B5EF4-FFF2-40B4-BE49-F238E27FC236}">
                <a16:creationId xmlns:a16="http://schemas.microsoft.com/office/drawing/2014/main" xmlns="" id="{40775992-E525-47DE-8593-FD7EEC5ED8F5}"/>
              </a:ext>
            </a:extLst>
          </p:cNvPr>
          <p:cNvSpPr/>
          <p:nvPr/>
        </p:nvSpPr>
        <p:spPr>
          <a:xfrm>
            <a:off x="954156" y="5540274"/>
            <a:ext cx="3114261" cy="369332"/>
          </a:xfrm>
          <a:prstGeom prst="rect">
            <a:avLst/>
          </a:prstGeom>
        </p:spPr>
        <p:txBody>
          <a:bodyPr wrap="square">
            <a:spAutoFit/>
          </a:bodyPr>
          <a:lstStyle/>
          <a:p>
            <a:r>
              <a:rPr lang="es-EC" sz="900" dirty="0"/>
              <a:t>https://www.drjeanmichelbutte.cl/procedimiento/esofagectomia-oncologica-extirpar-esofago.php</a:t>
            </a:r>
          </a:p>
        </p:txBody>
      </p:sp>
    </p:spTree>
    <p:extLst>
      <p:ext uri="{BB962C8B-B14F-4D97-AF65-F5344CB8AC3E}">
        <p14:creationId xmlns:p14="http://schemas.microsoft.com/office/powerpoint/2010/main" val="2630279167"/>
      </p:ext>
    </p:extLst>
  </p:cSld>
  <p:clrMapOvr>
    <a:masterClrMapping/>
  </p:clrMapOvr>
  <p:transition spd="slow">
    <p:wip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0583DF5A-048A-4F4B-B006-DEC6A54755E5}"/>
              </a:ext>
            </a:extLst>
          </p:cNvPr>
          <p:cNvSpPr>
            <a:spLocks noGrp="1"/>
          </p:cNvSpPr>
          <p:nvPr>
            <p:ph type="title"/>
          </p:nvPr>
        </p:nvSpPr>
        <p:spPr>
          <a:xfrm>
            <a:off x="2500240" y="366950"/>
            <a:ext cx="8274440" cy="997625"/>
          </a:xfrm>
        </p:spPr>
        <p:txBody>
          <a:bodyPr>
            <a:normAutofit fontScale="90000"/>
          </a:bodyPr>
          <a:lstStyle/>
          <a:p>
            <a:r>
              <a:rPr lang="es-EC" b="1" dirty="0"/>
              <a:t>Colecistectomía Radical</a:t>
            </a:r>
            <a:r>
              <a:rPr lang="es-EC" dirty="0"/>
              <a:t/>
            </a:r>
            <a:br>
              <a:rPr lang="es-EC" dirty="0"/>
            </a:br>
            <a:endParaRPr lang="es-EC" dirty="0"/>
          </a:p>
        </p:txBody>
      </p:sp>
      <p:sp>
        <p:nvSpPr>
          <p:cNvPr id="4" name="Marcador de contenido 3">
            <a:extLst>
              <a:ext uri="{FF2B5EF4-FFF2-40B4-BE49-F238E27FC236}">
                <a16:creationId xmlns:a16="http://schemas.microsoft.com/office/drawing/2014/main" xmlns="" id="{8822A080-8204-4EF7-ADB4-DDB94C90D09D}"/>
              </a:ext>
            </a:extLst>
          </p:cNvPr>
          <p:cNvSpPr>
            <a:spLocks noGrp="1"/>
          </p:cNvSpPr>
          <p:nvPr>
            <p:ph sz="half" idx="2"/>
          </p:nvPr>
        </p:nvSpPr>
        <p:spPr>
          <a:xfrm>
            <a:off x="5972028" y="1630680"/>
            <a:ext cx="5808492" cy="4591128"/>
          </a:xfrm>
        </p:spPr>
        <p:txBody>
          <a:bodyPr/>
          <a:lstStyle/>
          <a:p>
            <a:pPr>
              <a:buFont typeface="Wingdings" panose="05000000000000000000" pitchFamily="2" charset="2"/>
              <a:buChar char="q"/>
            </a:pPr>
            <a:r>
              <a:rPr lang="es-EC" dirty="0"/>
              <a:t>Incluye la extirpación de la vesícula cuando está presente, los segmentos hepáticos en relación a la vesícula, los ganglios linfáticos y en casos seleccionados parte del conducto biliar (que además debe ser reconstruido).</a:t>
            </a:r>
          </a:p>
          <a:p>
            <a:pPr marL="0" indent="0">
              <a:buNone/>
            </a:pPr>
            <a:endParaRPr lang="es-EC" dirty="0"/>
          </a:p>
        </p:txBody>
      </p:sp>
      <p:pic>
        <p:nvPicPr>
          <p:cNvPr id="5" name="Marcador de contenido 4" descr="Colecistectomía Radical">
            <a:extLst>
              <a:ext uri="{FF2B5EF4-FFF2-40B4-BE49-F238E27FC236}">
                <a16:creationId xmlns:a16="http://schemas.microsoft.com/office/drawing/2014/main" xmlns="" id="{56306D40-231D-4F56-8931-54D42A3CCBBE}"/>
              </a:ext>
            </a:extLst>
          </p:cNvPr>
          <p:cNvPicPr>
            <a:picLocks noGrp="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175065" y="1671322"/>
            <a:ext cx="5517515" cy="3815078"/>
          </a:xfrm>
          <a:prstGeom prst="rect">
            <a:avLst/>
          </a:prstGeom>
          <a:noFill/>
          <a:ln>
            <a:noFill/>
          </a:ln>
        </p:spPr>
      </p:pic>
      <p:sp>
        <p:nvSpPr>
          <p:cNvPr id="3" name="Rectángulo 2">
            <a:extLst>
              <a:ext uri="{FF2B5EF4-FFF2-40B4-BE49-F238E27FC236}">
                <a16:creationId xmlns:a16="http://schemas.microsoft.com/office/drawing/2014/main" xmlns="" id="{49006722-7139-4491-99E1-BEB38CD902D0}"/>
              </a:ext>
            </a:extLst>
          </p:cNvPr>
          <p:cNvSpPr/>
          <p:nvPr/>
        </p:nvSpPr>
        <p:spPr>
          <a:xfrm>
            <a:off x="541460" y="5575477"/>
            <a:ext cx="6096000" cy="230832"/>
          </a:xfrm>
          <a:prstGeom prst="rect">
            <a:avLst/>
          </a:prstGeom>
        </p:spPr>
        <p:txBody>
          <a:bodyPr>
            <a:spAutoFit/>
          </a:bodyPr>
          <a:lstStyle/>
          <a:p>
            <a:r>
              <a:rPr lang="es-EC" sz="900" dirty="0"/>
              <a:t>https://www.drjeanmichelbutte.cl/procedimiento/esofagectomia-oncologica-extirpar-esofago.php</a:t>
            </a:r>
          </a:p>
        </p:txBody>
      </p:sp>
    </p:spTree>
    <p:extLst>
      <p:ext uri="{BB962C8B-B14F-4D97-AF65-F5344CB8AC3E}">
        <p14:creationId xmlns:p14="http://schemas.microsoft.com/office/powerpoint/2010/main" val="4165342218"/>
      </p:ext>
    </p:extLst>
  </p:cSld>
  <p:clrMapOvr>
    <a:masterClrMapping/>
  </p:clrMapOvr>
  <p:transition spd="slow">
    <p:wip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3AE686EF-B731-4BB7-B0C2-D50B7045F24F}"/>
              </a:ext>
            </a:extLst>
          </p:cNvPr>
          <p:cNvSpPr>
            <a:spLocks noGrp="1"/>
          </p:cNvSpPr>
          <p:nvPr>
            <p:ph type="title"/>
          </p:nvPr>
        </p:nvSpPr>
        <p:spPr>
          <a:xfrm>
            <a:off x="3916680" y="525793"/>
            <a:ext cx="6596868" cy="1325563"/>
          </a:xfrm>
        </p:spPr>
        <p:txBody>
          <a:bodyPr/>
          <a:lstStyle/>
          <a:p>
            <a:r>
              <a:rPr lang="es-EC" b="1" dirty="0"/>
              <a:t> Colectomía </a:t>
            </a:r>
            <a:endParaRPr lang="es-EC" dirty="0"/>
          </a:p>
        </p:txBody>
      </p:sp>
      <p:sp>
        <p:nvSpPr>
          <p:cNvPr id="4" name="Marcador de contenido 3">
            <a:extLst>
              <a:ext uri="{FF2B5EF4-FFF2-40B4-BE49-F238E27FC236}">
                <a16:creationId xmlns:a16="http://schemas.microsoft.com/office/drawing/2014/main" xmlns="" id="{7DFD2D05-0DB7-4E4D-AD83-28DAD640BD96}"/>
              </a:ext>
            </a:extLst>
          </p:cNvPr>
          <p:cNvSpPr>
            <a:spLocks noGrp="1"/>
          </p:cNvSpPr>
          <p:nvPr>
            <p:ph sz="half" idx="2"/>
          </p:nvPr>
        </p:nvSpPr>
        <p:spPr>
          <a:xfrm>
            <a:off x="6826858" y="1550502"/>
            <a:ext cx="4876800" cy="3829881"/>
          </a:xfrm>
        </p:spPr>
        <p:txBody>
          <a:bodyPr/>
          <a:lstStyle/>
          <a:p>
            <a:pPr fontAlgn="base">
              <a:buFont typeface="Wingdings" panose="05000000000000000000" pitchFamily="2" charset="2"/>
              <a:buChar char="q"/>
            </a:pPr>
            <a:r>
              <a:rPr lang="es-ES" dirty="0"/>
              <a:t>El colon, es una parte del intestino grueso,</a:t>
            </a:r>
          </a:p>
          <a:p>
            <a:pPr fontAlgn="base">
              <a:buFont typeface="Wingdings" panose="05000000000000000000" pitchFamily="2" charset="2"/>
              <a:buChar char="q"/>
            </a:pPr>
            <a:r>
              <a:rPr lang="es-ES" dirty="0"/>
              <a:t> Es un órgano largo con forma tubular en el extremo del tubo digestivo. </a:t>
            </a:r>
          </a:p>
          <a:p>
            <a:pPr fontAlgn="base">
              <a:buFont typeface="Wingdings" panose="05000000000000000000" pitchFamily="2" charset="2"/>
              <a:buChar char="q"/>
            </a:pPr>
            <a:r>
              <a:rPr lang="es-EC" dirty="0"/>
              <a:t>Es la extirpación de  todo el colon  o un segmento.</a:t>
            </a:r>
          </a:p>
          <a:p>
            <a:pPr marL="0" indent="0" fontAlgn="base">
              <a:buNone/>
            </a:pPr>
            <a:endParaRPr lang="es-EC" dirty="0"/>
          </a:p>
        </p:txBody>
      </p:sp>
      <p:pic>
        <p:nvPicPr>
          <p:cNvPr id="8" name="Marcador de contenido 7" descr="Colectomia Oncológica - Cáncer de Colon">
            <a:extLst>
              <a:ext uri="{FF2B5EF4-FFF2-40B4-BE49-F238E27FC236}">
                <a16:creationId xmlns:a16="http://schemas.microsoft.com/office/drawing/2014/main" xmlns="" id="{2669F93D-5E3C-4756-9AB7-8C7FE316452F}"/>
              </a:ext>
            </a:extLst>
          </p:cNvPr>
          <p:cNvPicPr>
            <a:picLocks noGrp="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243840" y="1851355"/>
            <a:ext cx="5928360" cy="4480851"/>
          </a:xfrm>
          <a:prstGeom prst="rect">
            <a:avLst/>
          </a:prstGeom>
          <a:noFill/>
          <a:ln>
            <a:noFill/>
          </a:ln>
        </p:spPr>
      </p:pic>
      <p:sp>
        <p:nvSpPr>
          <p:cNvPr id="3" name="Rectángulo 2">
            <a:extLst>
              <a:ext uri="{FF2B5EF4-FFF2-40B4-BE49-F238E27FC236}">
                <a16:creationId xmlns:a16="http://schemas.microsoft.com/office/drawing/2014/main" xmlns="" id="{094BB53A-8846-44E7-8333-CDAD9EB0BF80}"/>
              </a:ext>
            </a:extLst>
          </p:cNvPr>
          <p:cNvSpPr/>
          <p:nvPr/>
        </p:nvSpPr>
        <p:spPr>
          <a:xfrm>
            <a:off x="855759" y="6162260"/>
            <a:ext cx="5014954" cy="230832"/>
          </a:xfrm>
          <a:prstGeom prst="rect">
            <a:avLst/>
          </a:prstGeom>
        </p:spPr>
        <p:txBody>
          <a:bodyPr wrap="square">
            <a:spAutoFit/>
          </a:bodyPr>
          <a:lstStyle/>
          <a:p>
            <a:r>
              <a:rPr lang="es-EC" sz="900" dirty="0"/>
              <a:t>https://wwwdrjeanmichelbutte.cl/procedimiento/esofagectomia-oncologica-extirpar-esofago.php</a:t>
            </a:r>
          </a:p>
        </p:txBody>
      </p:sp>
    </p:spTree>
    <p:extLst>
      <p:ext uri="{BB962C8B-B14F-4D97-AF65-F5344CB8AC3E}">
        <p14:creationId xmlns:p14="http://schemas.microsoft.com/office/powerpoint/2010/main" val="2352111553"/>
      </p:ext>
    </p:extLst>
  </p:cSld>
  <p:clrMapOvr>
    <a:masterClrMapping/>
  </p:clrMapOvr>
  <p:transition spd="slow">
    <p:wip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217328DF-1C1F-47E9-8605-C6BBFF68711D}"/>
              </a:ext>
            </a:extLst>
          </p:cNvPr>
          <p:cNvSpPr>
            <a:spLocks noGrp="1"/>
          </p:cNvSpPr>
          <p:nvPr>
            <p:ph type="title"/>
          </p:nvPr>
        </p:nvSpPr>
        <p:spPr>
          <a:xfrm>
            <a:off x="1965960" y="259080"/>
            <a:ext cx="8061960" cy="1325563"/>
          </a:xfrm>
        </p:spPr>
        <p:txBody>
          <a:bodyPr/>
          <a:lstStyle/>
          <a:p>
            <a:pPr algn="ctr"/>
            <a:r>
              <a:rPr lang="es-ES" b="1" dirty="0"/>
              <a:t>TIPOS DE COLECTOMIA</a:t>
            </a:r>
            <a:endParaRPr lang="es-EC" b="1" dirty="0"/>
          </a:p>
        </p:txBody>
      </p:sp>
      <p:sp>
        <p:nvSpPr>
          <p:cNvPr id="4" name="Marcador de contenido 3">
            <a:extLst>
              <a:ext uri="{FF2B5EF4-FFF2-40B4-BE49-F238E27FC236}">
                <a16:creationId xmlns:a16="http://schemas.microsoft.com/office/drawing/2014/main" xmlns="" id="{AC3DE6B3-4BFE-493E-8433-E6C0D0C2EC7C}"/>
              </a:ext>
            </a:extLst>
          </p:cNvPr>
          <p:cNvSpPr>
            <a:spLocks noGrp="1"/>
          </p:cNvSpPr>
          <p:nvPr>
            <p:ph sz="half" idx="2"/>
          </p:nvPr>
        </p:nvSpPr>
        <p:spPr>
          <a:xfrm>
            <a:off x="5242560" y="1485860"/>
            <a:ext cx="6263640" cy="5113059"/>
          </a:xfrm>
        </p:spPr>
        <p:txBody>
          <a:bodyPr/>
          <a:lstStyle/>
          <a:p>
            <a:r>
              <a:rPr lang="es-ES" dirty="0"/>
              <a:t>La </a:t>
            </a:r>
            <a:r>
              <a:rPr lang="es-ES" b="1" dirty="0"/>
              <a:t>colectomía total</a:t>
            </a:r>
            <a:r>
              <a:rPr lang="es-ES" dirty="0"/>
              <a:t> implica la extirpación de todo el colon.</a:t>
            </a:r>
          </a:p>
          <a:p>
            <a:r>
              <a:rPr lang="es-ES" dirty="0"/>
              <a:t>La </a:t>
            </a:r>
            <a:r>
              <a:rPr lang="es-ES" b="1" dirty="0"/>
              <a:t>colectomía parcial</a:t>
            </a:r>
            <a:r>
              <a:rPr lang="es-ES" dirty="0"/>
              <a:t> implica la extirpación de parte del colon; también se la puede llamar colectomía subtotal.</a:t>
            </a:r>
          </a:p>
          <a:p>
            <a:r>
              <a:rPr lang="es-ES" dirty="0"/>
              <a:t>La </a:t>
            </a:r>
            <a:r>
              <a:rPr lang="es-ES" b="1" dirty="0"/>
              <a:t>hemicolectomía</a:t>
            </a:r>
            <a:r>
              <a:rPr lang="es-ES" dirty="0"/>
              <a:t> implica la extirpación de la parte derecha o izquierda del colon.</a:t>
            </a:r>
          </a:p>
          <a:p>
            <a:r>
              <a:rPr lang="es-ES" dirty="0"/>
              <a:t>La </a:t>
            </a:r>
            <a:r>
              <a:rPr lang="es-ES" b="1" dirty="0"/>
              <a:t>proctocolectomía </a:t>
            </a:r>
            <a:r>
              <a:rPr lang="es-ES" dirty="0"/>
              <a:t>extirpación del intestino grueso y la mayor parte del recto.</a:t>
            </a:r>
          </a:p>
          <a:p>
            <a:endParaRPr lang="es-EC" dirty="0"/>
          </a:p>
        </p:txBody>
      </p:sp>
      <p:pic>
        <p:nvPicPr>
          <p:cNvPr id="1026" name="Picture 2" descr="Colectomía: cirugía laparoscópica - Cancer Care of Western New York">
            <a:extLst>
              <a:ext uri="{FF2B5EF4-FFF2-40B4-BE49-F238E27FC236}">
                <a16:creationId xmlns:a16="http://schemas.microsoft.com/office/drawing/2014/main" xmlns="" id="{94D1B5EC-3047-4CCE-BA3D-87E8E6CBC71F}"/>
              </a:ext>
            </a:extLst>
          </p:cNvPr>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121920" y="1821458"/>
            <a:ext cx="4940300" cy="46403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934589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a:extLst>
              <a:ext uri="{FF2B5EF4-FFF2-40B4-BE49-F238E27FC236}">
                <a16:creationId xmlns:a16="http://schemas.microsoft.com/office/drawing/2014/main" xmlns="" id="{8017FF71-72A8-4EF3-88A4-DBB09E0E8B1D}"/>
              </a:ext>
            </a:extLst>
          </p:cNvPr>
          <p:cNvSpPr/>
          <p:nvPr/>
        </p:nvSpPr>
        <p:spPr>
          <a:xfrm>
            <a:off x="2305878" y="4947887"/>
            <a:ext cx="6871252" cy="830997"/>
          </a:xfrm>
          <a:prstGeom prst="rect">
            <a:avLst/>
          </a:prstGeom>
        </p:spPr>
        <p:txBody>
          <a:bodyPr wrap="square">
            <a:spAutoFit/>
          </a:bodyPr>
          <a:lstStyle/>
          <a:p>
            <a:r>
              <a:rPr lang="es-EC" sz="2400" b="1" dirty="0">
                <a:solidFill>
                  <a:srgbClr val="000000"/>
                </a:solidFill>
                <a:latin typeface="Verdana" panose="020B0604030504040204" pitchFamily="34" charset="0"/>
                <a:ea typeface="Calibri" panose="020F0502020204030204" pitchFamily="34" charset="0"/>
                <a:cs typeface="Times New Roman" panose="02020603050405020304" pitchFamily="18" charset="0"/>
              </a:rPr>
              <a:t>PAPEL DE LA ENFERMERA EN EL  POS-OPERATORIO</a:t>
            </a:r>
            <a:endParaRPr lang="es-EC" sz="2400" dirty="0"/>
          </a:p>
        </p:txBody>
      </p:sp>
      <p:pic>
        <p:nvPicPr>
          <p:cNvPr id="1026" name="Picture 2" descr="✓ Valoración Preoperatoria Cardiovascular">
            <a:extLst>
              <a:ext uri="{FF2B5EF4-FFF2-40B4-BE49-F238E27FC236}">
                <a16:creationId xmlns:a16="http://schemas.microsoft.com/office/drawing/2014/main" xmlns="" id="{64FA69F6-831F-4509-86DF-53EFC4EB7E8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91409" y="1079116"/>
            <a:ext cx="6414052" cy="33785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8286793"/>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B3247233-459C-4EC5-BCC7-5EE4585FBEA1}"/>
              </a:ext>
            </a:extLst>
          </p:cNvPr>
          <p:cNvSpPr>
            <a:spLocks noGrp="1"/>
          </p:cNvSpPr>
          <p:nvPr>
            <p:ph type="title" idx="4294967295"/>
          </p:nvPr>
        </p:nvSpPr>
        <p:spPr>
          <a:xfrm>
            <a:off x="9422296" y="165031"/>
            <a:ext cx="2531165" cy="2405889"/>
          </a:xfrm>
        </p:spPr>
        <p:txBody>
          <a:bodyPr>
            <a:normAutofit/>
          </a:bodyPr>
          <a:lstStyle/>
          <a:p>
            <a:endParaRPr lang="es-EC" sz="2800" dirty="0"/>
          </a:p>
        </p:txBody>
      </p:sp>
      <p:sp>
        <p:nvSpPr>
          <p:cNvPr id="3" name="Marcador de contenido 2">
            <a:extLst>
              <a:ext uri="{FF2B5EF4-FFF2-40B4-BE49-F238E27FC236}">
                <a16:creationId xmlns:a16="http://schemas.microsoft.com/office/drawing/2014/main" xmlns="" id="{8273B0C9-8691-420A-A345-B76CB5361D1F}"/>
              </a:ext>
            </a:extLst>
          </p:cNvPr>
          <p:cNvSpPr>
            <a:spLocks noGrp="1"/>
          </p:cNvSpPr>
          <p:nvPr>
            <p:ph idx="4294967295"/>
          </p:nvPr>
        </p:nvSpPr>
        <p:spPr>
          <a:xfrm>
            <a:off x="391771" y="1248707"/>
            <a:ext cx="9846301" cy="238540"/>
          </a:xfrm>
          <a:prstGeom prst="rect">
            <a:avLst/>
          </a:prstGeom>
        </p:spPr>
        <p:txBody>
          <a:bodyPr/>
          <a:lstStyle/>
          <a:p>
            <a:r>
              <a:rPr lang="es-EC" sz="2400" b="1" dirty="0">
                <a:ea typeface="Verdana" panose="020B0604030504040204" pitchFamily="34" charset="0"/>
              </a:rPr>
              <a:t>La atención de enfermería de alta calidad</a:t>
            </a:r>
          </a:p>
          <a:p>
            <a:pPr lvl="1">
              <a:buFont typeface="Wingdings" panose="05000000000000000000" pitchFamily="2" charset="2"/>
              <a:buChar char="q"/>
            </a:pPr>
            <a:r>
              <a:rPr lang="es-EC" dirty="0">
                <a:ea typeface="Verdana" panose="020B0604030504040204" pitchFamily="34" charset="0"/>
              </a:rPr>
              <a:t>Puede reducir el dolor y los eventos adversos y promover la rehabilitación.</a:t>
            </a:r>
          </a:p>
          <a:p>
            <a:r>
              <a:rPr lang="es-EC" sz="2400" b="1" dirty="0">
                <a:ea typeface="Verdana" panose="020B0604030504040204" pitchFamily="34" charset="0"/>
              </a:rPr>
              <a:t>Creación de los protocolos ERAS:</a:t>
            </a:r>
            <a:r>
              <a:rPr lang="es-EC" sz="2400" dirty="0">
                <a:ea typeface="Verdana" panose="020B0604030504040204" pitchFamily="34" charset="0"/>
              </a:rPr>
              <a:t> Recuperación Acelerada Después de Cirugía</a:t>
            </a:r>
            <a:r>
              <a:rPr lang="es-EC" sz="2400" dirty="0"/>
              <a:t>.</a:t>
            </a:r>
          </a:p>
          <a:p>
            <a:pPr lvl="1">
              <a:buFont typeface="Wingdings" panose="05000000000000000000" pitchFamily="2" charset="2"/>
              <a:buChar char="q"/>
            </a:pPr>
            <a:r>
              <a:rPr lang="es-ES" dirty="0"/>
              <a:t>Año 2001</a:t>
            </a:r>
            <a:r>
              <a:rPr lang="es-EC" dirty="0"/>
              <a:t>), creando un programa de rehabilitación multimodal en cirugía electiva.</a:t>
            </a:r>
            <a:endParaRPr lang="es-ES" dirty="0"/>
          </a:p>
          <a:p>
            <a:pPr lvl="1">
              <a:buFont typeface="Wingdings" panose="05000000000000000000" pitchFamily="2" charset="2"/>
              <a:buChar char="q"/>
            </a:pPr>
            <a:r>
              <a:rPr lang="es-EC" dirty="0"/>
              <a:t> Conjunto  de estrategias multimodales pre, intra y posoperatorias que tiene como objetivo , disminuir los tiempos de hospitalización mejorar la recuperación y disminuir complicaciones.</a:t>
            </a:r>
          </a:p>
          <a:p>
            <a:pPr lvl="1">
              <a:buFont typeface="Wingdings" panose="05000000000000000000" pitchFamily="2" charset="2"/>
              <a:buChar char="q"/>
            </a:pPr>
            <a:r>
              <a:rPr lang="es-ES" dirty="0"/>
              <a:t>T</a:t>
            </a:r>
            <a:r>
              <a:rPr lang="es-EC" dirty="0"/>
              <a:t>écnicas basadas en evidencias para el cuidado perioperatorio  y posoperatorio.</a:t>
            </a:r>
          </a:p>
          <a:p>
            <a:pPr lvl="1">
              <a:buFont typeface="Wingdings" panose="05000000000000000000" pitchFamily="2" charset="2"/>
              <a:buChar char="q"/>
            </a:pPr>
            <a:r>
              <a:rPr lang="es-EC" dirty="0"/>
              <a:t>Con la intención de reducir la respuesta al estrés y la disfunción orgánica, lo que permite mejorar los resultados clínicos. </a:t>
            </a:r>
          </a:p>
          <a:p>
            <a:pPr lvl="1">
              <a:buFont typeface="Wingdings" panose="05000000000000000000" pitchFamily="2" charset="2"/>
              <a:buChar char="q"/>
            </a:pPr>
            <a:endParaRPr lang="es-EC" sz="2000" dirty="0"/>
          </a:p>
        </p:txBody>
      </p:sp>
      <p:pic>
        <p:nvPicPr>
          <p:cNvPr id="2050" name="Picture 2" descr="Enfermera PNG Imágenes con Fondo Transparente | Descarga Gratuita en  Lovepik.com">
            <a:extLst>
              <a:ext uri="{FF2B5EF4-FFF2-40B4-BE49-F238E27FC236}">
                <a16:creationId xmlns:a16="http://schemas.microsoft.com/office/drawing/2014/main" xmlns="" id="{CC75151E-6922-411C-8131-B50A020CD0CF}"/>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422296" y="165033"/>
            <a:ext cx="2650434" cy="24058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69043368"/>
      </p:ext>
    </p:extLst>
  </p:cSld>
  <p:clrMapOvr>
    <a:masterClrMapping/>
  </p:clrMapOvr>
  <p:transition spd="slow">
    <p:push dir="u"/>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Nutrición perioperatoria en protocolos quirúrgicos para una ...">
            <a:extLst>
              <a:ext uri="{FF2B5EF4-FFF2-40B4-BE49-F238E27FC236}">
                <a16:creationId xmlns:a16="http://schemas.microsoft.com/office/drawing/2014/main" xmlns="" id="{6719BE68-334F-4EC1-BA40-7E21F465C572}"/>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92626" y="848139"/>
            <a:ext cx="6864625" cy="5327374"/>
          </a:xfrm>
          <a:prstGeom prst="rect">
            <a:avLst/>
          </a:prstGeom>
          <a:noFill/>
          <a:ln>
            <a:noFill/>
          </a:ln>
        </p:spPr>
      </p:pic>
    </p:spTree>
    <p:extLst>
      <p:ext uri="{BB962C8B-B14F-4D97-AF65-F5344CB8AC3E}">
        <p14:creationId xmlns:p14="http://schemas.microsoft.com/office/powerpoint/2010/main" val="7193078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816623D0-54C8-42C6-BF6E-B931A7D7CF39}"/>
              </a:ext>
            </a:extLst>
          </p:cNvPr>
          <p:cNvSpPr>
            <a:spLocks noGrp="1"/>
          </p:cNvSpPr>
          <p:nvPr>
            <p:ph type="title"/>
          </p:nvPr>
        </p:nvSpPr>
        <p:spPr>
          <a:xfrm>
            <a:off x="386861" y="1267924"/>
            <a:ext cx="4248883" cy="812667"/>
          </a:xfrm>
        </p:spPr>
        <p:txBody>
          <a:bodyPr>
            <a:normAutofit fontScale="90000"/>
          </a:bodyPr>
          <a:lstStyle/>
          <a:p>
            <a:r>
              <a:rPr lang="es-ES" sz="2800" b="1" dirty="0"/>
              <a:t>FASE PREOPERATORIA</a:t>
            </a:r>
            <a:endParaRPr lang="es-EC" sz="2800" b="1" dirty="0"/>
          </a:p>
        </p:txBody>
      </p:sp>
      <p:sp>
        <p:nvSpPr>
          <p:cNvPr id="5" name="Marcador de posición de imagen 4">
            <a:extLst>
              <a:ext uri="{FF2B5EF4-FFF2-40B4-BE49-F238E27FC236}">
                <a16:creationId xmlns:a16="http://schemas.microsoft.com/office/drawing/2014/main" xmlns="" id="{83B42424-1BB5-4094-AB00-2B597FCEF263}"/>
              </a:ext>
            </a:extLst>
          </p:cNvPr>
          <p:cNvSpPr>
            <a:spLocks noGrp="1"/>
          </p:cNvSpPr>
          <p:nvPr>
            <p:ph type="pic" idx="1"/>
          </p:nvPr>
        </p:nvSpPr>
        <p:spPr>
          <a:xfrm>
            <a:off x="5883965" y="1267926"/>
            <a:ext cx="4227444" cy="3357084"/>
          </a:xfrm>
        </p:spPr>
      </p:sp>
      <p:sp>
        <p:nvSpPr>
          <p:cNvPr id="6" name="Marcador de texto 5">
            <a:extLst>
              <a:ext uri="{FF2B5EF4-FFF2-40B4-BE49-F238E27FC236}">
                <a16:creationId xmlns:a16="http://schemas.microsoft.com/office/drawing/2014/main" xmlns="" id="{48BA0AD5-2681-4B4C-A763-45F006EB0812}"/>
              </a:ext>
            </a:extLst>
          </p:cNvPr>
          <p:cNvSpPr>
            <a:spLocks noGrp="1"/>
          </p:cNvSpPr>
          <p:nvPr>
            <p:ph type="body" sz="half" idx="2"/>
          </p:nvPr>
        </p:nvSpPr>
        <p:spPr>
          <a:xfrm>
            <a:off x="556236" y="2226366"/>
            <a:ext cx="4837399" cy="3915184"/>
          </a:xfrm>
        </p:spPr>
        <p:txBody>
          <a:bodyPr/>
          <a:lstStyle/>
          <a:p>
            <a:r>
              <a:rPr lang="es-EC" sz="2000" b="1" dirty="0"/>
              <a:t>Información y educación del paciente</a:t>
            </a:r>
            <a:endParaRPr lang="es-EC" sz="2000" dirty="0"/>
          </a:p>
          <a:p>
            <a:pPr marL="285750" indent="-285750">
              <a:buFont typeface="Wingdings" panose="05000000000000000000" pitchFamily="2" charset="2"/>
              <a:buChar char="§"/>
            </a:pPr>
            <a:r>
              <a:rPr lang="es-EC" sz="1800" dirty="0"/>
              <a:t>Una información adecuada puede conseguir reducir la ansiedad relacionada con la anestesia y la cirugía, relacionándose incluso con una disminución de las necesidades de analgesia.</a:t>
            </a:r>
          </a:p>
          <a:p>
            <a:pPr marL="285750" indent="-285750">
              <a:buFont typeface="Wingdings" panose="05000000000000000000" pitchFamily="2" charset="2"/>
              <a:buChar char="§"/>
            </a:pPr>
            <a:r>
              <a:rPr lang="es-EC" sz="1800" dirty="0"/>
              <a:t>Favorecer el alta hospitalaria precoz.</a:t>
            </a:r>
          </a:p>
          <a:p>
            <a:pPr marL="285750" indent="-285750">
              <a:buFont typeface="Wingdings" panose="05000000000000000000" pitchFamily="2" charset="2"/>
              <a:buChar char="§"/>
            </a:pPr>
            <a:r>
              <a:rPr lang="es-ES" sz="1800" dirty="0"/>
              <a:t>I</a:t>
            </a:r>
            <a:r>
              <a:rPr lang="es-EC" sz="1800" dirty="0"/>
              <a:t>ntervención del equipo multidisciplinario</a:t>
            </a:r>
            <a:r>
              <a:rPr lang="es-EC" dirty="0"/>
              <a:t>.</a:t>
            </a:r>
          </a:p>
        </p:txBody>
      </p:sp>
      <p:pic>
        <p:nvPicPr>
          <p:cNvPr id="2050" name="Picture 2" descr="La cirugía fast-track y los protocolos ERAS permiten reducir el tiempo de  estancia hospitalaria- Antares Healthlines: Translational Knowledge del  sistema sanitario">
            <a:extLst>
              <a:ext uri="{FF2B5EF4-FFF2-40B4-BE49-F238E27FC236}">
                <a16:creationId xmlns:a16="http://schemas.microsoft.com/office/drawing/2014/main" xmlns="" id="{22FCF7E1-4D1B-4334-99E9-19974009D29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83964" y="1148656"/>
            <a:ext cx="4248883" cy="35823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14888458"/>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a:extLst>
              <a:ext uri="{FF2B5EF4-FFF2-40B4-BE49-F238E27FC236}">
                <a16:creationId xmlns:a16="http://schemas.microsoft.com/office/drawing/2014/main" xmlns="" id="{0B2286BF-42C0-456C-B30E-49195F623C9D}"/>
              </a:ext>
            </a:extLst>
          </p:cNvPr>
          <p:cNvSpPr>
            <a:spLocks noGrp="1"/>
          </p:cNvSpPr>
          <p:nvPr>
            <p:ph type="title"/>
          </p:nvPr>
        </p:nvSpPr>
        <p:spPr>
          <a:xfrm>
            <a:off x="2321023" y="869527"/>
            <a:ext cx="7741627" cy="482196"/>
          </a:xfrm>
        </p:spPr>
        <p:txBody>
          <a:bodyPr>
            <a:normAutofit fontScale="90000"/>
          </a:bodyPr>
          <a:lstStyle/>
          <a:p>
            <a:r>
              <a:rPr lang="es-EC" dirty="0"/>
              <a:t/>
            </a:r>
            <a:br>
              <a:rPr lang="es-EC" dirty="0"/>
            </a:br>
            <a:endParaRPr lang="es-EC" dirty="0"/>
          </a:p>
        </p:txBody>
      </p:sp>
      <p:sp>
        <p:nvSpPr>
          <p:cNvPr id="6" name="Marcador de contenido 5">
            <a:extLst>
              <a:ext uri="{FF2B5EF4-FFF2-40B4-BE49-F238E27FC236}">
                <a16:creationId xmlns:a16="http://schemas.microsoft.com/office/drawing/2014/main" xmlns="" id="{39F77C4E-177F-4F9F-B203-360EA2FD5C4E}"/>
              </a:ext>
            </a:extLst>
          </p:cNvPr>
          <p:cNvSpPr>
            <a:spLocks noGrp="1"/>
          </p:cNvSpPr>
          <p:nvPr>
            <p:ph idx="1"/>
          </p:nvPr>
        </p:nvSpPr>
        <p:spPr>
          <a:xfrm>
            <a:off x="895350" y="1796316"/>
            <a:ext cx="7943850" cy="2516674"/>
          </a:xfrm>
        </p:spPr>
        <p:txBody>
          <a:bodyPr/>
          <a:lstStyle/>
          <a:p>
            <a:r>
              <a:rPr lang="es-ES" dirty="0"/>
              <a:t>Control de nausea y vómito posoperatorio </a:t>
            </a:r>
          </a:p>
          <a:p>
            <a:pPr lvl="1">
              <a:buFont typeface="Wingdings" panose="05000000000000000000" pitchFamily="2" charset="2"/>
              <a:buChar char="v"/>
            </a:pPr>
            <a:r>
              <a:rPr lang="es-EC" sz="1800" dirty="0"/>
              <a:t>Realizada acorde a la escala de Apfel: dexametasona combinada con ondansetron para aquellas personas que tengan 2 o más factores de riesgo, y hasta tres antieméticos si existen 3 - 4 factores de riesgo y los antieméticos deben ser prescritos desde un inicio.</a:t>
            </a:r>
          </a:p>
          <a:p>
            <a:pPr lvl="1">
              <a:buFont typeface="Wingdings" panose="05000000000000000000" pitchFamily="2" charset="2"/>
              <a:buChar char="v"/>
            </a:pPr>
            <a:endParaRPr lang="es-EC" dirty="0"/>
          </a:p>
          <a:p>
            <a:endParaRPr lang="es-EC" dirty="0"/>
          </a:p>
          <a:p>
            <a:endParaRPr lang="es-EC" dirty="0"/>
          </a:p>
        </p:txBody>
      </p:sp>
      <p:sp>
        <p:nvSpPr>
          <p:cNvPr id="7" name="Rectángulo 6">
            <a:extLst>
              <a:ext uri="{FF2B5EF4-FFF2-40B4-BE49-F238E27FC236}">
                <a16:creationId xmlns:a16="http://schemas.microsoft.com/office/drawing/2014/main" xmlns="" id="{BB70878A-8860-4D10-86BE-493A28F799C3}"/>
              </a:ext>
            </a:extLst>
          </p:cNvPr>
          <p:cNvSpPr/>
          <p:nvPr/>
        </p:nvSpPr>
        <p:spPr>
          <a:xfrm>
            <a:off x="3008243" y="424934"/>
            <a:ext cx="5213689" cy="461665"/>
          </a:xfrm>
          <a:prstGeom prst="rect">
            <a:avLst/>
          </a:prstGeom>
        </p:spPr>
        <p:txBody>
          <a:bodyPr wrap="square">
            <a:spAutoFit/>
          </a:bodyPr>
          <a:lstStyle/>
          <a:p>
            <a:r>
              <a:rPr lang="es-EC" sz="2400" b="1" dirty="0">
                <a:latin typeface="Arial" panose="020B0604020202020204" pitchFamily="34" charset="0"/>
                <a:cs typeface="Arial" panose="020B0604020202020204" pitchFamily="34" charset="0"/>
              </a:rPr>
              <a:t>MANEJO POSTOPERATORIO</a:t>
            </a:r>
            <a:endParaRPr lang="es-EC" sz="2400" dirty="0"/>
          </a:p>
        </p:txBody>
      </p:sp>
      <p:pic>
        <p:nvPicPr>
          <p:cNvPr id="8" name="Imagen 7">
            <a:extLst>
              <a:ext uri="{FF2B5EF4-FFF2-40B4-BE49-F238E27FC236}">
                <a16:creationId xmlns:a16="http://schemas.microsoft.com/office/drawing/2014/main" xmlns="" id="{57CDBB6D-7B1A-493E-8772-01CC67B63B2E}"/>
              </a:ext>
            </a:extLst>
          </p:cNvPr>
          <p:cNvPicPr>
            <a:picLocks noChangeAspect="1"/>
          </p:cNvPicPr>
          <p:nvPr/>
        </p:nvPicPr>
        <p:blipFill>
          <a:blip r:embed="rId2"/>
          <a:stretch>
            <a:fillRect/>
          </a:stretch>
        </p:blipFill>
        <p:spPr>
          <a:xfrm>
            <a:off x="1443655" y="3429000"/>
            <a:ext cx="5089667" cy="3212741"/>
          </a:xfrm>
          <a:prstGeom prst="rect">
            <a:avLst/>
          </a:prstGeom>
        </p:spPr>
      </p:pic>
    </p:spTree>
    <p:extLst>
      <p:ext uri="{BB962C8B-B14F-4D97-AF65-F5344CB8AC3E}">
        <p14:creationId xmlns:p14="http://schemas.microsoft.com/office/powerpoint/2010/main" val="143797089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a:extLst>
              <a:ext uri="{FF2B5EF4-FFF2-40B4-BE49-F238E27FC236}">
                <a16:creationId xmlns:a16="http://schemas.microsoft.com/office/drawing/2014/main" xmlns="" id="{FC409C55-E5A5-4D4A-A527-4C2283B580FB}"/>
              </a:ext>
            </a:extLst>
          </p:cNvPr>
          <p:cNvSpPr>
            <a:spLocks noGrp="1"/>
          </p:cNvSpPr>
          <p:nvPr>
            <p:ph type="title"/>
          </p:nvPr>
        </p:nvSpPr>
        <p:spPr>
          <a:xfrm>
            <a:off x="2746450" y="490418"/>
            <a:ext cx="8163338" cy="808295"/>
          </a:xfrm>
        </p:spPr>
        <p:txBody>
          <a:bodyPr>
            <a:normAutofit fontScale="90000"/>
          </a:bodyPr>
          <a:lstStyle/>
          <a:p>
            <a:r>
              <a:rPr lang="es-EC" sz="3100" b="1" dirty="0">
                <a:latin typeface="Arial" panose="020B0604020202020204" pitchFamily="34" charset="0"/>
                <a:cs typeface="Arial" panose="020B0604020202020204" pitchFamily="34" charset="0"/>
              </a:rPr>
              <a:t>Factores de riesgo niños y adolescentes</a:t>
            </a:r>
            <a:r>
              <a:rPr lang="es-EC" dirty="0"/>
              <a:t/>
            </a:r>
            <a:br>
              <a:rPr lang="es-EC" dirty="0"/>
            </a:br>
            <a:endParaRPr lang="es-EC" dirty="0"/>
          </a:p>
        </p:txBody>
      </p:sp>
      <p:pic>
        <p:nvPicPr>
          <p:cNvPr id="4" name="Marcador de contenido 3" descr="https://scielo.isciii.es/img/revistas/dolor/v18n1/revision1_t5.jpg">
            <a:extLst>
              <a:ext uri="{FF2B5EF4-FFF2-40B4-BE49-F238E27FC236}">
                <a16:creationId xmlns:a16="http://schemas.microsoft.com/office/drawing/2014/main" xmlns="" id="{2684AA78-3694-4840-9873-2FA103AB87B4}"/>
              </a:ext>
            </a:extLst>
          </p:cNvPr>
          <p:cNvPicPr>
            <a:picLocks noGrp="1"/>
          </p:cNvPicPr>
          <p:nvPr>
            <p:ph sz="half" idx="1"/>
          </p:nvPr>
        </p:nvPicPr>
        <p:blipFill>
          <a:blip r:embed="rId2">
            <a:extLst>
              <a:ext uri="{28A0092B-C50C-407E-A947-70E740481C1C}">
                <a14:useLocalDpi xmlns:a14="http://schemas.microsoft.com/office/drawing/2010/main" val="0"/>
              </a:ext>
            </a:extLst>
          </a:blip>
          <a:stretch>
            <a:fillRect/>
          </a:stretch>
        </p:blipFill>
        <p:spPr bwMode="auto">
          <a:xfrm>
            <a:off x="225287" y="1524000"/>
            <a:ext cx="4415597" cy="4452729"/>
          </a:xfrm>
          <a:prstGeom prst="rect">
            <a:avLst/>
          </a:prstGeom>
          <a:noFill/>
          <a:ln>
            <a:noFill/>
          </a:ln>
        </p:spPr>
      </p:pic>
      <p:sp>
        <p:nvSpPr>
          <p:cNvPr id="6" name="Marcador de contenido 5">
            <a:extLst>
              <a:ext uri="{FF2B5EF4-FFF2-40B4-BE49-F238E27FC236}">
                <a16:creationId xmlns:a16="http://schemas.microsoft.com/office/drawing/2014/main" xmlns="" id="{3B4202D1-792B-4D35-83B3-11FDE122F06E}"/>
              </a:ext>
            </a:extLst>
          </p:cNvPr>
          <p:cNvSpPr>
            <a:spLocks noGrp="1"/>
          </p:cNvSpPr>
          <p:nvPr>
            <p:ph sz="half" idx="2"/>
          </p:nvPr>
        </p:nvSpPr>
        <p:spPr>
          <a:xfrm>
            <a:off x="5062330" y="1192696"/>
            <a:ext cx="6798366" cy="5029112"/>
          </a:xfrm>
        </p:spPr>
        <p:txBody>
          <a:bodyPr/>
          <a:lstStyle/>
          <a:p>
            <a:pPr marL="0" indent="0">
              <a:buNone/>
            </a:pPr>
            <a:endParaRPr lang="es-EC" sz="2400" dirty="0"/>
          </a:p>
          <a:p>
            <a:r>
              <a:rPr lang="es-EC" sz="2400" dirty="0"/>
              <a:t> El pico máximo de incidencia entre los 9 y 14 años, llegando a presentar VPO más del 40% de los adolescentes. </a:t>
            </a:r>
          </a:p>
          <a:p>
            <a:r>
              <a:rPr lang="es-EC" sz="2400" dirty="0"/>
              <a:t> Un factor de riesgo específico es la ansiedad o el miedo al separarlos de los padres. Los niños que no han sido adecuadamente premedicados antes de ser separados de sus padres presentan el doble de incidencia de VPO.</a:t>
            </a:r>
          </a:p>
          <a:p>
            <a:r>
              <a:rPr lang="es-EC" sz="2400" dirty="0"/>
              <a:t> El tipo y duración de la cirugía son factores de riesgo importantes. El riesgo aumenta cuando la cirugía dura más de 30 minutos.</a:t>
            </a:r>
          </a:p>
          <a:p>
            <a:endParaRPr lang="es-EC" dirty="0"/>
          </a:p>
        </p:txBody>
      </p:sp>
    </p:spTree>
    <p:extLst>
      <p:ext uri="{BB962C8B-B14F-4D97-AF65-F5344CB8AC3E}">
        <p14:creationId xmlns:p14="http://schemas.microsoft.com/office/powerpoint/2010/main" val="1856126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89FE56BF-6AFD-EE44-5A3D-4BA642ED878D}"/>
              </a:ext>
            </a:extLst>
          </p:cNvPr>
          <p:cNvSpPr>
            <a:spLocks noGrp="1"/>
          </p:cNvSpPr>
          <p:nvPr>
            <p:ph type="title"/>
          </p:nvPr>
        </p:nvSpPr>
        <p:spPr>
          <a:xfrm>
            <a:off x="3207025" y="583096"/>
            <a:ext cx="5565913" cy="1577008"/>
          </a:xfrm>
        </p:spPr>
        <p:txBody>
          <a:bodyPr/>
          <a:lstStyle/>
          <a:p>
            <a:r>
              <a:rPr lang="es-ES" b="1" dirty="0"/>
              <a:t>OBJETIVOS</a:t>
            </a:r>
            <a:r>
              <a:rPr lang="es-ES" dirty="0"/>
              <a:t> </a:t>
            </a:r>
            <a:endParaRPr lang="es-EC" dirty="0"/>
          </a:p>
        </p:txBody>
      </p:sp>
      <p:sp>
        <p:nvSpPr>
          <p:cNvPr id="7" name="Marcador de contenido 6">
            <a:extLst>
              <a:ext uri="{FF2B5EF4-FFF2-40B4-BE49-F238E27FC236}">
                <a16:creationId xmlns:a16="http://schemas.microsoft.com/office/drawing/2014/main" xmlns="" id="{5FF55586-F53B-BC05-D9EA-2F8510A7FE22}"/>
              </a:ext>
            </a:extLst>
          </p:cNvPr>
          <p:cNvSpPr>
            <a:spLocks noGrp="1"/>
          </p:cNvSpPr>
          <p:nvPr>
            <p:ph idx="1"/>
          </p:nvPr>
        </p:nvSpPr>
        <p:spPr>
          <a:xfrm>
            <a:off x="334108" y="2067339"/>
            <a:ext cx="8438830" cy="3803374"/>
          </a:xfrm>
        </p:spPr>
        <p:txBody>
          <a:bodyPr/>
          <a:lstStyle/>
          <a:p>
            <a:pPr lvl="0">
              <a:buFont typeface="Wingdings" panose="05000000000000000000" pitchFamily="2" charset="2"/>
              <a:buChar char="q"/>
            </a:pPr>
            <a:r>
              <a:rPr lang="es-ES" dirty="0"/>
              <a:t>Ayudar al paciente en su recuperación, situándolo en las mejores condiciones físicas y psíquicas.</a:t>
            </a:r>
          </a:p>
          <a:p>
            <a:pPr lvl="0">
              <a:buFont typeface="Wingdings" panose="05000000000000000000" pitchFamily="2" charset="2"/>
              <a:buChar char="q"/>
            </a:pPr>
            <a:r>
              <a:rPr lang="es-ES" dirty="0"/>
              <a:t>Evitar los riesgos de complicaciones pos- operatorias.</a:t>
            </a:r>
          </a:p>
          <a:p>
            <a:pPr lvl="0">
              <a:buFont typeface="Wingdings" panose="05000000000000000000" pitchFamily="2" charset="2"/>
              <a:buChar char="q"/>
            </a:pPr>
            <a:r>
              <a:rPr lang="es-ES" dirty="0"/>
              <a:t>Favorecer la movilización precoz del paciente.</a:t>
            </a:r>
            <a:endParaRPr lang="es-EC" dirty="0"/>
          </a:p>
          <a:p>
            <a:pPr>
              <a:buFont typeface="Wingdings" panose="05000000000000000000" pitchFamily="2" charset="2"/>
              <a:buChar char="q"/>
            </a:pPr>
            <a:r>
              <a:rPr lang="es-ES" dirty="0"/>
              <a:t>Disminuir el dolor y la ansiedad para que se sienta seguro y colabore en su recuperación.</a:t>
            </a:r>
            <a:endParaRPr lang="es-EC" dirty="0"/>
          </a:p>
        </p:txBody>
      </p:sp>
    </p:spTree>
    <p:extLst>
      <p:ext uri="{BB962C8B-B14F-4D97-AF65-F5344CB8AC3E}">
        <p14:creationId xmlns:p14="http://schemas.microsoft.com/office/powerpoint/2010/main" val="423862473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9776DF4D-3D7D-4887-8331-D84065FE438C}"/>
              </a:ext>
            </a:extLst>
          </p:cNvPr>
          <p:cNvSpPr>
            <a:spLocks noGrp="1"/>
          </p:cNvSpPr>
          <p:nvPr>
            <p:ph type="title"/>
          </p:nvPr>
        </p:nvSpPr>
        <p:spPr>
          <a:xfrm>
            <a:off x="3167270" y="413733"/>
            <a:ext cx="6003234" cy="1083764"/>
          </a:xfrm>
        </p:spPr>
        <p:txBody>
          <a:bodyPr>
            <a:normAutofit fontScale="90000"/>
          </a:bodyPr>
          <a:lstStyle/>
          <a:p>
            <a:r>
              <a:rPr lang="es-ES" sz="2800" b="1" dirty="0"/>
              <a:t>Manejo del dolor posoperatorio</a:t>
            </a:r>
            <a:r>
              <a:rPr lang="es-EC" dirty="0"/>
              <a:t/>
            </a:r>
            <a:br>
              <a:rPr lang="es-EC" dirty="0"/>
            </a:br>
            <a:endParaRPr lang="es-EC" dirty="0"/>
          </a:p>
        </p:txBody>
      </p:sp>
      <p:pic>
        <p:nvPicPr>
          <p:cNvPr id="5" name="Marcador de contenido 4">
            <a:extLst>
              <a:ext uri="{FF2B5EF4-FFF2-40B4-BE49-F238E27FC236}">
                <a16:creationId xmlns:a16="http://schemas.microsoft.com/office/drawing/2014/main" xmlns="" id="{8D961F0A-2807-492F-93B5-DFDAC65C8869}"/>
              </a:ext>
            </a:extLst>
          </p:cNvPr>
          <p:cNvPicPr>
            <a:picLocks noGrp="1" noChangeAspect="1"/>
          </p:cNvPicPr>
          <p:nvPr>
            <p:ph sz="half" idx="1"/>
          </p:nvPr>
        </p:nvPicPr>
        <p:blipFill>
          <a:blip r:embed="rId2"/>
          <a:stretch>
            <a:fillRect/>
          </a:stretch>
        </p:blipFill>
        <p:spPr>
          <a:xfrm>
            <a:off x="185530" y="1934819"/>
            <a:ext cx="3591339" cy="3376581"/>
          </a:xfrm>
          <a:prstGeom prst="rect">
            <a:avLst/>
          </a:prstGeom>
        </p:spPr>
      </p:pic>
      <p:sp>
        <p:nvSpPr>
          <p:cNvPr id="4" name="Marcador de contenido 3">
            <a:extLst>
              <a:ext uri="{FF2B5EF4-FFF2-40B4-BE49-F238E27FC236}">
                <a16:creationId xmlns:a16="http://schemas.microsoft.com/office/drawing/2014/main" xmlns="" id="{23F33176-D257-47F1-A13F-A21E9437D0A9}"/>
              </a:ext>
            </a:extLst>
          </p:cNvPr>
          <p:cNvSpPr>
            <a:spLocks noGrp="1"/>
          </p:cNvSpPr>
          <p:nvPr>
            <p:ph sz="half" idx="2"/>
          </p:nvPr>
        </p:nvSpPr>
        <p:spPr>
          <a:xfrm>
            <a:off x="4081670" y="1179444"/>
            <a:ext cx="7527233" cy="5062330"/>
          </a:xfrm>
        </p:spPr>
        <p:txBody>
          <a:bodyPr/>
          <a:lstStyle/>
          <a:p>
            <a:pPr lvl="0"/>
            <a:r>
              <a:rPr lang="es-ES" sz="2000" dirty="0"/>
              <a:t>Infiltrar heridas con anestésico local. </a:t>
            </a:r>
            <a:endParaRPr lang="es-EC" sz="2000" dirty="0"/>
          </a:p>
          <a:p>
            <a:pPr lvl="0"/>
            <a:r>
              <a:rPr lang="es-ES" sz="2000" dirty="0"/>
              <a:t>Administración de paracetamol 1 gramo intravenoso cada 8 horas </a:t>
            </a:r>
            <a:endParaRPr lang="es-EC" sz="2000" dirty="0"/>
          </a:p>
          <a:p>
            <a:pPr lvl="0"/>
            <a:r>
              <a:rPr lang="es-ES" sz="2000" dirty="0"/>
              <a:t>Uso de AINES de ser necesario, se recomienda el uso de ketorolaco 30 mg.IV cada 8 horas, previa verificación de no haber contraindicación, con una duración de 3 a 5 días. </a:t>
            </a:r>
            <a:endParaRPr lang="es-EC" sz="2000" dirty="0"/>
          </a:p>
          <a:p>
            <a:pPr lvl="0"/>
            <a:r>
              <a:rPr lang="es-ES" sz="2000" dirty="0"/>
              <a:t>La analgesia peridural debería continuarse durante 48 horas</a:t>
            </a:r>
          </a:p>
          <a:p>
            <a:pPr lvl="1">
              <a:buFont typeface="Wingdings" panose="05000000000000000000" pitchFamily="2" charset="2"/>
              <a:buChar char="q"/>
            </a:pPr>
            <a:r>
              <a:rPr lang="es-ES" sz="1600" dirty="0"/>
              <a:t>Solución salina, fentanilo y bupivacaina s/e</a:t>
            </a:r>
            <a:endParaRPr lang="es-EC" sz="1600" dirty="0"/>
          </a:p>
          <a:p>
            <a:pPr lvl="0"/>
            <a:r>
              <a:rPr lang="es-ES" sz="2000" dirty="0"/>
              <a:t>En situaciones en las que no se puede emplear analgesia peridural, la analgesia controlada por el paciente con opioides es la alternativa más común. Otra alternativa es la infusión intravenosa de lidocaína debido a sus propiedades analgésicas.</a:t>
            </a:r>
            <a:endParaRPr lang="es-EC" dirty="0"/>
          </a:p>
          <a:p>
            <a:pPr marL="0" indent="0">
              <a:buNone/>
            </a:pPr>
            <a:endParaRPr lang="es-EC" dirty="0"/>
          </a:p>
          <a:p>
            <a:endParaRPr lang="es-EC" dirty="0"/>
          </a:p>
        </p:txBody>
      </p:sp>
    </p:spTree>
    <p:extLst>
      <p:ext uri="{BB962C8B-B14F-4D97-AF65-F5344CB8AC3E}">
        <p14:creationId xmlns:p14="http://schemas.microsoft.com/office/powerpoint/2010/main" val="3729024291"/>
      </p:ext>
    </p:extLst>
  </p:cSld>
  <p:clrMapOvr>
    <a:masterClrMapping/>
  </p:clrMapOvr>
  <p:transition spd="slow">
    <p:wip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2EE8CBFB-99E8-4251-A854-C71E7BA284DF}"/>
              </a:ext>
            </a:extLst>
          </p:cNvPr>
          <p:cNvSpPr>
            <a:spLocks noGrp="1"/>
          </p:cNvSpPr>
          <p:nvPr>
            <p:ph type="title"/>
          </p:nvPr>
        </p:nvSpPr>
        <p:spPr>
          <a:xfrm>
            <a:off x="2729949" y="145775"/>
            <a:ext cx="5740070" cy="914399"/>
          </a:xfrm>
        </p:spPr>
        <p:txBody>
          <a:bodyPr>
            <a:normAutofit fontScale="90000"/>
          </a:bodyPr>
          <a:lstStyle/>
          <a:p>
            <a:r>
              <a:rPr lang="es-ES" sz="2800" b="1" dirty="0">
                <a:cs typeface="Arial" panose="020B0604020202020204" pitchFamily="34" charset="0"/>
              </a:rPr>
              <a:t>Profilaxis antitrombótica </a:t>
            </a:r>
            <a:r>
              <a:rPr lang="es-EC" dirty="0"/>
              <a:t/>
            </a:r>
            <a:br>
              <a:rPr lang="es-EC" dirty="0"/>
            </a:br>
            <a:endParaRPr lang="es-EC" dirty="0"/>
          </a:p>
        </p:txBody>
      </p:sp>
      <p:sp>
        <p:nvSpPr>
          <p:cNvPr id="4" name="Marcador de contenido 3">
            <a:extLst>
              <a:ext uri="{FF2B5EF4-FFF2-40B4-BE49-F238E27FC236}">
                <a16:creationId xmlns:a16="http://schemas.microsoft.com/office/drawing/2014/main" xmlns="" id="{C1B5C74B-5964-4E75-9F70-FD952D785240}"/>
              </a:ext>
            </a:extLst>
          </p:cNvPr>
          <p:cNvSpPr>
            <a:spLocks noGrp="1"/>
          </p:cNvSpPr>
          <p:nvPr>
            <p:ph sz="half" idx="2"/>
          </p:nvPr>
        </p:nvSpPr>
        <p:spPr>
          <a:xfrm>
            <a:off x="5420139" y="1245704"/>
            <a:ext cx="6215270" cy="4591791"/>
          </a:xfrm>
        </p:spPr>
        <p:txBody>
          <a:bodyPr/>
          <a:lstStyle/>
          <a:p>
            <a:r>
              <a:rPr lang="es-EC" sz="2400" dirty="0"/>
              <a:t>La tromboembolia venosa es la causa de muerte prevenible más común de los pacientes quirúrgicos. Se estima una incidencia de un 20 %-30 % de trombosis venosa profunda y de un 0,2 %-0,9 % de tromboembolia pulmonar en los pacientes intervenidos de cirugía colorrectal</a:t>
            </a:r>
            <a:r>
              <a:rPr lang="es-EC" dirty="0"/>
              <a:t>.</a:t>
            </a:r>
          </a:p>
          <a:p>
            <a:pPr marL="0" indent="0">
              <a:buNone/>
            </a:pPr>
            <a:endParaRPr lang="es-EC" dirty="0"/>
          </a:p>
          <a:p>
            <a:r>
              <a:rPr lang="es-ES" sz="2400" dirty="0"/>
              <a:t>Las medidas de prevención de la enfermedad tromboembólica en pacientes quirúrgicos tienen 3 puntos fundamentales.</a:t>
            </a:r>
            <a:endParaRPr lang="es-EC" sz="2400" dirty="0"/>
          </a:p>
          <a:p>
            <a:endParaRPr lang="es-EC" dirty="0"/>
          </a:p>
        </p:txBody>
      </p:sp>
      <p:pic>
        <p:nvPicPr>
          <p:cNvPr id="5" name="Marcador de contenido 4" descr="Prevenga la trombosis venosa profunda - Noticias IGSS">
            <a:extLst>
              <a:ext uri="{FF2B5EF4-FFF2-40B4-BE49-F238E27FC236}">
                <a16:creationId xmlns:a16="http://schemas.microsoft.com/office/drawing/2014/main" xmlns="" id="{90956A11-6C8F-4D28-B5F4-20E001DE6BEF}"/>
              </a:ext>
            </a:extLst>
          </p:cNvPr>
          <p:cNvPicPr>
            <a:picLocks noGrp="1"/>
          </p:cNvPicPr>
          <p:nvPr>
            <p:ph sz="half" idx="1"/>
          </p:nvPr>
        </p:nvPicPr>
        <p:blipFill>
          <a:blip r:embed="rId2" cstate="print">
            <a:extLst>
              <a:ext uri="{28A0092B-C50C-407E-A947-70E740481C1C}">
                <a14:useLocalDpi xmlns:a14="http://schemas.microsoft.com/office/drawing/2010/main" val="0"/>
              </a:ext>
            </a:extLst>
          </a:blip>
          <a:srcRect/>
          <a:stretch>
            <a:fillRect/>
          </a:stretch>
        </p:blipFill>
        <p:spPr bwMode="auto">
          <a:xfrm>
            <a:off x="145774" y="1948070"/>
            <a:ext cx="2785458" cy="3458817"/>
          </a:xfrm>
          <a:prstGeom prst="rect">
            <a:avLst/>
          </a:prstGeom>
          <a:noFill/>
          <a:ln>
            <a:noFill/>
          </a:ln>
        </p:spPr>
      </p:pic>
      <p:pic>
        <p:nvPicPr>
          <p:cNvPr id="6" name="Imagen 5" descr="PROTOCOLO PROFILAXIS TROMBOEMBîL ICA EN PACIENTES QUIRÚRGICOS">
            <a:extLst>
              <a:ext uri="{FF2B5EF4-FFF2-40B4-BE49-F238E27FC236}">
                <a16:creationId xmlns:a16="http://schemas.microsoft.com/office/drawing/2014/main" xmlns="" id="{64694F61-5148-4A8D-9EF2-990CB886E2E8}"/>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2931232" y="1948070"/>
            <a:ext cx="2488907" cy="3458817"/>
          </a:xfrm>
          <a:prstGeom prst="rect">
            <a:avLst/>
          </a:prstGeom>
          <a:noFill/>
          <a:ln>
            <a:noFill/>
          </a:ln>
        </p:spPr>
      </p:pic>
    </p:spTree>
    <p:extLst>
      <p:ext uri="{BB962C8B-B14F-4D97-AF65-F5344CB8AC3E}">
        <p14:creationId xmlns:p14="http://schemas.microsoft.com/office/powerpoint/2010/main" val="289760247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Recuperación de una cirugía del páncreas: Medidas generales Blog de Cirugía  del Páncreas Blog">
            <a:extLst>
              <a:ext uri="{FF2B5EF4-FFF2-40B4-BE49-F238E27FC236}">
                <a16:creationId xmlns:a16="http://schemas.microsoft.com/office/drawing/2014/main" xmlns="" id="{48B75D17-A737-421C-80A9-B10879C4752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1294986"/>
            <a:ext cx="3485322" cy="2134014"/>
          </a:xfrm>
          <a:prstGeom prst="rect">
            <a:avLst/>
          </a:prstGeom>
          <a:noFill/>
          <a:extLst>
            <a:ext uri="{909E8E84-426E-40DD-AFC4-6F175D3DCCD1}">
              <a14:hiddenFill xmlns:a14="http://schemas.microsoft.com/office/drawing/2010/main">
                <a:solidFill>
                  <a:srgbClr val="FFFFFF"/>
                </a:solidFill>
              </a14:hiddenFill>
            </a:ext>
          </a:extLst>
        </p:spPr>
      </p:pic>
      <p:sp>
        <p:nvSpPr>
          <p:cNvPr id="5" name="Rectángulo 4">
            <a:extLst>
              <a:ext uri="{FF2B5EF4-FFF2-40B4-BE49-F238E27FC236}">
                <a16:creationId xmlns:a16="http://schemas.microsoft.com/office/drawing/2014/main" xmlns="" id="{6F94A4F5-5D95-4EDB-9FA0-3E109F5B3AD8}"/>
              </a:ext>
            </a:extLst>
          </p:cNvPr>
          <p:cNvSpPr/>
          <p:nvPr/>
        </p:nvSpPr>
        <p:spPr>
          <a:xfrm>
            <a:off x="768626" y="3488428"/>
            <a:ext cx="2710999" cy="369332"/>
          </a:xfrm>
          <a:prstGeom prst="rect">
            <a:avLst/>
          </a:prstGeom>
        </p:spPr>
        <p:txBody>
          <a:bodyPr wrap="none">
            <a:spAutoFit/>
          </a:bodyPr>
          <a:lstStyle/>
          <a:p>
            <a:r>
              <a:rPr lang="es-EC" b="1" dirty="0">
                <a:latin typeface="Arial" panose="020B0604020202020204" pitchFamily="34" charset="0"/>
                <a:ea typeface="Calibri" panose="020F0502020204030204" pitchFamily="34" charset="0"/>
              </a:rPr>
              <a:t>La movilización precoz</a:t>
            </a:r>
            <a:endParaRPr lang="es-EC" dirty="0"/>
          </a:p>
        </p:txBody>
      </p:sp>
      <p:sp>
        <p:nvSpPr>
          <p:cNvPr id="6" name="Rectángulo 5">
            <a:extLst>
              <a:ext uri="{FF2B5EF4-FFF2-40B4-BE49-F238E27FC236}">
                <a16:creationId xmlns:a16="http://schemas.microsoft.com/office/drawing/2014/main" xmlns="" id="{05BA3460-A0CA-4E31-A8E1-38D8961D67A4}"/>
              </a:ext>
            </a:extLst>
          </p:cNvPr>
          <p:cNvSpPr/>
          <p:nvPr/>
        </p:nvSpPr>
        <p:spPr>
          <a:xfrm>
            <a:off x="5552661" y="3478282"/>
            <a:ext cx="4455066" cy="369332"/>
          </a:xfrm>
          <a:prstGeom prst="rect">
            <a:avLst/>
          </a:prstGeom>
        </p:spPr>
        <p:txBody>
          <a:bodyPr wrap="none">
            <a:spAutoFit/>
          </a:bodyPr>
          <a:lstStyle/>
          <a:p>
            <a:r>
              <a:rPr lang="es-EC" b="1" dirty="0">
                <a:latin typeface="Arial" panose="020B0604020202020204" pitchFamily="34" charset="0"/>
                <a:ea typeface="Calibri" panose="020F0502020204030204" pitchFamily="34" charset="0"/>
              </a:rPr>
              <a:t>Las medidas de prevención mecánicas</a:t>
            </a:r>
            <a:endParaRPr lang="es-EC" dirty="0"/>
          </a:p>
        </p:txBody>
      </p:sp>
      <p:pic>
        <p:nvPicPr>
          <p:cNvPr id="3076" name="Picture 4" descr="Trombosis venosa. Renta el equipo Kendall SCD Express | Medical Premium">
            <a:extLst>
              <a:ext uri="{FF2B5EF4-FFF2-40B4-BE49-F238E27FC236}">
                <a16:creationId xmlns:a16="http://schemas.microsoft.com/office/drawing/2014/main" xmlns="" id="{597362F1-873D-424D-B8E6-F14AB0B2BEE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3002" y="1117635"/>
            <a:ext cx="3249781" cy="2370793"/>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Enoxaparina (Clexane) - YouTube">
            <a:extLst>
              <a:ext uri="{FF2B5EF4-FFF2-40B4-BE49-F238E27FC236}">
                <a16:creationId xmlns:a16="http://schemas.microsoft.com/office/drawing/2014/main" xmlns="" id="{7C641769-8443-4EB0-B61E-0B60E44EDEB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10729" y="4248875"/>
            <a:ext cx="2857500" cy="1600200"/>
          </a:xfrm>
          <a:prstGeom prst="rect">
            <a:avLst/>
          </a:prstGeom>
          <a:noFill/>
          <a:extLst>
            <a:ext uri="{909E8E84-426E-40DD-AFC4-6F175D3DCCD1}">
              <a14:hiddenFill xmlns:a14="http://schemas.microsoft.com/office/drawing/2010/main">
                <a:solidFill>
                  <a:srgbClr val="FFFFFF"/>
                </a:solidFill>
              </a14:hiddenFill>
            </a:ext>
          </a:extLst>
        </p:spPr>
      </p:pic>
      <p:sp>
        <p:nvSpPr>
          <p:cNvPr id="7" name="Rectángulo 6">
            <a:extLst>
              <a:ext uri="{FF2B5EF4-FFF2-40B4-BE49-F238E27FC236}">
                <a16:creationId xmlns:a16="http://schemas.microsoft.com/office/drawing/2014/main" xmlns="" id="{0602EC8E-EB7E-4E6E-8D74-82A278EAE282}"/>
              </a:ext>
            </a:extLst>
          </p:cNvPr>
          <p:cNvSpPr/>
          <p:nvPr/>
        </p:nvSpPr>
        <p:spPr>
          <a:xfrm>
            <a:off x="3549327" y="6018798"/>
            <a:ext cx="2980303" cy="463075"/>
          </a:xfrm>
          <a:prstGeom prst="rect">
            <a:avLst/>
          </a:prstGeom>
        </p:spPr>
        <p:txBody>
          <a:bodyPr wrap="none">
            <a:spAutoFit/>
          </a:bodyPr>
          <a:lstStyle/>
          <a:p>
            <a:pPr algn="just">
              <a:lnSpc>
                <a:spcPct val="150000"/>
              </a:lnSpc>
              <a:spcAft>
                <a:spcPts val="0"/>
              </a:spcAft>
            </a:pPr>
            <a:r>
              <a:rPr lang="es-ES" b="1" dirty="0">
                <a:latin typeface="Arial" panose="020B0604020202020204" pitchFamily="34" charset="0"/>
                <a:ea typeface="Calibri" panose="020F0502020204030204" pitchFamily="34" charset="0"/>
                <a:cs typeface="Times New Roman" panose="02020603050405020304" pitchFamily="18" charset="0"/>
              </a:rPr>
              <a:t>Profilaxis farmacológicas</a:t>
            </a:r>
            <a:endParaRPr lang="es-EC" dirty="0">
              <a:latin typeface="Calibri" panose="020F0502020204030204" pitchFamily="34" charset="0"/>
              <a:ea typeface="Calibri" panose="020F0502020204030204" pitchFamily="34" charset="0"/>
              <a:cs typeface="Times New Roman" panose="02020603050405020304" pitchFamily="18" charset="0"/>
            </a:endParaRPr>
          </a:p>
        </p:txBody>
      </p:sp>
      <p:sp>
        <p:nvSpPr>
          <p:cNvPr id="2" name="Flecha: a la derecha con bandas 1">
            <a:extLst>
              <a:ext uri="{FF2B5EF4-FFF2-40B4-BE49-F238E27FC236}">
                <a16:creationId xmlns:a16="http://schemas.microsoft.com/office/drawing/2014/main" xmlns="" id="{7B780C68-6791-41C0-89F9-38124783CDC4}"/>
              </a:ext>
            </a:extLst>
          </p:cNvPr>
          <p:cNvSpPr/>
          <p:nvPr/>
        </p:nvSpPr>
        <p:spPr>
          <a:xfrm>
            <a:off x="6468229" y="4572000"/>
            <a:ext cx="1215779" cy="1027971"/>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3" name="Rectángulo: esquinas redondeadas 2">
            <a:extLst>
              <a:ext uri="{FF2B5EF4-FFF2-40B4-BE49-F238E27FC236}">
                <a16:creationId xmlns:a16="http://schemas.microsoft.com/office/drawing/2014/main" xmlns="" id="{F50C50B1-E42E-41B7-B440-38ECAF29107C}"/>
              </a:ext>
            </a:extLst>
          </p:cNvPr>
          <p:cNvSpPr/>
          <p:nvPr/>
        </p:nvSpPr>
        <p:spPr>
          <a:xfrm>
            <a:off x="7684008" y="4248875"/>
            <a:ext cx="2546670" cy="160020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s-ES" dirty="0"/>
              <a:t>Retiro de catéter peridural 12h.posterior a la ultima dosis.</a:t>
            </a:r>
          </a:p>
          <a:p>
            <a:pPr algn="ctr"/>
            <a:r>
              <a:rPr lang="es-ES" dirty="0"/>
              <a:t>Reiniciar 4 horas después.</a:t>
            </a:r>
            <a:endParaRPr lang="es-EC" dirty="0"/>
          </a:p>
        </p:txBody>
      </p:sp>
    </p:spTree>
    <p:extLst>
      <p:ext uri="{BB962C8B-B14F-4D97-AF65-F5344CB8AC3E}">
        <p14:creationId xmlns:p14="http://schemas.microsoft.com/office/powerpoint/2010/main" val="3446947203"/>
      </p:ext>
    </p:extLst>
  </p:cSld>
  <p:clrMapOvr>
    <a:masterClrMapping/>
  </p:clrMapOvr>
  <p:transition spd="slow">
    <p:randomBar dir="vert"/>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72FA12F1-BAB3-409B-A811-B420C3664FAA}"/>
              </a:ext>
            </a:extLst>
          </p:cNvPr>
          <p:cNvSpPr>
            <a:spLocks noGrp="1"/>
          </p:cNvSpPr>
          <p:nvPr>
            <p:ph type="title"/>
          </p:nvPr>
        </p:nvSpPr>
        <p:spPr>
          <a:xfrm>
            <a:off x="1639512" y="228201"/>
            <a:ext cx="7557497" cy="1110269"/>
          </a:xfrm>
        </p:spPr>
        <p:txBody>
          <a:bodyPr>
            <a:normAutofit/>
          </a:bodyPr>
          <a:lstStyle/>
          <a:p>
            <a:r>
              <a:rPr lang="es-EC" sz="2800" b="1" dirty="0"/>
              <a:t>Hidratación endovenosa balanceada</a:t>
            </a:r>
            <a:endParaRPr lang="es-EC" sz="2800" dirty="0"/>
          </a:p>
        </p:txBody>
      </p:sp>
      <p:sp>
        <p:nvSpPr>
          <p:cNvPr id="4" name="Marcador de contenido 3">
            <a:extLst>
              <a:ext uri="{FF2B5EF4-FFF2-40B4-BE49-F238E27FC236}">
                <a16:creationId xmlns:a16="http://schemas.microsoft.com/office/drawing/2014/main" xmlns="" id="{7CBB66FB-FAF4-459C-9209-677888BF4CC7}"/>
              </a:ext>
            </a:extLst>
          </p:cNvPr>
          <p:cNvSpPr>
            <a:spLocks noGrp="1"/>
          </p:cNvSpPr>
          <p:nvPr>
            <p:ph sz="half" idx="2"/>
          </p:nvPr>
        </p:nvSpPr>
        <p:spPr>
          <a:xfrm>
            <a:off x="4691270" y="1692335"/>
            <a:ext cx="6864626" cy="4045855"/>
          </a:xfrm>
        </p:spPr>
        <p:txBody>
          <a:bodyPr/>
          <a:lstStyle/>
          <a:p>
            <a:pPr lvl="0"/>
            <a:r>
              <a:rPr lang="es-EC" sz="2400" dirty="0"/>
              <a:t>Se debe evitar de manera rutinaria la sobrecarga con líquidos. Una hidratación  con un monitoreo adecuado reduce el uso innecesario de administración de líquidos y favorece la condición del paciente. </a:t>
            </a:r>
          </a:p>
          <a:p>
            <a:pPr marL="0" lvl="0" indent="0">
              <a:buNone/>
            </a:pPr>
            <a:endParaRPr lang="es-EC" sz="2400" dirty="0"/>
          </a:p>
          <a:p>
            <a:pPr lvl="0"/>
            <a:r>
              <a:rPr lang="es-ES" sz="2400" dirty="0"/>
              <a:t>Debe mantenerse hasta que se puedan suplir requerimientos por vía oral.</a:t>
            </a:r>
            <a:endParaRPr lang="es-EC" sz="2400" dirty="0"/>
          </a:p>
          <a:p>
            <a:endParaRPr lang="es-EC" dirty="0"/>
          </a:p>
        </p:txBody>
      </p:sp>
      <p:pic>
        <p:nvPicPr>
          <p:cNvPr id="5" name="Marcador de contenido 4" descr="Plan de cuidados de enfermería al paciente en el postoperatorio de cirugía  de revascularización coronaria multivaso.">
            <a:extLst>
              <a:ext uri="{FF2B5EF4-FFF2-40B4-BE49-F238E27FC236}">
                <a16:creationId xmlns:a16="http://schemas.microsoft.com/office/drawing/2014/main" xmlns="" id="{B17F113B-10F4-4370-B6F5-7B605A36C2AA}"/>
              </a:ext>
            </a:extLst>
          </p:cNvPr>
          <p:cNvPicPr>
            <a:picLocks noGrp="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636104" y="2505075"/>
            <a:ext cx="3122608" cy="3060838"/>
          </a:xfrm>
          <a:prstGeom prst="rect">
            <a:avLst/>
          </a:prstGeom>
          <a:noFill/>
          <a:ln>
            <a:noFill/>
          </a:ln>
        </p:spPr>
      </p:pic>
    </p:spTree>
    <p:extLst>
      <p:ext uri="{BB962C8B-B14F-4D97-AF65-F5344CB8AC3E}">
        <p14:creationId xmlns:p14="http://schemas.microsoft.com/office/powerpoint/2010/main" val="1261374598"/>
      </p:ext>
    </p:extLst>
  </p:cSld>
  <p:clrMapOvr>
    <a:masterClrMapping/>
  </p:clrMapOvr>
  <p:transition spd="slow">
    <p:wip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a:extLst>
              <a:ext uri="{FF2B5EF4-FFF2-40B4-BE49-F238E27FC236}">
                <a16:creationId xmlns:a16="http://schemas.microsoft.com/office/drawing/2014/main" xmlns="" id="{C4439F35-5398-470B-9AA5-832DFDACFF82}"/>
              </a:ext>
            </a:extLst>
          </p:cNvPr>
          <p:cNvSpPr>
            <a:spLocks noGrp="1"/>
          </p:cNvSpPr>
          <p:nvPr>
            <p:ph type="title"/>
          </p:nvPr>
        </p:nvSpPr>
        <p:spPr>
          <a:xfrm>
            <a:off x="405759" y="714439"/>
            <a:ext cx="10716417" cy="1811215"/>
          </a:xfrm>
        </p:spPr>
        <p:txBody>
          <a:bodyPr>
            <a:normAutofit/>
          </a:bodyPr>
          <a:lstStyle/>
          <a:p>
            <a:r>
              <a:rPr lang="es-ES" sz="2400" b="1" dirty="0"/>
              <a:t>Control de anastomosis </a:t>
            </a:r>
            <a:r>
              <a:rPr lang="es-EC" sz="3100" dirty="0"/>
              <a:t/>
            </a:r>
            <a:br>
              <a:rPr lang="es-EC" sz="3100" dirty="0"/>
            </a:br>
            <a:r>
              <a:rPr lang="es-EC" sz="2000" dirty="0">
                <a:latin typeface="Arial" panose="020B0604020202020204" pitchFamily="34" charset="0"/>
                <a:cs typeface="Arial" panose="020B0604020202020204" pitchFamily="34" charset="0"/>
              </a:rPr>
              <a:t>No se lo recomienda de manera rutinaria, sin embargo, si se considera realizarlo, se ha propuesto que se lo realice a las 24 horas posquirúrgicas</a:t>
            </a:r>
            <a:r>
              <a:rPr lang="es-EC" sz="2200" dirty="0"/>
              <a:t>.</a:t>
            </a:r>
          </a:p>
        </p:txBody>
      </p:sp>
      <p:sp>
        <p:nvSpPr>
          <p:cNvPr id="6" name="Marcador de texto 5">
            <a:extLst>
              <a:ext uri="{FF2B5EF4-FFF2-40B4-BE49-F238E27FC236}">
                <a16:creationId xmlns:a16="http://schemas.microsoft.com/office/drawing/2014/main" xmlns="" id="{7D48420B-A944-4111-8A3D-506BDAB49A1F}"/>
              </a:ext>
            </a:extLst>
          </p:cNvPr>
          <p:cNvSpPr>
            <a:spLocks noGrp="1"/>
          </p:cNvSpPr>
          <p:nvPr>
            <p:ph type="body" idx="1"/>
          </p:nvPr>
        </p:nvSpPr>
        <p:spPr>
          <a:xfrm>
            <a:off x="1685060" y="2467710"/>
            <a:ext cx="3075233" cy="861035"/>
          </a:xfrm>
        </p:spPr>
        <p:txBody>
          <a:bodyPr/>
          <a:lstStyle/>
          <a:p>
            <a:r>
              <a:rPr lang="es-ES" dirty="0"/>
              <a:t>Sonda urinaria </a:t>
            </a:r>
            <a:endParaRPr lang="es-EC" dirty="0"/>
          </a:p>
          <a:p>
            <a:endParaRPr lang="es-EC" dirty="0"/>
          </a:p>
        </p:txBody>
      </p:sp>
      <p:sp>
        <p:nvSpPr>
          <p:cNvPr id="7" name="Marcador de contenido 6">
            <a:extLst>
              <a:ext uri="{FF2B5EF4-FFF2-40B4-BE49-F238E27FC236}">
                <a16:creationId xmlns:a16="http://schemas.microsoft.com/office/drawing/2014/main" xmlns="" id="{FFEC1B88-9E27-4862-86F9-F5177F8E92BE}"/>
              </a:ext>
            </a:extLst>
          </p:cNvPr>
          <p:cNvSpPr>
            <a:spLocks noGrp="1"/>
          </p:cNvSpPr>
          <p:nvPr>
            <p:ph sz="half" idx="2"/>
          </p:nvPr>
        </p:nvSpPr>
        <p:spPr>
          <a:xfrm>
            <a:off x="518869" y="3328744"/>
            <a:ext cx="4241423" cy="2528717"/>
          </a:xfrm>
        </p:spPr>
        <p:txBody>
          <a:bodyPr/>
          <a:lstStyle/>
          <a:p>
            <a:r>
              <a:rPr lang="es-EC" sz="2000" dirty="0"/>
              <a:t>Deben ser retirados dentro de las primeras 24 horas posquirúrgicas.</a:t>
            </a:r>
          </a:p>
          <a:p>
            <a:r>
              <a:rPr lang="es-EC" sz="2000" dirty="0"/>
              <a:t>EXEPTO en pacientes con riesgo de retención urinaria y pacientes con analgesia peridural se mantendrá hasta por  3 días</a:t>
            </a:r>
            <a:r>
              <a:rPr lang="es-EC" dirty="0"/>
              <a:t>.</a:t>
            </a:r>
          </a:p>
        </p:txBody>
      </p:sp>
      <p:pic>
        <p:nvPicPr>
          <p:cNvPr id="3074" name="Picture 2" descr="Vista fi nal del abdomen del paciente, con sólo tres incisiones y un... |  Download Scientific Diagram">
            <a:extLst>
              <a:ext uri="{FF2B5EF4-FFF2-40B4-BE49-F238E27FC236}">
                <a16:creationId xmlns:a16="http://schemas.microsoft.com/office/drawing/2014/main" xmlns="" id="{BF0A45B7-D3E4-4234-9462-A488DBF799D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93566" y="3274849"/>
            <a:ext cx="3750364" cy="2486510"/>
          </a:xfrm>
          <a:prstGeom prst="rect">
            <a:avLst/>
          </a:prstGeom>
          <a:noFill/>
          <a:extLst>
            <a:ext uri="{909E8E84-426E-40DD-AFC4-6F175D3DCCD1}">
              <a14:hiddenFill xmlns:a14="http://schemas.microsoft.com/office/drawing/2010/main">
                <a:solidFill>
                  <a:srgbClr val="FFFFFF"/>
                </a:solidFill>
              </a14:hiddenFill>
            </a:ext>
          </a:extLst>
        </p:spPr>
      </p:pic>
      <p:sp>
        <p:nvSpPr>
          <p:cNvPr id="4" name="Bocadillo: rectángulo con esquinas redondeadas 3">
            <a:extLst>
              <a:ext uri="{FF2B5EF4-FFF2-40B4-BE49-F238E27FC236}">
                <a16:creationId xmlns:a16="http://schemas.microsoft.com/office/drawing/2014/main" xmlns="" id="{0B4B9290-59E5-4225-8ACD-DFAF906AADDC}"/>
              </a:ext>
            </a:extLst>
          </p:cNvPr>
          <p:cNvSpPr/>
          <p:nvPr/>
        </p:nvSpPr>
        <p:spPr>
          <a:xfrm>
            <a:off x="7141541" y="2546222"/>
            <a:ext cx="2454413" cy="612648"/>
          </a:xfrm>
          <a:prstGeom prst="wedgeRoundRectCallou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s-ES" sz="2000" b="1" dirty="0"/>
              <a:t>DRENAJES</a:t>
            </a:r>
            <a:endParaRPr lang="es-EC" sz="2000" b="1" dirty="0"/>
          </a:p>
        </p:txBody>
      </p:sp>
      <p:sp>
        <p:nvSpPr>
          <p:cNvPr id="10" name="Rectángulo 9">
            <a:extLst>
              <a:ext uri="{FF2B5EF4-FFF2-40B4-BE49-F238E27FC236}">
                <a16:creationId xmlns:a16="http://schemas.microsoft.com/office/drawing/2014/main" xmlns="" id="{8CE1A656-FAEB-4E22-9F7F-3F685F147787}"/>
              </a:ext>
            </a:extLst>
          </p:cNvPr>
          <p:cNvSpPr/>
          <p:nvPr/>
        </p:nvSpPr>
        <p:spPr>
          <a:xfrm>
            <a:off x="6493566" y="5761359"/>
            <a:ext cx="4241423" cy="646331"/>
          </a:xfrm>
          <a:prstGeom prst="rect">
            <a:avLst/>
          </a:prstGeom>
        </p:spPr>
        <p:txBody>
          <a:bodyPr wrap="square">
            <a:spAutoFit/>
          </a:bodyPr>
          <a:lstStyle/>
          <a:p>
            <a:r>
              <a:rPr lang="es-EC" dirty="0">
                <a:latin typeface="Arial" panose="020B0604020202020204" pitchFamily="34" charset="0"/>
                <a:ea typeface="Calibri" panose="020F0502020204030204" pitchFamily="34" charset="0"/>
              </a:rPr>
              <a:t>Gastrectomía total anastomosis esófago yeyunal</a:t>
            </a:r>
            <a:endParaRPr lang="es-EC" dirty="0"/>
          </a:p>
        </p:txBody>
      </p:sp>
    </p:spTree>
    <p:extLst>
      <p:ext uri="{BB962C8B-B14F-4D97-AF65-F5344CB8AC3E}">
        <p14:creationId xmlns:p14="http://schemas.microsoft.com/office/powerpoint/2010/main" val="3868131433"/>
      </p:ext>
    </p:extLst>
  </p:cSld>
  <p:clrMapOvr>
    <a:masterClrMapping/>
  </p:clrMapOvr>
  <p:transition spd="slow">
    <p:wip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ítulo 9">
            <a:extLst>
              <a:ext uri="{FF2B5EF4-FFF2-40B4-BE49-F238E27FC236}">
                <a16:creationId xmlns:a16="http://schemas.microsoft.com/office/drawing/2014/main" xmlns="" id="{7B337717-ED03-45C1-96AF-83C6536DB97F}"/>
              </a:ext>
            </a:extLst>
          </p:cNvPr>
          <p:cNvSpPr>
            <a:spLocks noGrp="1"/>
          </p:cNvSpPr>
          <p:nvPr>
            <p:ph type="title"/>
          </p:nvPr>
        </p:nvSpPr>
        <p:spPr>
          <a:xfrm>
            <a:off x="3049402" y="312936"/>
            <a:ext cx="8691533" cy="1216926"/>
          </a:xfrm>
        </p:spPr>
        <p:txBody>
          <a:bodyPr>
            <a:normAutofit fontScale="90000"/>
          </a:bodyPr>
          <a:lstStyle/>
          <a:p>
            <a:r>
              <a:rPr lang="es-ES" sz="3100" b="1" dirty="0"/>
              <a:t>Rehabilitación respiratoria con uso de incentivo respiratorio </a:t>
            </a:r>
            <a:r>
              <a:rPr lang="es-EC" dirty="0"/>
              <a:t/>
            </a:r>
            <a:br>
              <a:rPr lang="es-EC" dirty="0"/>
            </a:br>
            <a:endParaRPr lang="es-EC" dirty="0"/>
          </a:p>
        </p:txBody>
      </p:sp>
      <p:sp>
        <p:nvSpPr>
          <p:cNvPr id="11" name="Marcador de contenido 10">
            <a:extLst>
              <a:ext uri="{FF2B5EF4-FFF2-40B4-BE49-F238E27FC236}">
                <a16:creationId xmlns:a16="http://schemas.microsoft.com/office/drawing/2014/main" xmlns="" id="{4D1DA451-0FDD-441D-8539-0F0FD067D9A0}"/>
              </a:ext>
            </a:extLst>
          </p:cNvPr>
          <p:cNvSpPr>
            <a:spLocks noGrp="1"/>
          </p:cNvSpPr>
          <p:nvPr>
            <p:ph idx="1"/>
          </p:nvPr>
        </p:nvSpPr>
        <p:spPr>
          <a:xfrm>
            <a:off x="334107" y="1529862"/>
            <a:ext cx="6307853" cy="4619147"/>
          </a:xfrm>
        </p:spPr>
        <p:txBody>
          <a:bodyPr/>
          <a:lstStyle/>
          <a:p>
            <a:r>
              <a:rPr lang="es-ES" sz="2000" dirty="0"/>
              <a:t> Primer día postoperatorio </a:t>
            </a:r>
            <a:endParaRPr lang="es-EC" sz="2000" dirty="0"/>
          </a:p>
          <a:p>
            <a:r>
              <a:rPr lang="es-ES" sz="2000" dirty="0"/>
              <a:t>La espirometría con incentivometro se a utilizado como medida profiláctica para prevenir y tratar las complicaciones pulmonares posoperatorias y son eficaces en cirugías abdominal.</a:t>
            </a:r>
          </a:p>
          <a:p>
            <a:r>
              <a:rPr lang="es-ES" sz="2000" dirty="0"/>
              <a:t> Alto riesgo de desarrollar complicaciones pulmonares: </a:t>
            </a:r>
          </a:p>
          <a:p>
            <a:pPr>
              <a:buFont typeface="Wingdings" panose="05000000000000000000" pitchFamily="2" charset="2"/>
              <a:buChar char="q"/>
            </a:pPr>
            <a:r>
              <a:rPr lang="es-ES" sz="1800" dirty="0"/>
              <a:t>Fumadores, insuficiencia cardiaca</a:t>
            </a:r>
          </a:p>
          <a:p>
            <a:pPr>
              <a:buFont typeface="Wingdings" panose="05000000000000000000" pitchFamily="2" charset="2"/>
              <a:buChar char="q"/>
            </a:pPr>
            <a:r>
              <a:rPr lang="es-ES" sz="1800" dirty="0"/>
              <a:t> Pacientes obesos. </a:t>
            </a:r>
          </a:p>
          <a:p>
            <a:pPr>
              <a:buFont typeface="Wingdings" panose="05000000000000000000" pitchFamily="2" charset="2"/>
              <a:buChar char="q"/>
            </a:pPr>
            <a:r>
              <a:rPr lang="es-ES" sz="1800" dirty="0"/>
              <a:t>Pacientes con antecedentes de enfermedad pulmonar, enfermedad renal y hepática</a:t>
            </a:r>
            <a:endParaRPr lang="es-EC" sz="1800" dirty="0"/>
          </a:p>
          <a:p>
            <a:r>
              <a:rPr lang="es-ES" sz="2000" dirty="0"/>
              <a:t>Educación</a:t>
            </a:r>
            <a:endParaRPr lang="es-EC" sz="2000" dirty="0"/>
          </a:p>
          <a:p>
            <a:endParaRPr lang="es-EC" dirty="0"/>
          </a:p>
        </p:txBody>
      </p:sp>
      <p:pic>
        <p:nvPicPr>
          <p:cNvPr id="12" name="Imagen 11">
            <a:extLst>
              <a:ext uri="{FF2B5EF4-FFF2-40B4-BE49-F238E27FC236}">
                <a16:creationId xmlns:a16="http://schemas.microsoft.com/office/drawing/2014/main" xmlns="" id="{5A5EB82C-72B8-4967-B413-B37671458372}"/>
              </a:ext>
            </a:extLst>
          </p:cNvPr>
          <p:cNvPicPr>
            <a:picLocks noChangeAspect="1"/>
          </p:cNvPicPr>
          <p:nvPr/>
        </p:nvPicPr>
        <p:blipFill>
          <a:blip r:embed="rId2"/>
          <a:stretch>
            <a:fillRect/>
          </a:stretch>
        </p:blipFill>
        <p:spPr>
          <a:xfrm>
            <a:off x="7286448" y="1179443"/>
            <a:ext cx="3810000" cy="3810000"/>
          </a:xfrm>
          <a:prstGeom prst="rect">
            <a:avLst/>
          </a:prstGeom>
        </p:spPr>
      </p:pic>
    </p:spTree>
    <p:extLst>
      <p:ext uri="{BB962C8B-B14F-4D97-AF65-F5344CB8AC3E}">
        <p14:creationId xmlns:p14="http://schemas.microsoft.com/office/powerpoint/2010/main" val="3047533561"/>
      </p:ext>
    </p:extLst>
  </p:cSld>
  <p:clrMapOvr>
    <a:masterClrMapping/>
  </p:clrMapOvr>
  <p:transition spd="slow">
    <p:push dir="u"/>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D859EF85-CE05-4BDB-ABA2-9A299F105AD7}"/>
              </a:ext>
            </a:extLst>
          </p:cNvPr>
          <p:cNvSpPr>
            <a:spLocks noGrp="1"/>
          </p:cNvSpPr>
          <p:nvPr>
            <p:ph type="title" idx="4294967295"/>
          </p:nvPr>
        </p:nvSpPr>
        <p:spPr>
          <a:xfrm>
            <a:off x="2997200" y="180975"/>
            <a:ext cx="9194800" cy="720725"/>
          </a:xfrm>
        </p:spPr>
        <p:txBody>
          <a:bodyPr>
            <a:normAutofit/>
          </a:bodyPr>
          <a:lstStyle/>
          <a:p>
            <a:r>
              <a:rPr lang="es-EC" sz="3200" b="1" dirty="0"/>
              <a:t>Nutrición en periodo preoperatorio </a:t>
            </a:r>
            <a:endParaRPr lang="es-EC" sz="3200" dirty="0"/>
          </a:p>
        </p:txBody>
      </p:sp>
      <p:sp>
        <p:nvSpPr>
          <p:cNvPr id="11" name="Elipse 10">
            <a:extLst>
              <a:ext uri="{FF2B5EF4-FFF2-40B4-BE49-F238E27FC236}">
                <a16:creationId xmlns:a16="http://schemas.microsoft.com/office/drawing/2014/main" xmlns="" id="{9DC58644-94CD-45E4-96DE-CF53F40CF5CB}"/>
              </a:ext>
            </a:extLst>
          </p:cNvPr>
          <p:cNvSpPr/>
          <p:nvPr/>
        </p:nvSpPr>
        <p:spPr>
          <a:xfrm>
            <a:off x="4214192" y="3364949"/>
            <a:ext cx="2994991" cy="1828800"/>
          </a:xfrm>
          <a:prstGeom prst="ellipse">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s-ES" b="1" dirty="0"/>
              <a:t>AYUNO PREOPERATORIO</a:t>
            </a:r>
            <a:endParaRPr lang="es-EC" b="1" dirty="0"/>
          </a:p>
        </p:txBody>
      </p:sp>
      <p:sp>
        <p:nvSpPr>
          <p:cNvPr id="12" name="Elipse 11">
            <a:extLst>
              <a:ext uri="{FF2B5EF4-FFF2-40B4-BE49-F238E27FC236}">
                <a16:creationId xmlns:a16="http://schemas.microsoft.com/office/drawing/2014/main" xmlns="" id="{BA80B24F-C873-4582-B208-9E834377C85D}"/>
              </a:ext>
            </a:extLst>
          </p:cNvPr>
          <p:cNvSpPr/>
          <p:nvPr/>
        </p:nvSpPr>
        <p:spPr>
          <a:xfrm>
            <a:off x="856045" y="1021521"/>
            <a:ext cx="2955060" cy="181499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b="1" dirty="0">
                <a:solidFill>
                  <a:schemeClr val="tx1"/>
                </a:solidFill>
              </a:rPr>
              <a:t>ALIMENTOS GRASAS,FRITOS : MINIMO 8H</a:t>
            </a:r>
            <a:r>
              <a:rPr lang="es-ES" dirty="0"/>
              <a:t>.</a:t>
            </a:r>
            <a:endParaRPr lang="es-EC" dirty="0"/>
          </a:p>
        </p:txBody>
      </p:sp>
      <p:sp>
        <p:nvSpPr>
          <p:cNvPr id="13" name="Elipse 12">
            <a:extLst>
              <a:ext uri="{FF2B5EF4-FFF2-40B4-BE49-F238E27FC236}">
                <a16:creationId xmlns:a16="http://schemas.microsoft.com/office/drawing/2014/main" xmlns="" id="{15627BD9-4542-4A58-8BFB-4AB5C62CDAEB}"/>
              </a:ext>
            </a:extLst>
          </p:cNvPr>
          <p:cNvSpPr/>
          <p:nvPr/>
        </p:nvSpPr>
        <p:spPr>
          <a:xfrm>
            <a:off x="4419601" y="901700"/>
            <a:ext cx="2584174" cy="17487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C" sz="2000" b="1" dirty="0">
                <a:solidFill>
                  <a:schemeClr val="tx1"/>
                </a:solidFill>
              </a:rPr>
              <a:t>LÍQUIDOS CLAROS HASTA 2 HORAS </a:t>
            </a:r>
          </a:p>
        </p:txBody>
      </p:sp>
      <p:sp>
        <p:nvSpPr>
          <p:cNvPr id="15" name="Globo: flecha izquierda 14">
            <a:extLst>
              <a:ext uri="{FF2B5EF4-FFF2-40B4-BE49-F238E27FC236}">
                <a16:creationId xmlns:a16="http://schemas.microsoft.com/office/drawing/2014/main" xmlns="" id="{C5A13F74-0500-41CB-862E-1DD51F2D12EB}"/>
              </a:ext>
            </a:extLst>
          </p:cNvPr>
          <p:cNvSpPr/>
          <p:nvPr/>
        </p:nvSpPr>
        <p:spPr>
          <a:xfrm>
            <a:off x="7209183" y="1054100"/>
            <a:ext cx="2736573" cy="2073413"/>
          </a:xfrm>
          <a:prstGeom prst="left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C" b="1" dirty="0">
                <a:solidFill>
                  <a:schemeClr val="tx1"/>
                </a:solidFill>
              </a:rPr>
              <a:t>Mejora el bienestar del paciente, reduce la sed, la sensación de boca seca y ansiedad </a:t>
            </a:r>
          </a:p>
        </p:txBody>
      </p:sp>
      <p:sp>
        <p:nvSpPr>
          <p:cNvPr id="16" name="Elipse 15">
            <a:extLst>
              <a:ext uri="{FF2B5EF4-FFF2-40B4-BE49-F238E27FC236}">
                <a16:creationId xmlns:a16="http://schemas.microsoft.com/office/drawing/2014/main" xmlns="" id="{6BB26213-C2A3-4E65-9F9E-415EF18FFFFD}"/>
              </a:ext>
            </a:extLst>
          </p:cNvPr>
          <p:cNvSpPr/>
          <p:nvPr/>
        </p:nvSpPr>
        <p:spPr>
          <a:xfrm>
            <a:off x="8050695" y="3279913"/>
            <a:ext cx="2994991" cy="184867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C" b="1" dirty="0">
                <a:solidFill>
                  <a:schemeClr val="tx1"/>
                </a:solidFill>
              </a:rPr>
              <a:t>La ingesta de una comida ligera (por ejemplo, tostada y líquidos claros) puede realizarse 6H</a:t>
            </a:r>
            <a:r>
              <a:rPr lang="es-EC" b="1" dirty="0">
                <a:solidFill>
                  <a:schemeClr val="accent1">
                    <a:lumMod val="50000"/>
                  </a:schemeClr>
                </a:solidFill>
              </a:rPr>
              <a:t>.</a:t>
            </a:r>
          </a:p>
        </p:txBody>
      </p:sp>
      <p:sp>
        <p:nvSpPr>
          <p:cNvPr id="17" name="Elipse 16">
            <a:extLst>
              <a:ext uri="{FF2B5EF4-FFF2-40B4-BE49-F238E27FC236}">
                <a16:creationId xmlns:a16="http://schemas.microsoft.com/office/drawing/2014/main" xmlns="" id="{AD95DDBB-8F75-43EA-A67D-E1C2132955D7}"/>
              </a:ext>
            </a:extLst>
          </p:cNvPr>
          <p:cNvSpPr/>
          <p:nvPr/>
        </p:nvSpPr>
        <p:spPr>
          <a:xfrm>
            <a:off x="390937" y="3127513"/>
            <a:ext cx="2994991" cy="1828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C" b="1" dirty="0">
                <a:solidFill>
                  <a:schemeClr val="accent1">
                    <a:lumMod val="50000"/>
                  </a:schemeClr>
                </a:solidFill>
              </a:rPr>
              <a:t> </a:t>
            </a:r>
            <a:r>
              <a:rPr lang="es-EC" b="1" dirty="0">
                <a:solidFill>
                  <a:schemeClr val="tx1"/>
                </a:solidFill>
              </a:rPr>
              <a:t>La nutrición preoperatoria a través de sonda nasogástrica: PERDIDA SEVERA DE PESO</a:t>
            </a:r>
            <a:r>
              <a:rPr lang="es-EC" b="1" dirty="0">
                <a:solidFill>
                  <a:schemeClr val="accent1">
                    <a:lumMod val="50000"/>
                  </a:schemeClr>
                </a:solidFill>
              </a:rPr>
              <a:t>.</a:t>
            </a:r>
          </a:p>
        </p:txBody>
      </p:sp>
      <p:cxnSp>
        <p:nvCxnSpPr>
          <p:cNvPr id="19" name="Conector recto de flecha 18">
            <a:extLst>
              <a:ext uri="{FF2B5EF4-FFF2-40B4-BE49-F238E27FC236}">
                <a16:creationId xmlns:a16="http://schemas.microsoft.com/office/drawing/2014/main" xmlns="" id="{2F3468EA-0808-4DB6-A1EA-3E0A89F588A9}"/>
              </a:ext>
            </a:extLst>
          </p:cNvPr>
          <p:cNvCxnSpPr>
            <a:cxnSpLocks/>
            <a:stCxn id="11" idx="1"/>
          </p:cNvCxnSpPr>
          <p:nvPr/>
        </p:nvCxnSpPr>
        <p:spPr>
          <a:xfrm flipH="1" flipV="1">
            <a:off x="3412430" y="2650435"/>
            <a:ext cx="1240368" cy="982336"/>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cxnSp>
        <p:nvCxnSpPr>
          <p:cNvPr id="21" name="Conector recto de flecha 20">
            <a:extLst>
              <a:ext uri="{FF2B5EF4-FFF2-40B4-BE49-F238E27FC236}">
                <a16:creationId xmlns:a16="http://schemas.microsoft.com/office/drawing/2014/main" xmlns="" id="{8C7B2C9A-380A-4630-BA58-4A57F8E1C48F}"/>
              </a:ext>
            </a:extLst>
          </p:cNvPr>
          <p:cNvCxnSpPr>
            <a:cxnSpLocks/>
          </p:cNvCxnSpPr>
          <p:nvPr/>
        </p:nvCxnSpPr>
        <p:spPr>
          <a:xfrm flipV="1">
            <a:off x="5764695" y="2650435"/>
            <a:ext cx="0" cy="649356"/>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cxnSp>
        <p:nvCxnSpPr>
          <p:cNvPr id="24" name="Conector recto de flecha 23">
            <a:extLst>
              <a:ext uri="{FF2B5EF4-FFF2-40B4-BE49-F238E27FC236}">
                <a16:creationId xmlns:a16="http://schemas.microsoft.com/office/drawing/2014/main" xmlns="" id="{1B8E138B-EFE8-4AFB-BC47-4D7413BA5DB4}"/>
              </a:ext>
            </a:extLst>
          </p:cNvPr>
          <p:cNvCxnSpPr>
            <a:cxnSpLocks/>
          </p:cNvCxnSpPr>
          <p:nvPr/>
        </p:nvCxnSpPr>
        <p:spPr>
          <a:xfrm>
            <a:off x="7209183" y="4252845"/>
            <a:ext cx="841513" cy="0"/>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cxnSp>
        <p:nvCxnSpPr>
          <p:cNvPr id="27" name="Conector recto de flecha 26">
            <a:extLst>
              <a:ext uri="{FF2B5EF4-FFF2-40B4-BE49-F238E27FC236}">
                <a16:creationId xmlns:a16="http://schemas.microsoft.com/office/drawing/2014/main" xmlns="" id="{1B580122-8E21-48E3-8350-F16136EB3619}"/>
              </a:ext>
            </a:extLst>
          </p:cNvPr>
          <p:cNvCxnSpPr>
            <a:stCxn id="11" idx="2"/>
          </p:cNvCxnSpPr>
          <p:nvPr/>
        </p:nvCxnSpPr>
        <p:spPr>
          <a:xfrm flipH="1" flipV="1">
            <a:off x="3385928" y="4253948"/>
            <a:ext cx="828264" cy="25401"/>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34" name="Globo: flecha hacia arriba 33">
            <a:extLst>
              <a:ext uri="{FF2B5EF4-FFF2-40B4-BE49-F238E27FC236}">
                <a16:creationId xmlns:a16="http://schemas.microsoft.com/office/drawing/2014/main" xmlns="" id="{3C32C7D0-466E-4091-9700-D315890957A5}"/>
              </a:ext>
            </a:extLst>
          </p:cNvPr>
          <p:cNvSpPr/>
          <p:nvPr/>
        </p:nvSpPr>
        <p:spPr>
          <a:xfrm>
            <a:off x="2464904" y="5165038"/>
            <a:ext cx="6652592" cy="1667561"/>
          </a:xfrm>
          <a:prstGeom prst="up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C" b="1" dirty="0">
                <a:solidFill>
                  <a:schemeClr val="tx1"/>
                </a:solidFill>
              </a:rPr>
              <a:t>Mejor control metabólico evitando los estados hipercatabólicos determinados por ayunos prolongados, y disminuyen el desarrollo de la resistencia a la insulina. </a:t>
            </a:r>
            <a:r>
              <a:rPr lang="es-EC" dirty="0"/>
              <a:t> </a:t>
            </a:r>
          </a:p>
        </p:txBody>
      </p:sp>
    </p:spTree>
    <p:extLst>
      <p:ext uri="{BB962C8B-B14F-4D97-AF65-F5344CB8AC3E}">
        <p14:creationId xmlns:p14="http://schemas.microsoft.com/office/powerpoint/2010/main" val="637545665"/>
      </p:ext>
    </p:extLst>
  </p:cSld>
  <p:clrMapOvr>
    <a:masterClrMapping/>
  </p:clrMapOvr>
  <p:transition spd="slow">
    <p:randomBar dir="vert"/>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xmlns="" id="{38AABA73-E284-42CE-9CCF-C0D5B67D0329}"/>
              </a:ext>
            </a:extLst>
          </p:cNvPr>
          <p:cNvSpPr/>
          <p:nvPr/>
        </p:nvSpPr>
        <p:spPr>
          <a:xfrm>
            <a:off x="3063201" y="321741"/>
            <a:ext cx="5137945" cy="586699"/>
          </a:xfrm>
          <a:prstGeom prst="rect">
            <a:avLst/>
          </a:prstGeom>
        </p:spPr>
        <p:txBody>
          <a:bodyPr wrap="none">
            <a:spAutoFit/>
          </a:bodyPr>
          <a:lstStyle/>
          <a:p>
            <a:pPr algn="just">
              <a:lnSpc>
                <a:spcPct val="150000"/>
              </a:lnSpc>
              <a:spcAft>
                <a:spcPts val="0"/>
              </a:spcAft>
            </a:pPr>
            <a:r>
              <a:rPr lang="es-ES" sz="2400" b="1" dirty="0">
                <a:latin typeface="Arial" panose="020B0604020202020204" pitchFamily="34" charset="0"/>
                <a:ea typeface="Calibri" panose="020F0502020204030204" pitchFamily="34" charset="0"/>
                <a:cs typeface="Times New Roman" panose="02020603050405020304" pitchFamily="18" charset="0"/>
              </a:rPr>
              <a:t>Manejo nutricional pos operatorio</a:t>
            </a:r>
            <a:endParaRPr lang="es-EC" sz="2400" b="1" dirty="0">
              <a:effectLst/>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3" name="Diagrama 2">
            <a:extLst>
              <a:ext uri="{FF2B5EF4-FFF2-40B4-BE49-F238E27FC236}">
                <a16:creationId xmlns:a16="http://schemas.microsoft.com/office/drawing/2014/main" xmlns="" id="{5D524C4B-204C-4D8F-9F7A-BC064044F377}"/>
              </a:ext>
            </a:extLst>
          </p:cNvPr>
          <p:cNvGraphicFramePr/>
          <p:nvPr>
            <p:extLst>
              <p:ext uri="{D42A27DB-BD31-4B8C-83A1-F6EECF244321}">
                <p14:modId xmlns:p14="http://schemas.microsoft.com/office/powerpoint/2010/main" val="3582404345"/>
              </p:ext>
            </p:extLst>
          </p:nvPr>
        </p:nvGraphicFramePr>
        <p:xfrm>
          <a:off x="874643" y="1073426"/>
          <a:ext cx="10071653" cy="546283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7223409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xmlns="" id="{AE5AA4BD-C73E-4E2F-BE38-13A23D483679}"/>
              </a:ext>
            </a:extLst>
          </p:cNvPr>
          <p:cNvPicPr>
            <a:picLocks noChangeAspect="1"/>
          </p:cNvPicPr>
          <p:nvPr/>
        </p:nvPicPr>
        <p:blipFill>
          <a:blip r:embed="rId2"/>
          <a:stretch>
            <a:fillRect/>
          </a:stretch>
        </p:blipFill>
        <p:spPr>
          <a:xfrm>
            <a:off x="2451652" y="1619249"/>
            <a:ext cx="6997148" cy="4211707"/>
          </a:xfrm>
          <a:prstGeom prst="rect">
            <a:avLst/>
          </a:prstGeom>
        </p:spPr>
      </p:pic>
    </p:spTree>
    <p:extLst>
      <p:ext uri="{BB962C8B-B14F-4D97-AF65-F5344CB8AC3E}">
        <p14:creationId xmlns:p14="http://schemas.microsoft.com/office/powerpoint/2010/main" val="3006461441"/>
      </p:ext>
    </p:extLst>
  </p:cSld>
  <p:clrMapOvr>
    <a:masterClrMapping/>
  </p:clrMapOvr>
  <p:transition spd="slow">
    <p:randomBar dir="ver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biselado 3">
            <a:extLst>
              <a:ext uri="{FF2B5EF4-FFF2-40B4-BE49-F238E27FC236}">
                <a16:creationId xmlns:a16="http://schemas.microsoft.com/office/drawing/2014/main" xmlns="" id="{E5DA96EE-3F4D-474B-8650-E8E476BE5E97}"/>
              </a:ext>
            </a:extLst>
          </p:cNvPr>
          <p:cNvSpPr/>
          <p:nvPr/>
        </p:nvSpPr>
        <p:spPr>
          <a:xfrm>
            <a:off x="3781837" y="2033706"/>
            <a:ext cx="5274366" cy="1108214"/>
          </a:xfrm>
          <a:prstGeom prst="beve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C" dirty="0"/>
              <a:t>Período de tiempo que transcurre a partir del momento de concluir una cirugía hasta que el paciente se recupera por completo</a:t>
            </a:r>
          </a:p>
        </p:txBody>
      </p:sp>
      <p:sp>
        <p:nvSpPr>
          <p:cNvPr id="6" name="Diagrama de flujo: documento 5">
            <a:extLst>
              <a:ext uri="{FF2B5EF4-FFF2-40B4-BE49-F238E27FC236}">
                <a16:creationId xmlns:a16="http://schemas.microsoft.com/office/drawing/2014/main" xmlns="" id="{3FBE85A3-4CC5-4E35-9D8B-70ED7887956D}"/>
              </a:ext>
            </a:extLst>
          </p:cNvPr>
          <p:cNvSpPr/>
          <p:nvPr/>
        </p:nvSpPr>
        <p:spPr>
          <a:xfrm>
            <a:off x="4253945" y="268615"/>
            <a:ext cx="4611757" cy="903733"/>
          </a:xfrm>
          <a:prstGeom prst="flowChartDocumen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400" dirty="0">
                <a:latin typeface="Arial Black" panose="020B0A04020102020204" pitchFamily="34" charset="0"/>
              </a:rPr>
              <a:t>POST OPERATORIO</a:t>
            </a:r>
            <a:endParaRPr lang="es-EC" sz="2400" dirty="0">
              <a:latin typeface="Arial Black" panose="020B0A04020102020204" pitchFamily="34" charset="0"/>
            </a:endParaRPr>
          </a:p>
        </p:txBody>
      </p:sp>
      <p:sp>
        <p:nvSpPr>
          <p:cNvPr id="7" name="Flecha: curvada hacia la derecha 6">
            <a:extLst>
              <a:ext uri="{FF2B5EF4-FFF2-40B4-BE49-F238E27FC236}">
                <a16:creationId xmlns:a16="http://schemas.microsoft.com/office/drawing/2014/main" xmlns="" id="{747C8395-D87A-4D18-AC0B-F425FE50F97D}"/>
              </a:ext>
            </a:extLst>
          </p:cNvPr>
          <p:cNvSpPr/>
          <p:nvPr/>
        </p:nvSpPr>
        <p:spPr>
          <a:xfrm>
            <a:off x="4445970" y="1100295"/>
            <a:ext cx="702365" cy="949651"/>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solidFill>
                <a:schemeClr val="tx1"/>
              </a:solidFill>
            </a:endParaRPr>
          </a:p>
        </p:txBody>
      </p:sp>
      <p:sp>
        <p:nvSpPr>
          <p:cNvPr id="8" name="Flecha: curvada hacia la izquierda 7">
            <a:extLst>
              <a:ext uri="{FF2B5EF4-FFF2-40B4-BE49-F238E27FC236}">
                <a16:creationId xmlns:a16="http://schemas.microsoft.com/office/drawing/2014/main" xmlns="" id="{EBE8D817-6DE9-4AAB-9A92-0BC2C8B8CAEE}"/>
              </a:ext>
            </a:extLst>
          </p:cNvPr>
          <p:cNvSpPr/>
          <p:nvPr/>
        </p:nvSpPr>
        <p:spPr>
          <a:xfrm>
            <a:off x="7765775" y="1028811"/>
            <a:ext cx="702365" cy="1148433"/>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solidFill>
                <a:schemeClr val="tx1"/>
              </a:solidFill>
            </a:endParaRPr>
          </a:p>
        </p:txBody>
      </p:sp>
      <p:sp>
        <p:nvSpPr>
          <p:cNvPr id="10" name="Flecha: a la derecha 9">
            <a:extLst>
              <a:ext uri="{FF2B5EF4-FFF2-40B4-BE49-F238E27FC236}">
                <a16:creationId xmlns:a16="http://schemas.microsoft.com/office/drawing/2014/main" xmlns="" id="{2FA5154D-3E54-447C-B53C-61BFF9E9C19A}"/>
              </a:ext>
            </a:extLst>
          </p:cNvPr>
          <p:cNvSpPr/>
          <p:nvPr/>
        </p:nvSpPr>
        <p:spPr>
          <a:xfrm>
            <a:off x="3781045" y="3180942"/>
            <a:ext cx="1979478" cy="110821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a:t>Mediato</a:t>
            </a:r>
            <a:endParaRPr lang="es-EC" dirty="0"/>
          </a:p>
        </p:txBody>
      </p:sp>
      <p:sp>
        <p:nvSpPr>
          <p:cNvPr id="11" name="Flecha: a la derecha 10">
            <a:extLst>
              <a:ext uri="{FF2B5EF4-FFF2-40B4-BE49-F238E27FC236}">
                <a16:creationId xmlns:a16="http://schemas.microsoft.com/office/drawing/2014/main" xmlns="" id="{9795315C-628A-4E99-9F73-C391A56009A9}"/>
              </a:ext>
            </a:extLst>
          </p:cNvPr>
          <p:cNvSpPr/>
          <p:nvPr/>
        </p:nvSpPr>
        <p:spPr>
          <a:xfrm>
            <a:off x="3864137" y="4432725"/>
            <a:ext cx="1813294" cy="103362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a:t>Inmediato</a:t>
            </a:r>
            <a:endParaRPr lang="es-EC" dirty="0"/>
          </a:p>
        </p:txBody>
      </p:sp>
      <p:sp>
        <p:nvSpPr>
          <p:cNvPr id="12" name="Flecha: a la derecha 11">
            <a:extLst>
              <a:ext uri="{FF2B5EF4-FFF2-40B4-BE49-F238E27FC236}">
                <a16:creationId xmlns:a16="http://schemas.microsoft.com/office/drawing/2014/main" xmlns="" id="{D723B6FF-DCBE-463B-8D2F-1856C60501F3}"/>
              </a:ext>
            </a:extLst>
          </p:cNvPr>
          <p:cNvSpPr/>
          <p:nvPr/>
        </p:nvSpPr>
        <p:spPr>
          <a:xfrm>
            <a:off x="3864137" y="5511083"/>
            <a:ext cx="1813294" cy="107830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a:t>Tardío</a:t>
            </a:r>
            <a:endParaRPr lang="es-EC" dirty="0"/>
          </a:p>
        </p:txBody>
      </p:sp>
      <p:sp>
        <p:nvSpPr>
          <p:cNvPr id="16" name="Rectángulo 15">
            <a:extLst>
              <a:ext uri="{FF2B5EF4-FFF2-40B4-BE49-F238E27FC236}">
                <a16:creationId xmlns:a16="http://schemas.microsoft.com/office/drawing/2014/main" xmlns="" id="{67D911EB-67AA-4A22-95C6-B10113558DD6}"/>
              </a:ext>
            </a:extLst>
          </p:cNvPr>
          <p:cNvSpPr/>
          <p:nvPr/>
        </p:nvSpPr>
        <p:spPr>
          <a:xfrm>
            <a:off x="6069497" y="3252488"/>
            <a:ext cx="4094919" cy="127634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Wingdings" panose="05000000000000000000" pitchFamily="2" charset="2"/>
              <a:buChar char="q"/>
            </a:pPr>
            <a:r>
              <a:rPr lang="es-EC" dirty="0"/>
              <a:t>Primeras 24 horas tras la cirugía</a:t>
            </a:r>
          </a:p>
          <a:p>
            <a:pPr marL="285750" indent="-285750">
              <a:buFont typeface="Wingdings" panose="05000000000000000000" pitchFamily="2" charset="2"/>
              <a:buChar char="q"/>
            </a:pPr>
            <a:r>
              <a:rPr lang="es-EC" dirty="0"/>
              <a:t>Cambios debidos al estrés quirúrgico</a:t>
            </a:r>
          </a:p>
        </p:txBody>
      </p:sp>
      <p:sp>
        <p:nvSpPr>
          <p:cNvPr id="17" name="Rectángulo 16">
            <a:extLst>
              <a:ext uri="{FF2B5EF4-FFF2-40B4-BE49-F238E27FC236}">
                <a16:creationId xmlns:a16="http://schemas.microsoft.com/office/drawing/2014/main" xmlns="" id="{E7E4993F-E155-4B84-B018-5E13D47F174B}"/>
              </a:ext>
            </a:extLst>
          </p:cNvPr>
          <p:cNvSpPr/>
          <p:nvPr/>
        </p:nvSpPr>
        <p:spPr>
          <a:xfrm>
            <a:off x="6069496" y="4599332"/>
            <a:ext cx="4094920" cy="107830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Wingdings" panose="05000000000000000000" pitchFamily="2" charset="2"/>
              <a:buChar char="q"/>
            </a:pPr>
            <a:r>
              <a:rPr lang="es-EC" dirty="0"/>
              <a:t>Desde 24 horas hasta 7 días después de la cirugía</a:t>
            </a:r>
          </a:p>
          <a:p>
            <a:pPr marL="285750" indent="-285750">
              <a:buFont typeface="Wingdings" panose="05000000000000000000" pitchFamily="2" charset="2"/>
              <a:buChar char="q"/>
            </a:pPr>
            <a:r>
              <a:rPr lang="es-ES" dirty="0"/>
              <a:t>A</a:t>
            </a:r>
            <a:r>
              <a:rPr lang="es-EC" dirty="0"/>
              <a:t>parición de infecciones.</a:t>
            </a:r>
          </a:p>
        </p:txBody>
      </p:sp>
      <p:sp>
        <p:nvSpPr>
          <p:cNvPr id="18" name="Rectángulo 17">
            <a:extLst>
              <a:ext uri="{FF2B5EF4-FFF2-40B4-BE49-F238E27FC236}">
                <a16:creationId xmlns:a16="http://schemas.microsoft.com/office/drawing/2014/main" xmlns="" id="{5D6BBB42-5A2A-43C8-85EF-CBC4952A848F}"/>
              </a:ext>
            </a:extLst>
          </p:cNvPr>
          <p:cNvSpPr/>
          <p:nvPr/>
        </p:nvSpPr>
        <p:spPr>
          <a:xfrm>
            <a:off x="6069496" y="5714076"/>
            <a:ext cx="4094918" cy="107830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Wingdings" panose="05000000000000000000" pitchFamily="2" charset="2"/>
              <a:buChar char="q"/>
            </a:pPr>
            <a:r>
              <a:rPr lang="es-ES" dirty="0"/>
              <a:t>7mo. día hasta 1 mes.</a:t>
            </a:r>
            <a:endParaRPr lang="es-EC" dirty="0"/>
          </a:p>
          <a:p>
            <a:pPr marL="285750" indent="-285750">
              <a:buFont typeface="Wingdings" panose="05000000000000000000" pitchFamily="2" charset="2"/>
              <a:buChar char="q"/>
            </a:pPr>
            <a:r>
              <a:rPr lang="es-EC" dirty="0"/>
              <a:t>Proceso de cicatrización de las heridas </a:t>
            </a:r>
          </a:p>
        </p:txBody>
      </p:sp>
      <p:pic>
        <p:nvPicPr>
          <p:cNvPr id="1026" name="Picture 2" descr="Presentación de PowerPoint">
            <a:extLst>
              <a:ext uri="{FF2B5EF4-FFF2-40B4-BE49-F238E27FC236}">
                <a16:creationId xmlns:a16="http://schemas.microsoft.com/office/drawing/2014/main" xmlns="" id="{D0DC31E8-A74D-470D-8115-FD22F0D4F53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9607" y="1457876"/>
            <a:ext cx="2796207" cy="29748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30823009"/>
      </p:ext>
    </p:extLst>
  </p:cSld>
  <p:clrMapOvr>
    <a:masterClrMapping/>
  </p:clrMapOvr>
  <p:transition spd="slow">
    <p:wip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CE9B87AA-7E8D-41F5-BF9B-B82E8FB7EFCF}"/>
              </a:ext>
            </a:extLst>
          </p:cNvPr>
          <p:cNvSpPr>
            <a:spLocks noGrp="1"/>
          </p:cNvSpPr>
          <p:nvPr>
            <p:ph type="title"/>
          </p:nvPr>
        </p:nvSpPr>
        <p:spPr>
          <a:xfrm>
            <a:off x="2637184" y="689113"/>
            <a:ext cx="7407964" cy="689113"/>
          </a:xfrm>
        </p:spPr>
        <p:txBody>
          <a:bodyPr>
            <a:normAutofit fontScale="90000"/>
          </a:bodyPr>
          <a:lstStyle/>
          <a:p>
            <a:pPr algn="ctr"/>
            <a:r>
              <a:rPr lang="es-EC" b="1" dirty="0"/>
              <a:t>Tratamientos Cirugía oncológica </a:t>
            </a:r>
            <a:r>
              <a:rPr lang="es-EC" dirty="0"/>
              <a:t/>
            </a:r>
            <a:br>
              <a:rPr lang="es-EC" dirty="0"/>
            </a:br>
            <a:endParaRPr lang="es-EC" dirty="0"/>
          </a:p>
        </p:txBody>
      </p:sp>
      <p:sp>
        <p:nvSpPr>
          <p:cNvPr id="3" name="Marcador de contenido 2">
            <a:extLst>
              <a:ext uri="{FF2B5EF4-FFF2-40B4-BE49-F238E27FC236}">
                <a16:creationId xmlns:a16="http://schemas.microsoft.com/office/drawing/2014/main" xmlns="" id="{33B42B3A-28D6-4E3B-9D9D-2F097119B193}"/>
              </a:ext>
            </a:extLst>
          </p:cNvPr>
          <p:cNvSpPr>
            <a:spLocks noGrp="1"/>
          </p:cNvSpPr>
          <p:nvPr>
            <p:ph idx="1"/>
          </p:nvPr>
        </p:nvSpPr>
        <p:spPr>
          <a:xfrm>
            <a:off x="334107" y="1603512"/>
            <a:ext cx="7776223" cy="4810540"/>
          </a:xfrm>
        </p:spPr>
        <p:txBody>
          <a:bodyPr/>
          <a:lstStyle/>
          <a:p>
            <a:pPr>
              <a:buFont typeface="Wingdings" panose="05000000000000000000" pitchFamily="2" charset="2"/>
              <a:buChar char="q"/>
            </a:pPr>
            <a:r>
              <a:rPr lang="es-EC" dirty="0"/>
              <a:t>Cáncer de esófago-cáncer gástrico.</a:t>
            </a:r>
          </a:p>
          <a:p>
            <a:pPr>
              <a:buFont typeface="Wingdings" panose="05000000000000000000" pitchFamily="2" charset="2"/>
              <a:buChar char="q"/>
            </a:pPr>
            <a:r>
              <a:rPr lang="es-EC" dirty="0"/>
              <a:t>Cáncer del hígado, páncreas y vías biliares.</a:t>
            </a:r>
          </a:p>
          <a:p>
            <a:pPr>
              <a:buFont typeface="Wingdings" panose="05000000000000000000" pitchFamily="2" charset="2"/>
              <a:buChar char="q"/>
            </a:pPr>
            <a:r>
              <a:rPr lang="es-EC" dirty="0"/>
              <a:t>Del intestino delgado, colon, recto además, los sarcomas retroperitoneales, la presencia de </a:t>
            </a:r>
            <a:r>
              <a:rPr lang="es-EC" b="1" dirty="0"/>
              <a:t>metástastasis en órganos sólidos</a:t>
            </a:r>
            <a:r>
              <a:rPr lang="es-EC" dirty="0"/>
              <a:t> (como por ejemplo el hígado) o en el peritoneo.</a:t>
            </a:r>
          </a:p>
          <a:p>
            <a:pPr>
              <a:buFont typeface="Wingdings" panose="05000000000000000000" pitchFamily="2" charset="2"/>
              <a:buChar char="q"/>
            </a:pPr>
            <a:r>
              <a:rPr lang="es-EC" dirty="0"/>
              <a:t>Estadificación tumoral, la cirugía radical oncológica, la cirugía de rescate tras recibidas tumorales y la cirugía paliativa.</a:t>
            </a:r>
          </a:p>
          <a:p>
            <a:endParaRPr lang="es-EC" dirty="0"/>
          </a:p>
        </p:txBody>
      </p:sp>
    </p:spTree>
    <p:extLst>
      <p:ext uri="{BB962C8B-B14F-4D97-AF65-F5344CB8AC3E}">
        <p14:creationId xmlns:p14="http://schemas.microsoft.com/office/powerpoint/2010/main" val="686671292"/>
      </p:ext>
    </p:extLst>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A7529155-27C3-40AB-8447-9854FE741BBA}"/>
              </a:ext>
            </a:extLst>
          </p:cNvPr>
          <p:cNvSpPr>
            <a:spLocks noGrp="1"/>
          </p:cNvSpPr>
          <p:nvPr>
            <p:ph type="title"/>
          </p:nvPr>
        </p:nvSpPr>
        <p:spPr>
          <a:xfrm>
            <a:off x="473320" y="636193"/>
            <a:ext cx="10436468" cy="1020329"/>
          </a:xfrm>
        </p:spPr>
        <p:txBody>
          <a:bodyPr/>
          <a:lstStyle/>
          <a:p>
            <a:pPr algn="ctr"/>
            <a:r>
              <a:rPr lang="es-EC" b="1" dirty="0"/>
              <a:t>Esofagectomía</a:t>
            </a:r>
            <a:endParaRPr lang="es-EC" dirty="0"/>
          </a:p>
        </p:txBody>
      </p:sp>
      <p:sp>
        <p:nvSpPr>
          <p:cNvPr id="4" name="Marcador de contenido 3">
            <a:extLst>
              <a:ext uri="{FF2B5EF4-FFF2-40B4-BE49-F238E27FC236}">
                <a16:creationId xmlns:a16="http://schemas.microsoft.com/office/drawing/2014/main" xmlns="" id="{D6DBAE01-D2C3-4B35-B2CD-5082482728CF}"/>
              </a:ext>
            </a:extLst>
          </p:cNvPr>
          <p:cNvSpPr>
            <a:spLocks noGrp="1"/>
          </p:cNvSpPr>
          <p:nvPr>
            <p:ph sz="half" idx="2"/>
          </p:nvPr>
        </p:nvSpPr>
        <p:spPr>
          <a:xfrm>
            <a:off x="5552661" y="1815547"/>
            <a:ext cx="6480313" cy="4625009"/>
          </a:xfrm>
        </p:spPr>
        <p:txBody>
          <a:bodyPr/>
          <a:lstStyle/>
          <a:p>
            <a:pPr>
              <a:buFont typeface="Wingdings" panose="05000000000000000000" pitchFamily="2" charset="2"/>
              <a:buChar char="q"/>
            </a:pPr>
            <a:r>
              <a:rPr lang="es-EC" dirty="0"/>
              <a:t>Extirpación del esófago</a:t>
            </a:r>
          </a:p>
          <a:p>
            <a:pPr>
              <a:buFont typeface="Wingdings" panose="05000000000000000000" pitchFamily="2" charset="2"/>
              <a:buChar char="q"/>
            </a:pPr>
            <a:r>
              <a:rPr lang="es-EC" dirty="0"/>
              <a:t>Requiere además la reconstrucción del tránsito intestinal que la mayoría de las veces se realiza con el estómago.</a:t>
            </a:r>
          </a:p>
          <a:p>
            <a:pPr>
              <a:buFont typeface="Wingdings" panose="05000000000000000000" pitchFamily="2" charset="2"/>
              <a:buChar char="q"/>
            </a:pPr>
            <a:r>
              <a:rPr lang="es-EC" dirty="0"/>
              <a:t>La operación la realizamos a través de un abordaje transtorácico ya que esto permite realizar una extirpación formal de los ganglios linfáticos cercanos y alejados del tumor.</a:t>
            </a:r>
          </a:p>
          <a:p>
            <a:endParaRPr lang="es-EC" dirty="0"/>
          </a:p>
        </p:txBody>
      </p:sp>
      <p:pic>
        <p:nvPicPr>
          <p:cNvPr id="5" name="Marcador de contenido 4" descr="Esofagectomía">
            <a:extLst>
              <a:ext uri="{FF2B5EF4-FFF2-40B4-BE49-F238E27FC236}">
                <a16:creationId xmlns:a16="http://schemas.microsoft.com/office/drawing/2014/main" xmlns="" id="{A7FF574C-E136-4092-B934-19EDD3759A3F}"/>
              </a:ext>
            </a:extLst>
          </p:cNvPr>
          <p:cNvPicPr>
            <a:picLocks noGrp="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300175" y="1656522"/>
            <a:ext cx="5495649" cy="4194225"/>
          </a:xfrm>
          <a:prstGeom prst="rect">
            <a:avLst/>
          </a:prstGeom>
          <a:noFill/>
          <a:ln>
            <a:noFill/>
          </a:ln>
        </p:spPr>
      </p:pic>
      <p:sp>
        <p:nvSpPr>
          <p:cNvPr id="3" name="Rectángulo 2">
            <a:extLst>
              <a:ext uri="{FF2B5EF4-FFF2-40B4-BE49-F238E27FC236}">
                <a16:creationId xmlns:a16="http://schemas.microsoft.com/office/drawing/2014/main" xmlns="" id="{4A4DECAF-5A54-4BBC-96AB-98AF533C175E}"/>
              </a:ext>
            </a:extLst>
          </p:cNvPr>
          <p:cNvSpPr/>
          <p:nvPr/>
        </p:nvSpPr>
        <p:spPr>
          <a:xfrm>
            <a:off x="473320" y="5760142"/>
            <a:ext cx="4774541" cy="400110"/>
          </a:xfrm>
          <a:prstGeom prst="rect">
            <a:avLst/>
          </a:prstGeom>
        </p:spPr>
        <p:txBody>
          <a:bodyPr wrap="square">
            <a:spAutoFit/>
          </a:bodyPr>
          <a:lstStyle/>
          <a:p>
            <a:r>
              <a:rPr lang="es-EC" sz="1000" dirty="0"/>
              <a:t>https://www.drjeanmichelbutte.cl/procedimiento/esofagectomia-oncologica-extirpar-esofago.php</a:t>
            </a:r>
          </a:p>
        </p:txBody>
      </p:sp>
    </p:spTree>
    <p:extLst>
      <p:ext uri="{BB962C8B-B14F-4D97-AF65-F5344CB8AC3E}">
        <p14:creationId xmlns:p14="http://schemas.microsoft.com/office/powerpoint/2010/main" val="59403864"/>
      </p:ext>
    </p:extLst>
  </p:cSld>
  <p:clrMapOvr>
    <a:masterClrMapping/>
  </p:clrMapOvr>
  <p:transition spd="slow">
    <p:push dir="u"/>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B9DE2B83-0AFE-4B1C-8F0E-BD6FC0834403}"/>
              </a:ext>
            </a:extLst>
          </p:cNvPr>
          <p:cNvSpPr>
            <a:spLocks noGrp="1"/>
          </p:cNvSpPr>
          <p:nvPr>
            <p:ph type="title"/>
          </p:nvPr>
        </p:nvSpPr>
        <p:spPr>
          <a:xfrm>
            <a:off x="473320" y="304801"/>
            <a:ext cx="10436468" cy="821634"/>
          </a:xfrm>
        </p:spPr>
        <p:txBody>
          <a:bodyPr/>
          <a:lstStyle/>
          <a:p>
            <a:pPr algn="ctr"/>
            <a:r>
              <a:rPr lang="es-EC" b="1" dirty="0"/>
              <a:t>Gastrectomía total </a:t>
            </a:r>
            <a:endParaRPr lang="es-EC" dirty="0"/>
          </a:p>
        </p:txBody>
      </p:sp>
      <p:sp>
        <p:nvSpPr>
          <p:cNvPr id="4" name="Marcador de contenido 3">
            <a:extLst>
              <a:ext uri="{FF2B5EF4-FFF2-40B4-BE49-F238E27FC236}">
                <a16:creationId xmlns:a16="http://schemas.microsoft.com/office/drawing/2014/main" xmlns="" id="{0E144C71-A03D-467B-9DF1-89A7A8D56F4B}"/>
              </a:ext>
            </a:extLst>
          </p:cNvPr>
          <p:cNvSpPr>
            <a:spLocks noGrp="1"/>
          </p:cNvSpPr>
          <p:nvPr>
            <p:ph sz="half" idx="2"/>
          </p:nvPr>
        </p:nvSpPr>
        <p:spPr>
          <a:xfrm>
            <a:off x="6096000" y="1542532"/>
            <a:ext cx="5605670" cy="4898025"/>
          </a:xfrm>
        </p:spPr>
        <p:txBody>
          <a:bodyPr/>
          <a:lstStyle/>
          <a:p>
            <a:pPr algn="just">
              <a:buFont typeface="Wingdings" panose="05000000000000000000" pitchFamily="2" charset="2"/>
              <a:buChar char="q"/>
            </a:pPr>
            <a:r>
              <a:rPr lang="es-EC" dirty="0"/>
              <a:t>Extirpación de todo el estómago,</a:t>
            </a:r>
          </a:p>
          <a:p>
            <a:pPr algn="just">
              <a:buFont typeface="Wingdings" panose="05000000000000000000" pitchFamily="2" charset="2"/>
              <a:buChar char="q"/>
            </a:pPr>
            <a:r>
              <a:rPr lang="es-EC" dirty="0"/>
              <a:t>Se puede extirpar los ganglios linfáticos cercanos y otros órganos.</a:t>
            </a:r>
          </a:p>
          <a:p>
            <a:pPr algn="just">
              <a:buFont typeface="Wingdings" panose="05000000000000000000" pitchFamily="2" charset="2"/>
              <a:buChar char="q"/>
            </a:pPr>
            <a:r>
              <a:rPr lang="es-EC" dirty="0"/>
              <a:t> La mayoría de las veces como tratamiento de un cáncer gástrico localizado en el tercio medio-superior del estómago.</a:t>
            </a:r>
          </a:p>
          <a:p>
            <a:pPr marL="0" indent="0">
              <a:buNone/>
            </a:pPr>
            <a:endParaRPr lang="es-EC" dirty="0"/>
          </a:p>
        </p:txBody>
      </p:sp>
      <p:pic>
        <p:nvPicPr>
          <p:cNvPr id="5" name="Marcador de contenido 4" descr="Gastrectomía Total Oncológica">
            <a:extLst>
              <a:ext uri="{FF2B5EF4-FFF2-40B4-BE49-F238E27FC236}">
                <a16:creationId xmlns:a16="http://schemas.microsoft.com/office/drawing/2014/main" xmlns="" id="{36F2FD10-1049-4151-9C9C-F6E016F49815}"/>
              </a:ext>
            </a:extLst>
          </p:cNvPr>
          <p:cNvPicPr>
            <a:picLocks noGrp="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92764" y="1378226"/>
            <a:ext cx="6003235" cy="4492487"/>
          </a:xfrm>
          <a:prstGeom prst="rect">
            <a:avLst/>
          </a:prstGeom>
          <a:noFill/>
          <a:ln>
            <a:noFill/>
          </a:ln>
        </p:spPr>
      </p:pic>
      <p:sp>
        <p:nvSpPr>
          <p:cNvPr id="3" name="Rectángulo 2">
            <a:extLst>
              <a:ext uri="{FF2B5EF4-FFF2-40B4-BE49-F238E27FC236}">
                <a16:creationId xmlns:a16="http://schemas.microsoft.com/office/drawing/2014/main" xmlns="" id="{890D67C2-7863-412A-9BDF-40CFCCC58055}"/>
              </a:ext>
            </a:extLst>
          </p:cNvPr>
          <p:cNvSpPr/>
          <p:nvPr/>
        </p:nvSpPr>
        <p:spPr>
          <a:xfrm>
            <a:off x="828261" y="5870713"/>
            <a:ext cx="3511826" cy="369332"/>
          </a:xfrm>
          <a:prstGeom prst="rect">
            <a:avLst/>
          </a:prstGeom>
        </p:spPr>
        <p:txBody>
          <a:bodyPr wrap="square">
            <a:spAutoFit/>
          </a:bodyPr>
          <a:lstStyle/>
          <a:p>
            <a:r>
              <a:rPr lang="es-EC" sz="900" dirty="0"/>
              <a:t>https://www.drjeanmichelbutte.cl/procedimiento/esofagectomia-oncologica-extirpar-esofago.php</a:t>
            </a:r>
          </a:p>
        </p:txBody>
      </p:sp>
    </p:spTree>
    <p:extLst>
      <p:ext uri="{BB962C8B-B14F-4D97-AF65-F5344CB8AC3E}">
        <p14:creationId xmlns:p14="http://schemas.microsoft.com/office/powerpoint/2010/main" val="1148160716"/>
      </p:ext>
    </p:extLst>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61DD3F51-56E3-4AA6-AB30-3242B47AFE77}"/>
              </a:ext>
            </a:extLst>
          </p:cNvPr>
          <p:cNvSpPr>
            <a:spLocks noGrp="1"/>
          </p:cNvSpPr>
          <p:nvPr>
            <p:ph type="title"/>
          </p:nvPr>
        </p:nvSpPr>
        <p:spPr>
          <a:xfrm>
            <a:off x="1122676" y="479993"/>
            <a:ext cx="10436468" cy="884982"/>
          </a:xfrm>
        </p:spPr>
        <p:txBody>
          <a:bodyPr/>
          <a:lstStyle/>
          <a:p>
            <a:r>
              <a:rPr lang="es-EC" b="1" dirty="0"/>
              <a:t>Gastrectomía parcial o subtotal </a:t>
            </a:r>
            <a:endParaRPr lang="es-EC" dirty="0"/>
          </a:p>
        </p:txBody>
      </p:sp>
      <p:sp>
        <p:nvSpPr>
          <p:cNvPr id="4" name="Marcador de contenido 3">
            <a:extLst>
              <a:ext uri="{FF2B5EF4-FFF2-40B4-BE49-F238E27FC236}">
                <a16:creationId xmlns:a16="http://schemas.microsoft.com/office/drawing/2014/main" xmlns="" id="{D3A13568-38C6-46DC-81AA-0EE6F20099E4}"/>
              </a:ext>
            </a:extLst>
          </p:cNvPr>
          <p:cNvSpPr>
            <a:spLocks noGrp="1"/>
          </p:cNvSpPr>
          <p:nvPr>
            <p:ph sz="half" idx="2"/>
          </p:nvPr>
        </p:nvSpPr>
        <p:spPr>
          <a:xfrm>
            <a:off x="5873961" y="1692336"/>
            <a:ext cx="5844963" cy="4390412"/>
          </a:xfrm>
        </p:spPr>
        <p:txBody>
          <a:bodyPr/>
          <a:lstStyle/>
          <a:p>
            <a:pPr>
              <a:buFont typeface="Wingdings" panose="05000000000000000000" pitchFamily="2" charset="2"/>
              <a:buChar char="q"/>
            </a:pPr>
            <a:r>
              <a:rPr lang="es-EC" dirty="0"/>
              <a:t>Extirpación de parte del estómago.</a:t>
            </a:r>
          </a:p>
          <a:p>
            <a:pPr>
              <a:buFont typeface="Wingdings" panose="05000000000000000000" pitchFamily="2" charset="2"/>
              <a:buChar char="q"/>
            </a:pPr>
            <a:r>
              <a:rPr lang="es-EC" dirty="0"/>
              <a:t> Esta operación es practicada habitualmente en pacientes que presentan tumores localizados en el tercio distal, permite no sólo la extirpación de parte del estómago, sino que también los ganglios linfáticos que pueden estar comprometidos por tumor.</a:t>
            </a:r>
          </a:p>
          <a:p>
            <a:endParaRPr lang="es-EC" dirty="0"/>
          </a:p>
        </p:txBody>
      </p:sp>
      <p:pic>
        <p:nvPicPr>
          <p:cNvPr id="5" name="Marcador de contenido 4" descr="Gastrectomí­a Subtotal Oncológica">
            <a:extLst>
              <a:ext uri="{FF2B5EF4-FFF2-40B4-BE49-F238E27FC236}">
                <a16:creationId xmlns:a16="http://schemas.microsoft.com/office/drawing/2014/main" xmlns="" id="{094CD1AC-41EB-428D-BB63-19EE282F0CF5}"/>
              </a:ext>
            </a:extLst>
          </p:cNvPr>
          <p:cNvPicPr>
            <a:picLocks noGrp="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473075" y="1497496"/>
            <a:ext cx="5181600" cy="4280452"/>
          </a:xfrm>
          <a:prstGeom prst="rect">
            <a:avLst/>
          </a:prstGeom>
          <a:noFill/>
          <a:ln>
            <a:noFill/>
          </a:ln>
        </p:spPr>
      </p:pic>
      <p:sp>
        <p:nvSpPr>
          <p:cNvPr id="3" name="Rectángulo 2">
            <a:extLst>
              <a:ext uri="{FF2B5EF4-FFF2-40B4-BE49-F238E27FC236}">
                <a16:creationId xmlns:a16="http://schemas.microsoft.com/office/drawing/2014/main" xmlns="" id="{5E88434A-32D6-4863-BD73-965D2E79280C}"/>
              </a:ext>
            </a:extLst>
          </p:cNvPr>
          <p:cNvSpPr/>
          <p:nvPr/>
        </p:nvSpPr>
        <p:spPr>
          <a:xfrm>
            <a:off x="967409" y="5910469"/>
            <a:ext cx="6096000" cy="230832"/>
          </a:xfrm>
          <a:prstGeom prst="rect">
            <a:avLst/>
          </a:prstGeom>
        </p:spPr>
        <p:txBody>
          <a:bodyPr>
            <a:spAutoFit/>
          </a:bodyPr>
          <a:lstStyle/>
          <a:p>
            <a:r>
              <a:rPr lang="es-EC" sz="900" dirty="0"/>
              <a:t>https://www.drjeanmichelbutte.cl/procedimiento/esofagectomia-oncologica-extirpar-esofago.php</a:t>
            </a:r>
          </a:p>
        </p:txBody>
      </p:sp>
    </p:spTree>
    <p:extLst>
      <p:ext uri="{BB962C8B-B14F-4D97-AF65-F5344CB8AC3E}">
        <p14:creationId xmlns:p14="http://schemas.microsoft.com/office/powerpoint/2010/main" val="674815191"/>
      </p:ext>
    </p:extLst>
  </p:cSld>
  <p:clrMapOvr>
    <a:masterClrMapping/>
  </p:clrMapOvr>
  <p:transition spd="slow">
    <p:push dir="u"/>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4FE61B1F-EB6E-4254-BA76-0E7C5980A4AF}"/>
              </a:ext>
            </a:extLst>
          </p:cNvPr>
          <p:cNvSpPr>
            <a:spLocks noGrp="1"/>
          </p:cNvSpPr>
          <p:nvPr>
            <p:ph type="title"/>
          </p:nvPr>
        </p:nvSpPr>
        <p:spPr>
          <a:xfrm>
            <a:off x="1630016" y="175194"/>
            <a:ext cx="9902623" cy="1013382"/>
          </a:xfrm>
        </p:spPr>
        <p:txBody>
          <a:bodyPr>
            <a:normAutofit/>
          </a:bodyPr>
          <a:lstStyle/>
          <a:p>
            <a:r>
              <a:rPr lang="es-EC" sz="4000" b="1" dirty="0"/>
              <a:t>Pancreatectomía distal o parcial</a:t>
            </a:r>
            <a:endParaRPr lang="es-EC" sz="4000" dirty="0"/>
          </a:p>
        </p:txBody>
      </p:sp>
      <p:sp>
        <p:nvSpPr>
          <p:cNvPr id="4" name="Marcador de contenido 3">
            <a:extLst>
              <a:ext uri="{FF2B5EF4-FFF2-40B4-BE49-F238E27FC236}">
                <a16:creationId xmlns:a16="http://schemas.microsoft.com/office/drawing/2014/main" xmlns="" id="{16676D86-939F-4C52-ABDE-1B2C74FC2E4D}"/>
              </a:ext>
            </a:extLst>
          </p:cNvPr>
          <p:cNvSpPr>
            <a:spLocks noGrp="1"/>
          </p:cNvSpPr>
          <p:nvPr>
            <p:ph sz="half" idx="2"/>
          </p:nvPr>
        </p:nvSpPr>
        <p:spPr>
          <a:xfrm>
            <a:off x="5830957" y="1524580"/>
            <a:ext cx="5950226" cy="4606477"/>
          </a:xfrm>
        </p:spPr>
        <p:txBody>
          <a:bodyPr/>
          <a:lstStyle/>
          <a:p>
            <a:pPr fontAlgn="base">
              <a:buFont typeface="Wingdings" panose="05000000000000000000" pitchFamily="2" charset="2"/>
              <a:buChar char="q"/>
            </a:pPr>
            <a:r>
              <a:rPr lang="es-EC" sz="2400" dirty="0"/>
              <a:t>Corresponde a la extirpación de parte del páncreas, usualmente el cuerpo y cola.</a:t>
            </a:r>
          </a:p>
          <a:p>
            <a:pPr fontAlgn="base">
              <a:buFont typeface="Wingdings" panose="05000000000000000000" pitchFamily="2" charset="2"/>
              <a:buChar char="q"/>
            </a:pPr>
            <a:r>
              <a:rPr lang="es-EC" sz="2400" dirty="0"/>
              <a:t>Dependiendo de la localización y del tipo de tumor es necesario extirpar el bazo durante este procedimiento.</a:t>
            </a:r>
          </a:p>
          <a:p>
            <a:pPr marL="0" indent="0" fontAlgn="base">
              <a:buNone/>
            </a:pPr>
            <a:endParaRPr lang="es-EC" sz="2400" dirty="0"/>
          </a:p>
          <a:p>
            <a:pPr fontAlgn="base">
              <a:buFont typeface="Wingdings" panose="05000000000000000000" pitchFamily="2" charset="2"/>
              <a:buChar char="q"/>
            </a:pPr>
            <a:r>
              <a:rPr lang="es-EC" sz="2400" dirty="0"/>
              <a:t> Minimizar las posibles complicaciones (como fístulas pancreáticas, sangrados y/o infecciones), también para tratarlas de la mejor forma cuando se produzcan y para definir posibles tratamientos antes y después de la operación.</a:t>
            </a:r>
          </a:p>
          <a:p>
            <a:endParaRPr lang="es-EC" dirty="0"/>
          </a:p>
        </p:txBody>
      </p:sp>
      <p:pic>
        <p:nvPicPr>
          <p:cNvPr id="5" name="Marcador de contenido 4" descr="Pancreatectomía distal">
            <a:extLst>
              <a:ext uri="{FF2B5EF4-FFF2-40B4-BE49-F238E27FC236}">
                <a16:creationId xmlns:a16="http://schemas.microsoft.com/office/drawing/2014/main" xmlns="" id="{FFB41F46-2092-4317-A839-5EC34B82B975}"/>
              </a:ext>
            </a:extLst>
          </p:cNvPr>
          <p:cNvPicPr>
            <a:picLocks noGrp="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159026" y="1078707"/>
            <a:ext cx="5565913" cy="4831764"/>
          </a:xfrm>
          <a:prstGeom prst="rect">
            <a:avLst/>
          </a:prstGeom>
          <a:noFill/>
          <a:ln>
            <a:noFill/>
          </a:ln>
        </p:spPr>
      </p:pic>
      <p:sp>
        <p:nvSpPr>
          <p:cNvPr id="3" name="Rectángulo 2">
            <a:extLst>
              <a:ext uri="{FF2B5EF4-FFF2-40B4-BE49-F238E27FC236}">
                <a16:creationId xmlns:a16="http://schemas.microsoft.com/office/drawing/2014/main" xmlns="" id="{6B99421F-E172-4D06-9F60-5B61123FFCE5}"/>
              </a:ext>
            </a:extLst>
          </p:cNvPr>
          <p:cNvSpPr/>
          <p:nvPr/>
        </p:nvSpPr>
        <p:spPr>
          <a:xfrm>
            <a:off x="556592" y="6105898"/>
            <a:ext cx="4293704" cy="369332"/>
          </a:xfrm>
          <a:prstGeom prst="rect">
            <a:avLst/>
          </a:prstGeom>
        </p:spPr>
        <p:txBody>
          <a:bodyPr wrap="square">
            <a:spAutoFit/>
          </a:bodyPr>
          <a:lstStyle/>
          <a:p>
            <a:r>
              <a:rPr lang="es-EC" sz="900" dirty="0"/>
              <a:t>https://www.drjeanmichelbutte.cl/procedimiento/esofagectomia-oncologica-extirpar-esofago.php</a:t>
            </a:r>
          </a:p>
        </p:txBody>
      </p:sp>
    </p:spTree>
    <p:extLst>
      <p:ext uri="{BB962C8B-B14F-4D97-AF65-F5344CB8AC3E}">
        <p14:creationId xmlns:p14="http://schemas.microsoft.com/office/powerpoint/2010/main" val="5415008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5FECD8F0-BE5D-4CB4-87D3-219CD20471A1}"/>
              </a:ext>
            </a:extLst>
          </p:cNvPr>
          <p:cNvSpPr>
            <a:spLocks noGrp="1"/>
          </p:cNvSpPr>
          <p:nvPr>
            <p:ph type="title"/>
          </p:nvPr>
        </p:nvSpPr>
        <p:spPr>
          <a:xfrm>
            <a:off x="1755532" y="267958"/>
            <a:ext cx="10436468" cy="1325563"/>
          </a:xfrm>
        </p:spPr>
        <p:txBody>
          <a:bodyPr>
            <a:normAutofit/>
          </a:bodyPr>
          <a:lstStyle/>
          <a:p>
            <a:pPr algn="ctr"/>
            <a:r>
              <a:rPr lang="es-EC" sz="3600" b="1" dirty="0"/>
              <a:t>Pancreatoduodenectomía u operación de Whipple</a:t>
            </a:r>
            <a:endParaRPr lang="es-EC" sz="3600" dirty="0"/>
          </a:p>
        </p:txBody>
      </p:sp>
      <p:sp>
        <p:nvSpPr>
          <p:cNvPr id="4" name="Marcador de contenido 3">
            <a:extLst>
              <a:ext uri="{FF2B5EF4-FFF2-40B4-BE49-F238E27FC236}">
                <a16:creationId xmlns:a16="http://schemas.microsoft.com/office/drawing/2014/main" xmlns="" id="{D650FAF5-81D0-472D-9B19-13271DAA352A}"/>
              </a:ext>
            </a:extLst>
          </p:cNvPr>
          <p:cNvSpPr>
            <a:spLocks noGrp="1"/>
          </p:cNvSpPr>
          <p:nvPr>
            <p:ph sz="half" idx="2"/>
          </p:nvPr>
        </p:nvSpPr>
        <p:spPr>
          <a:xfrm>
            <a:off x="5913718" y="1847332"/>
            <a:ext cx="5181600" cy="3473328"/>
          </a:xfrm>
        </p:spPr>
        <p:txBody>
          <a:bodyPr/>
          <a:lstStyle/>
          <a:p>
            <a:pPr algn="just" fontAlgn="base">
              <a:buFont typeface="Wingdings" panose="05000000000000000000" pitchFamily="2" charset="2"/>
              <a:buChar char="q"/>
            </a:pPr>
            <a:r>
              <a:rPr lang="es-EC" dirty="0"/>
              <a:t>Extirpación de la cabeza del páncreas, parte distal del conducto biliar, duodeno, parte proximal del intestino delgado (yeyuno), en algunas ocasiones la parte distal del estómago, la vesícula cuando esté presente y los ganglios linfáticos correspondientes.</a:t>
            </a:r>
          </a:p>
          <a:p>
            <a:pPr algn="just">
              <a:buFont typeface="Wingdings" panose="05000000000000000000" pitchFamily="2" charset="2"/>
              <a:buChar char="q"/>
            </a:pPr>
            <a:r>
              <a:rPr lang="es-EC" dirty="0"/>
              <a:t>Después de la extirpación hay que reconstruir el tránsito intestinal. </a:t>
            </a:r>
          </a:p>
        </p:txBody>
      </p:sp>
      <p:pic>
        <p:nvPicPr>
          <p:cNvPr id="5" name="Marcador de contenido 4" descr="Operación de Whipple">
            <a:extLst>
              <a:ext uri="{FF2B5EF4-FFF2-40B4-BE49-F238E27FC236}">
                <a16:creationId xmlns:a16="http://schemas.microsoft.com/office/drawing/2014/main" xmlns="" id="{4FDC6738-C66B-4317-945A-2A6ED9DD3349}"/>
              </a:ext>
            </a:extLst>
          </p:cNvPr>
          <p:cNvPicPr>
            <a:picLocks noGrp="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0" y="1593522"/>
            <a:ext cx="5654675" cy="4383208"/>
          </a:xfrm>
          <a:prstGeom prst="rect">
            <a:avLst/>
          </a:prstGeom>
          <a:noFill/>
          <a:ln>
            <a:noFill/>
          </a:ln>
        </p:spPr>
      </p:pic>
      <p:sp>
        <p:nvSpPr>
          <p:cNvPr id="3" name="Rectángulo 2">
            <a:extLst>
              <a:ext uri="{FF2B5EF4-FFF2-40B4-BE49-F238E27FC236}">
                <a16:creationId xmlns:a16="http://schemas.microsoft.com/office/drawing/2014/main" xmlns="" id="{9DCA8448-CD94-479D-9620-DF3194AE4B9B}"/>
              </a:ext>
            </a:extLst>
          </p:cNvPr>
          <p:cNvSpPr/>
          <p:nvPr/>
        </p:nvSpPr>
        <p:spPr>
          <a:xfrm>
            <a:off x="887896" y="5976730"/>
            <a:ext cx="3975652" cy="369332"/>
          </a:xfrm>
          <a:prstGeom prst="rect">
            <a:avLst/>
          </a:prstGeom>
        </p:spPr>
        <p:txBody>
          <a:bodyPr wrap="square">
            <a:spAutoFit/>
          </a:bodyPr>
          <a:lstStyle/>
          <a:p>
            <a:r>
              <a:rPr lang="es-EC" sz="900" dirty="0"/>
              <a:t>https://www.drjeanmichelbutte.cl/procedimiento/esofagectomia-oncologica-extirpar-esofago.php</a:t>
            </a:r>
          </a:p>
        </p:txBody>
      </p:sp>
    </p:spTree>
    <p:extLst>
      <p:ext uri="{BB962C8B-B14F-4D97-AF65-F5344CB8AC3E}">
        <p14:creationId xmlns:p14="http://schemas.microsoft.com/office/powerpoint/2010/main" val="22579421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1252</TotalTime>
  <Words>1286</Words>
  <Application>Microsoft Office PowerPoint</Application>
  <PresentationFormat>Panorámica</PresentationFormat>
  <Paragraphs>146</Paragraphs>
  <Slides>28</Slides>
  <Notes>0</Notes>
  <HiddenSlides>0</HiddenSlides>
  <MMClips>0</MMClips>
  <ScaleCrop>false</ScaleCrop>
  <HeadingPairs>
    <vt:vector size="6" baseType="variant">
      <vt:variant>
        <vt:lpstr>Fuentes usadas</vt:lpstr>
      </vt:variant>
      <vt:variant>
        <vt:i4>8</vt:i4>
      </vt:variant>
      <vt:variant>
        <vt:lpstr>Tema</vt:lpstr>
      </vt:variant>
      <vt:variant>
        <vt:i4>1</vt:i4>
      </vt:variant>
      <vt:variant>
        <vt:lpstr>Títulos de diapositiva</vt:lpstr>
      </vt:variant>
      <vt:variant>
        <vt:i4>28</vt:i4>
      </vt:variant>
    </vt:vector>
  </HeadingPairs>
  <TitlesOfParts>
    <vt:vector size="37" baseType="lpstr">
      <vt:lpstr>Arial</vt:lpstr>
      <vt:lpstr>Arial Black</vt:lpstr>
      <vt:lpstr>Calibri</vt:lpstr>
      <vt:lpstr>Open Sans</vt:lpstr>
      <vt:lpstr>Red Hat Display</vt:lpstr>
      <vt:lpstr>Times New Roman</vt:lpstr>
      <vt:lpstr>Verdana</vt:lpstr>
      <vt:lpstr>Wingdings</vt:lpstr>
      <vt:lpstr>Tema de Office</vt:lpstr>
      <vt:lpstr>EN CIRUGÍAS ONCOLÓGICAS GASTROINTESTINALES</vt:lpstr>
      <vt:lpstr>OBJETIVOS </vt:lpstr>
      <vt:lpstr>Presentación de PowerPoint</vt:lpstr>
      <vt:lpstr>Tratamientos Cirugía oncológica  </vt:lpstr>
      <vt:lpstr>Esofagectomía</vt:lpstr>
      <vt:lpstr>Gastrectomía total </vt:lpstr>
      <vt:lpstr>Gastrectomía parcial o subtotal </vt:lpstr>
      <vt:lpstr>Pancreatectomía distal o parcial</vt:lpstr>
      <vt:lpstr>Pancreatoduodenectomía u operación de Whipple</vt:lpstr>
      <vt:lpstr>Resección hepática por una metástasis al hígado</vt:lpstr>
      <vt:lpstr>Colecistectomía Radical </vt:lpstr>
      <vt:lpstr> Colectomía </vt:lpstr>
      <vt:lpstr>TIPOS DE COLECTOMIA</vt:lpstr>
      <vt:lpstr>Presentación de PowerPoint</vt:lpstr>
      <vt:lpstr>Presentación de PowerPoint</vt:lpstr>
      <vt:lpstr>Presentación de PowerPoint</vt:lpstr>
      <vt:lpstr>FASE PREOPERATORIA</vt:lpstr>
      <vt:lpstr> </vt:lpstr>
      <vt:lpstr>Factores de riesgo niños y adolescentes </vt:lpstr>
      <vt:lpstr>Manejo del dolor posoperatorio </vt:lpstr>
      <vt:lpstr>Profilaxis antitrombótica  </vt:lpstr>
      <vt:lpstr>Presentación de PowerPoint</vt:lpstr>
      <vt:lpstr>Hidratación endovenosa balanceada</vt:lpstr>
      <vt:lpstr>Control de anastomosis  No se lo recomienda de manera rutinaria, sin embargo, si se considera realizarlo, se ha propuesto que se lo realice a las 24 horas posquirúrgicas.</vt:lpstr>
      <vt:lpstr>Rehabilitación respiratoria con uso de incentivo respiratorio  </vt:lpstr>
      <vt:lpstr>Nutrición en periodo preoperatorio </vt:lpstr>
      <vt:lpstr>Presentación de PowerPoint</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SUBTITULOS</dc:title>
  <dc:creator>Solca</dc:creator>
  <cp:lastModifiedBy>Cuenta Microsoft</cp:lastModifiedBy>
  <cp:revision>103</cp:revision>
  <dcterms:created xsi:type="dcterms:W3CDTF">2022-07-26T19:05:49Z</dcterms:created>
  <dcterms:modified xsi:type="dcterms:W3CDTF">2023-02-28T13:50:25Z</dcterms:modified>
</cp:coreProperties>
</file>