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9" r:id="rId4"/>
    <p:sldId id="281" r:id="rId5"/>
    <p:sldId id="265" r:id="rId6"/>
    <p:sldId id="280" r:id="rId7"/>
    <p:sldId id="262" r:id="rId8"/>
    <p:sldId id="263" r:id="rId9"/>
    <p:sldId id="264" r:id="rId10"/>
    <p:sldId id="267" r:id="rId11"/>
    <p:sldId id="269" r:id="rId12"/>
    <p:sldId id="270" r:id="rId13"/>
    <p:sldId id="271" r:id="rId14"/>
    <p:sldId id="272" r:id="rId15"/>
    <p:sldId id="282" r:id="rId16"/>
    <p:sldId id="273" r:id="rId17"/>
    <p:sldId id="283" r:id="rId18"/>
    <p:sldId id="274" r:id="rId19"/>
    <p:sldId id="275" r:id="rId20"/>
    <p:sldId id="277" r:id="rId21"/>
    <p:sldId id="278" r:id="rId22"/>
    <p:sldId id="276" r:id="rId23"/>
    <p:sldId id="284" r:id="rId24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6/3/2023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3876" y="3724958"/>
            <a:ext cx="7039203" cy="2172909"/>
          </a:xfrm>
        </p:spPr>
        <p:txBody>
          <a:bodyPr>
            <a:noAutofit/>
          </a:bodyPr>
          <a:lstStyle/>
          <a:p>
            <a:r>
              <a:rPr lang="es-MX" sz="2400" dirty="0">
                <a:cs typeface="Red Hat Display" panose="02010303040201060303" pitchFamily="2" charset="0"/>
              </a:rPr>
              <a:t>LIC. JENNY PACALLA</a:t>
            </a:r>
            <a:br>
              <a:rPr lang="es-MX" sz="2800" dirty="0">
                <a:cs typeface="Red Hat Display" panose="02010303040201060303" pitchFamily="2" charset="0"/>
              </a:rPr>
            </a:br>
            <a:br>
              <a:rPr lang="es-MX" sz="2800" dirty="0">
                <a:cs typeface="Red Hat Display" panose="02010303040201060303" pitchFamily="2" charset="0"/>
              </a:rPr>
            </a:br>
            <a:br>
              <a:rPr lang="es-MX" sz="2800" dirty="0">
                <a:cs typeface="Red Hat Display" panose="02010303040201060303" pitchFamily="2" charset="0"/>
              </a:rPr>
            </a:br>
            <a:br>
              <a:rPr lang="es-MX" sz="2800" dirty="0">
                <a:cs typeface="Red Hat Display" panose="02010303040201060303" pitchFamily="2" charset="0"/>
              </a:rPr>
            </a:br>
            <a:endParaRPr lang="es-EC" sz="2800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953551" y="2560454"/>
            <a:ext cx="7754815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i="1" dirty="0">
                <a:solidFill>
                  <a:srgbClr val="FF0000"/>
                </a:solidFill>
                <a:latin typeface="Sitka Text" panose="02000505000000020004" pitchFamily="2" charset="0"/>
                <a:ea typeface="Verdana" panose="020B0604030504040204" pitchFamily="34" charset="0"/>
                <a:cs typeface="Red Hat Display" panose="02010303040201060303" pitchFamily="2" charset="0"/>
              </a:rPr>
              <a:t>CUIDADOS DE ENFERMERIA EN EL PACIENTE ONCOLOGICO </a:t>
            </a:r>
          </a:p>
          <a:p>
            <a:r>
              <a:rPr lang="es-MX" sz="3600" b="1" i="1" dirty="0">
                <a:solidFill>
                  <a:srgbClr val="FF0000"/>
                </a:solidFill>
                <a:latin typeface="Sitka Text" panose="02000505000000020004" pitchFamily="2" charset="0"/>
                <a:ea typeface="Verdana" panose="020B0604030504040204" pitchFamily="34" charset="0"/>
                <a:cs typeface="Red Hat Display" panose="02010303040201060303" pitchFamily="2" charset="0"/>
              </a:rPr>
              <a:t>POST QUIRURGICO INMEDIATO </a:t>
            </a:r>
            <a:endParaRPr lang="es-EC" sz="3600" b="1" i="1" dirty="0">
              <a:solidFill>
                <a:srgbClr val="FF0000"/>
              </a:solidFill>
              <a:latin typeface="Sitka Text" panose="02000505000000020004" pitchFamily="2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5FDCBEB-ADA0-EE64-A75A-3E0E1316EEED}"/>
              </a:ext>
            </a:extLst>
          </p:cNvPr>
          <p:cNvSpPr txBox="1"/>
          <p:nvPr/>
        </p:nvSpPr>
        <p:spPr>
          <a:xfrm>
            <a:off x="4916557" y="61602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MX" sz="1800" b="1" dirty="0">
                <a:cs typeface="Red Hat Display" panose="02010303040201060303" pitchFamily="2" charset="0"/>
              </a:rPr>
              <a:t>TUTORA: LIC. MAYRA MONCAYO</a:t>
            </a:r>
            <a:endParaRPr lang="es-EC" b="1" dirty="0"/>
          </a:p>
        </p:txBody>
      </p:sp>
      <p:pic>
        <p:nvPicPr>
          <p:cNvPr id="1026" name="Picture 2" descr="Sala de recuperación">
            <a:extLst>
              <a:ext uri="{FF2B5EF4-FFF2-40B4-BE49-F238E27FC236}">
                <a16:creationId xmlns:a16="http://schemas.microsoft.com/office/drawing/2014/main" id="{22775C6F-4847-E63E-37EB-1D4790274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86" y="4471513"/>
            <a:ext cx="3093382" cy="206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B58BCE-B37D-6567-2D45-6053D6E615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8139" y="705399"/>
            <a:ext cx="6080125" cy="1325563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CUIDADOS DE ENFERMERIA 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5547FC-3970-1542-45A0-0E41F6142F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9114" y="1856334"/>
            <a:ext cx="7277100" cy="4162425"/>
          </a:xfrm>
          <a:prstGeom prst="rect">
            <a:avLst/>
          </a:prstGeom>
        </p:spPr>
        <p:txBody>
          <a:bodyPr/>
          <a:lstStyle/>
          <a:p>
            <a:r>
              <a:rPr lang="es-ES" sz="2400" dirty="0">
                <a:latin typeface="Sitka Text" panose="02000505000000020004" pitchFamily="2" charset="0"/>
              </a:rPr>
              <a:t>Identificar los signos de una oxigenación y ventilación inadecuada</a:t>
            </a:r>
          </a:p>
          <a:p>
            <a:pPr marL="0" indent="0">
              <a:buNone/>
            </a:pPr>
            <a:endParaRPr lang="es-ES" sz="2400" dirty="0">
              <a:latin typeface="Sitka Text" panose="02000505000000020004" pitchFamily="2" charset="0"/>
            </a:endParaRPr>
          </a:p>
          <a:p>
            <a:r>
              <a:rPr lang="es-ES" sz="2400" dirty="0">
                <a:latin typeface="Sitka Text" panose="02000505000000020004" pitchFamily="2" charset="0"/>
              </a:rPr>
              <a:t>La monitorización con electrocardiograma (ECG) se inicia para determinar el ritmo y la frecuencia cardiaca. (complicaciones post anestésicas de arritmia u otras)</a:t>
            </a:r>
          </a:p>
          <a:p>
            <a:pPr marL="0" indent="0">
              <a:buNone/>
            </a:pPr>
            <a:endParaRPr lang="es-ES" sz="2400" dirty="0">
              <a:latin typeface="Sitka Text" panose="02000505000000020004" pitchFamily="2" charset="0"/>
            </a:endParaRPr>
          </a:p>
          <a:p>
            <a:r>
              <a:rPr lang="es-ES" sz="2400" dirty="0">
                <a:latin typeface="Sitka Text" panose="02000505000000020004" pitchFamily="2" charset="0"/>
              </a:rPr>
              <a:t>Presión arterial y temperatura</a:t>
            </a:r>
          </a:p>
          <a:p>
            <a:pPr marL="0" indent="0">
              <a:buNone/>
            </a:pPr>
            <a:endParaRPr lang="es-ES" sz="2400" dirty="0">
              <a:latin typeface="Sitka Text" panose="02000505000000020004" pitchFamily="2" charset="0"/>
            </a:endParaRPr>
          </a:p>
          <a:p>
            <a:r>
              <a:rPr lang="es-ES" sz="2400" dirty="0">
                <a:latin typeface="Sitka Text" panose="02000505000000020004" pitchFamily="2" charset="0"/>
              </a:rPr>
              <a:t>Color de la piel (cianosis, palidez)</a:t>
            </a:r>
          </a:p>
          <a:p>
            <a:pPr marL="0" indent="0">
              <a:buNone/>
            </a:pP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832407-F366-E0A2-9A6A-2396123C1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067" y="1856334"/>
            <a:ext cx="4500852" cy="390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24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B857C1-798E-A399-6ACC-4AF4B0F9F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1"/>
            <a:ext cx="6279496" cy="984092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VALORACIÓN NEUROLÓGICA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14EB93D-ADFA-E609-B0EB-B4FA122EE1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8" y="2138083"/>
            <a:ext cx="7011485" cy="2857378"/>
          </a:xfrm>
        </p:spPr>
        <p:txBody>
          <a:bodyPr/>
          <a:lstStyle/>
          <a:p>
            <a:r>
              <a:rPr lang="es-ES" sz="2400" dirty="0">
                <a:latin typeface="Sitka Text" panose="02000505000000020004" pitchFamily="2" charset="0"/>
              </a:rPr>
              <a:t>Estado de conciencia – habitualmente inconscientes o con conciencia alterada.</a:t>
            </a:r>
          </a:p>
          <a:p>
            <a:endParaRPr lang="es-ES" sz="2400" dirty="0">
              <a:latin typeface="Sitka Text" panose="02000505000000020004" pitchFamily="2" charset="0"/>
            </a:endParaRPr>
          </a:p>
          <a:p>
            <a:r>
              <a:rPr lang="es-ES" sz="2400" dirty="0">
                <a:latin typeface="Sitka Text" panose="02000505000000020004" pitchFamily="2" charset="0"/>
              </a:rPr>
              <a:t>Orientación, el estado sensorial y motor, el tamaño, la simetría y la reactividad de las pupilas.</a:t>
            </a:r>
          </a:p>
          <a:p>
            <a:endParaRPr lang="es-ES" sz="2400" dirty="0">
              <a:latin typeface="Sitka Text" panose="02000505000000020004" pitchFamily="2" charset="0"/>
            </a:endParaRPr>
          </a:p>
          <a:p>
            <a:r>
              <a:rPr lang="es-ES" sz="2400" dirty="0">
                <a:latin typeface="Sitka Text" panose="02000505000000020004" pitchFamily="2" charset="0"/>
              </a:rPr>
              <a:t>El paciente puede estar despierto, aturdido o dormido</a:t>
            </a:r>
            <a:endParaRPr lang="es-EC" sz="2400" dirty="0">
              <a:latin typeface="Sitka Text" panose="02000505000000020004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CE87AB-79F3-0B42-C11F-5012D93B6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23" t="37647" r="10551" b="24902"/>
          <a:stretch/>
        </p:blipFill>
        <p:spPr>
          <a:xfrm>
            <a:off x="7707722" y="1398244"/>
            <a:ext cx="3834921" cy="456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04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DDED2C-215F-B207-69B4-78AC964D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223" y="1727839"/>
            <a:ext cx="7741627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DELIRIO AL DESPERTAR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D4A320-3A83-012C-8E43-D67C14006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03" y="2805224"/>
            <a:ext cx="6636535" cy="2516674"/>
          </a:xfrm>
        </p:spPr>
        <p:txBody>
          <a:bodyPr/>
          <a:lstStyle/>
          <a:p>
            <a:r>
              <a:rPr lang="es-EC" sz="2400" dirty="0">
                <a:latin typeface="Sitka Text" panose="02000505000000020004" pitchFamily="2" charset="0"/>
              </a:rPr>
              <a:t>El paciente puede despertarse agitado ( reacción ocasional a la anestesia general)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1CB59FC-1D23-3E9C-BC78-8CD37D919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137" y="3930419"/>
            <a:ext cx="3482905" cy="231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4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D2D0EE-9AAE-019B-DEDA-EBA8886D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6683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HERIDA QUIRÚRGICA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002E45A-46E1-3F77-A070-C1D22D19F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8541" y="1662001"/>
            <a:ext cx="5157787" cy="3710109"/>
          </a:xfrm>
        </p:spPr>
        <p:txBody>
          <a:bodyPr/>
          <a:lstStyle/>
          <a:p>
            <a:pPr marL="0" indent="0">
              <a:buNone/>
            </a:pPr>
            <a:r>
              <a:rPr lang="es-EC" sz="2400" dirty="0">
                <a:latin typeface="Sitka Text" panose="02000505000000020004" pitchFamily="2" charset="0"/>
              </a:rPr>
              <a:t>Debe valorarse la herida:</a:t>
            </a:r>
          </a:p>
          <a:p>
            <a:r>
              <a:rPr lang="es-EC" sz="2400" dirty="0">
                <a:latin typeface="Sitka Text" panose="02000505000000020004" pitchFamily="2" charset="0"/>
              </a:rPr>
              <a:t>Sitio y extensión </a:t>
            </a:r>
          </a:p>
          <a:p>
            <a:pPr marL="0" indent="0">
              <a:buNone/>
            </a:pPr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Apósitos limpio o manchados. Si están manchados reforzar no cambiar.</a:t>
            </a:r>
          </a:p>
          <a:p>
            <a:pPr marL="0" indent="0">
              <a:buNone/>
            </a:pPr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Valorar si no hay sangrado o hematoma en la herida.</a:t>
            </a:r>
          </a:p>
          <a:p>
            <a:pPr marL="0" indent="0">
              <a:buNone/>
            </a:pPr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Presencias de drenajes y cantidad y calidad del contenido</a:t>
            </a:r>
          </a:p>
        </p:txBody>
      </p:sp>
      <p:pic>
        <p:nvPicPr>
          <p:cNvPr id="2052" name="Picture 4" descr="Puntos clave en la cirugía de la glándula tiroides">
            <a:extLst>
              <a:ext uri="{FF2B5EF4-FFF2-40B4-BE49-F238E27FC236}">
                <a16:creationId xmlns:a16="http://schemas.microsoft.com/office/drawing/2014/main" id="{49075542-1393-54E2-3B60-1241645F7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62001"/>
            <a:ext cx="4298576" cy="279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renaje quirúrgico Jackson-Pratt (JP) | OncoLink">
            <a:extLst>
              <a:ext uri="{FF2B5EF4-FFF2-40B4-BE49-F238E27FC236}">
                <a16:creationId xmlns:a16="http://schemas.microsoft.com/office/drawing/2014/main" id="{4B842182-DFD3-97B6-709A-9A5390AFF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152" y="4616177"/>
            <a:ext cx="386827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619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29FC1-9A72-54B0-74E6-F696B68E5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4278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 MANEJO DEL DOLOR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6004E0B-91DF-6A82-2F4F-374EEE230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84717"/>
            <a:ext cx="5057411" cy="3710109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B872198E-5E0A-D210-E36E-6C48E3B688C9}"/>
              </a:ext>
            </a:extLst>
          </p:cNvPr>
          <p:cNvSpPr/>
          <p:nvPr/>
        </p:nvSpPr>
        <p:spPr>
          <a:xfrm>
            <a:off x="383034" y="1753412"/>
            <a:ext cx="5393635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 </a:t>
            </a:r>
            <a:r>
              <a:rPr lang="es-ES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"</a:t>
            </a:r>
            <a:r>
              <a:rPr lang="es-ES" b="1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una experiencia sensitiva y emocional desagradable, asociada a una lesión tisular real o potencial</a:t>
            </a:r>
            <a:r>
              <a:rPr lang="es-ES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"</a:t>
            </a:r>
            <a:endParaRPr lang="es-EC" sz="2400" dirty="0">
              <a:latin typeface="Sitka Text" panose="02000505000000020004" pitchFamily="2" charset="0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ECFD215-4477-1A10-5C4D-BB60154BA66E}"/>
              </a:ext>
            </a:extLst>
          </p:cNvPr>
          <p:cNvSpPr/>
          <p:nvPr/>
        </p:nvSpPr>
        <p:spPr>
          <a:xfrm>
            <a:off x="594741" y="3664755"/>
            <a:ext cx="5181928" cy="247815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Sitka Text" panose="02000505000000020004" pitchFamily="2" charset="0"/>
              </a:rPr>
              <a:t>Alivio o disminución del dolor a un nivel de tolerancia que sea aceptable para el paciente</a:t>
            </a:r>
            <a:endParaRPr lang="es-EC" sz="3600" b="1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561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2A790CD2-036D-5106-4EE2-DC44996B62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0573" y="912813"/>
            <a:ext cx="10614991" cy="2516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2400" b="1" dirty="0">
                <a:latin typeface="Sitka Text" panose="02000505000000020004" pitchFamily="2" charset="0"/>
              </a:rPr>
              <a:t>Realizar una valoración del dolor incluye: </a:t>
            </a:r>
          </a:p>
          <a:p>
            <a:pPr marL="0" indent="0">
              <a:buNone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Localización, características, intensidad 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Observar claves no verbales de dolor, especialmente en aquellas personas que no puedan comunicarse eficazmente  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Administrar analgésicos prescritos  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Controlar los factores ambientales que pueden influir en el paciente  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Proporcionar información acerca del dolor: causas, tiempo que durará, recursos para aliviarlo  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>
              <a:latin typeface="Sitka Text" panose="02000505000000020004" pitchFamily="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>
                <a:latin typeface="Sitka Text" panose="02000505000000020004" pitchFamily="2" charset="0"/>
              </a:rPr>
              <a:t>Evaluar la eficacia de las medidas de alivio del dolor</a:t>
            </a:r>
            <a:endParaRPr lang="es-EC" sz="18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91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2639E06-C303-1CC7-C2D7-60ED28E63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0796" y="1060174"/>
            <a:ext cx="10125744" cy="5529782"/>
          </a:xfrm>
        </p:spPr>
        <p:txBody>
          <a:bodyPr/>
          <a:lstStyle/>
          <a:p>
            <a:pPr marL="0" indent="0">
              <a:buNone/>
            </a:pPr>
            <a:r>
              <a:rPr lang="es-ES" sz="2400" b="1" dirty="0">
                <a:latin typeface="Sitka Text" panose="02000505000000020004" pitchFamily="2" charset="0"/>
              </a:rPr>
              <a:t>Administración de analgésicos: </a:t>
            </a:r>
            <a:r>
              <a:rPr lang="es-ES" sz="2400" dirty="0">
                <a:latin typeface="Sitka Text" panose="02000505000000020004" pitchFamily="2" charset="0"/>
              </a:rPr>
              <a:t>Utilización de agentes farmacológicos para disminuir o eliminar el dolor.</a:t>
            </a:r>
          </a:p>
          <a:p>
            <a:pPr marL="0" indent="0">
              <a:buNone/>
            </a:pPr>
            <a:r>
              <a:rPr lang="es-ES" sz="2400" dirty="0">
                <a:latin typeface="Sitka Text" panose="02000505000000020004" pitchFamily="2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Determinar la ubicación, características, calidad y gravedad del dolor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Comprobar las órdenes médicas en cuanto al medicamento, dosis y frecuencia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Comprobar el historial de alergias a medicamentos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Controlar los signos vitales antes y después de la administración de analgésicos narcóticos 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Atender a las necesidades de comodidad que ayuden a la relajación para facilitar la respuesta analgésica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Establecer expectativas positivas respecto la eficacia de los analgésicos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Evaluar la eficacia del analgésico a intervalos regulares 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ES" sz="2000" dirty="0">
                <a:latin typeface="Sitka Text" panose="02000505000000020004" pitchFamily="2" charset="0"/>
              </a:rPr>
              <a:t>Registrar la respuesta analgésica y cualquier efecto adverso. </a:t>
            </a:r>
            <a:endParaRPr lang="es-EC" sz="32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846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aria - La escalera analgésica de la OMS y los fármacos del dolor">
            <a:extLst>
              <a:ext uri="{FF2B5EF4-FFF2-40B4-BE49-F238E27FC236}">
                <a16:creationId xmlns:a16="http://schemas.microsoft.com/office/drawing/2014/main" id="{336D6DB3-2EA9-2090-EFF4-E2F7D39656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9" b="20000"/>
          <a:stretch/>
        </p:blipFill>
        <p:spPr bwMode="auto">
          <a:xfrm>
            <a:off x="3160954" y="304800"/>
            <a:ext cx="5870091" cy="233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Tratamientos farmacológicos. Escala analgésica de la OMS.">
            <a:extLst>
              <a:ext uri="{FF2B5EF4-FFF2-40B4-BE49-F238E27FC236}">
                <a16:creationId xmlns:a16="http://schemas.microsoft.com/office/drawing/2014/main" id="{2F23A267-A91B-874F-14A3-97E21106A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41" y="2780344"/>
            <a:ext cx="5870090" cy="38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941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1F2684-B1AC-B37D-E2F7-53DD4E224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257" y="6683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HIPOTERMIA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E1931C4-DBED-9921-8745-4F1BD2576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257" y="2006721"/>
            <a:ext cx="5157787" cy="3718217"/>
          </a:xfrm>
        </p:spPr>
        <p:txBody>
          <a:bodyPr/>
          <a:lstStyle/>
          <a:p>
            <a:r>
              <a:rPr lang="es-EC" sz="2400" dirty="0">
                <a:latin typeface="Sitka Text" panose="02000505000000020004" pitchFamily="2" charset="0"/>
              </a:rPr>
              <a:t>Temperatura corporal inferior a 36°C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La hipotermia puede ser el resultado de una perdida de calor de un cuerpo caliente en un quirófano frío, o la perdida de calor de órganos expuestos al aire.</a:t>
            </a:r>
          </a:p>
        </p:txBody>
      </p:sp>
      <p:pic>
        <p:nvPicPr>
          <p:cNvPr id="3074" name="Picture 2" descr="NATUPLEX - CareQuilt / Mantas térmicas">
            <a:extLst>
              <a:ext uri="{FF2B5EF4-FFF2-40B4-BE49-F238E27FC236}">
                <a16:creationId xmlns:a16="http://schemas.microsoft.com/office/drawing/2014/main" id="{C9D2B34B-5A16-A723-9DFE-9BBF4F216CA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245" y="2006721"/>
            <a:ext cx="5377047" cy="319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012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1C83C-E6B3-DE58-C169-35E0F622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257" y="6683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NAUSEA Y VÓMITO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A066BD-28A1-6FED-5335-EDC53DB19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2553" y="1886266"/>
            <a:ext cx="5875861" cy="3679521"/>
          </a:xfrm>
        </p:spPr>
        <p:txBody>
          <a:bodyPr/>
          <a:lstStyle/>
          <a:p>
            <a:r>
              <a:rPr lang="es-EC" sz="2400" dirty="0">
                <a:latin typeface="Sitka Text" panose="02000505000000020004" pitchFamily="2" charset="0"/>
              </a:rPr>
              <a:t>Es una de las complicaciones mas frecuentes </a:t>
            </a:r>
            <a:r>
              <a:rPr lang="es-EC" sz="2400" dirty="0" err="1">
                <a:latin typeface="Sitka Text" panose="02000505000000020004" pitchFamily="2" charset="0"/>
              </a:rPr>
              <a:t>post-anestesia</a:t>
            </a:r>
            <a:r>
              <a:rPr lang="es-EC" sz="2400" dirty="0">
                <a:latin typeface="Sitka Text" panose="02000505000000020004" pitchFamily="2" charset="0"/>
              </a:rPr>
              <a:t>.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Deben valorarse la cantidad, calidad y registrar en el balance hídrico.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Debe manejarse con ayuda farmacológica.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EE3AF9F-5BBE-E117-053E-C5C9A24D0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710" y="1993901"/>
            <a:ext cx="3800697" cy="345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0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DBEFD5-ABB6-A5A4-C8B1-21309C297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85460"/>
            <a:ext cx="7088020" cy="3776869"/>
          </a:xfrm>
        </p:spPr>
        <p:txBody>
          <a:bodyPr>
            <a:normAutofit fontScale="90000"/>
          </a:bodyPr>
          <a:lstStyle/>
          <a:p>
            <a:br>
              <a:rPr lang="es-ES" sz="2700" b="1" dirty="0"/>
            </a:br>
            <a:br>
              <a:rPr lang="es-ES" sz="3100" b="1" dirty="0"/>
            </a:br>
            <a:br>
              <a:rPr lang="es-ES" sz="3100" b="1" dirty="0"/>
            </a:br>
            <a:r>
              <a:rPr lang="es-ES" sz="27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La Unidad de Recuperación Posanestésica es una Unidad donde ingresan todos los pacientes que han sido sometidos a una intervención quirúrgica bajo anestesia general, regional o sedación, ya sea que sea paciente hospitalizados o ambulatorios y que no sean subsidiarios de cuidados intensivos.</a:t>
            </a:r>
            <a:br>
              <a:rPr lang="es-ES" sz="27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</a:br>
            <a:br>
              <a:rPr lang="es-ES" sz="3100" dirty="0">
                <a:latin typeface="+mj-lt"/>
              </a:rPr>
            </a:br>
            <a:br>
              <a:rPr lang="es-ES" sz="2000" dirty="0"/>
            </a:br>
            <a:endParaRPr lang="es-EC" sz="2000" dirty="0"/>
          </a:p>
        </p:txBody>
      </p:sp>
      <p:pic>
        <p:nvPicPr>
          <p:cNvPr id="2050" name="Picture 2" descr="Sala de recuperación">
            <a:extLst>
              <a:ext uri="{FF2B5EF4-FFF2-40B4-BE49-F238E27FC236}">
                <a16:creationId xmlns:a16="http://schemas.microsoft.com/office/drawing/2014/main" id="{F3B31FFE-84E6-047A-EE6D-1B57E34C9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90" y="4691269"/>
            <a:ext cx="3260035" cy="203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D1C1149-7597-937C-FDCD-EE471150D0D6}"/>
              </a:ext>
            </a:extLst>
          </p:cNvPr>
          <p:cNvSpPr txBox="1"/>
          <p:nvPr/>
        </p:nvSpPr>
        <p:spPr>
          <a:xfrm>
            <a:off x="596346" y="13790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dirty="0">
                <a:solidFill>
                  <a:srgbClr val="FF0000"/>
                </a:solidFill>
                <a:effectLst/>
                <a:latin typeface="Sitka Text" panose="02000505000000020004" pitchFamily="2" charset="0"/>
              </a:rPr>
              <a:t>URPA</a:t>
            </a:r>
            <a:endParaRPr lang="es-EC" sz="2800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90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506EF-DC7B-94E2-6A09-C00555DAB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856" y="6683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BALANCE HÍDRICO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2532C9-1FEF-3378-9999-5FB3AF987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7408" y="1804613"/>
            <a:ext cx="5157787" cy="4195761"/>
          </a:xfrm>
        </p:spPr>
        <p:txBody>
          <a:bodyPr/>
          <a:lstStyle/>
          <a:p>
            <a:r>
              <a:rPr lang="es-EC" sz="2400" dirty="0">
                <a:latin typeface="Sitka Text" panose="02000505000000020004" pitchFamily="2" charset="0"/>
              </a:rPr>
              <a:t>Valorar diuresis: indicador de que esta saliendo de la anestesia ( sensibilidad y movimiento de la vejiga)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Aportes de líquidos intravenosos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Dispositivos invasivos como sondas y drenajes </a:t>
            </a:r>
            <a:endParaRPr lang="es-EC" dirty="0">
              <a:latin typeface="Sitka Text" panose="02000505000000020004" pitchFamily="2" charset="0"/>
            </a:endParaRPr>
          </a:p>
        </p:txBody>
      </p:sp>
      <p:pic>
        <p:nvPicPr>
          <p:cNvPr id="6146" name="Picture 2" descr="Consideraciones anestésicas para cirugía ortognática: reporte de un caso  clínico - ScienceDirect">
            <a:extLst>
              <a:ext uri="{FF2B5EF4-FFF2-40B4-BE49-F238E27FC236}">
                <a16:creationId xmlns:a16="http://schemas.microsoft.com/office/drawing/2014/main" id="{7ADE5866-A0C6-6F81-EC30-99CE882329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4"/>
          <a:stretch/>
        </p:blipFill>
        <p:spPr bwMode="auto">
          <a:xfrm>
            <a:off x="6445988" y="1672501"/>
            <a:ext cx="3957675" cy="432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261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C09508-4E10-7DB5-635E-42F805C2F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2400" dirty="0">
                <a:solidFill>
                  <a:srgbClr val="FF0000"/>
                </a:solidFill>
              </a:rPr>
              <a:t>VALORACIÓN DE LA INTEGRIDAD DE LA PIEL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7F04ECC-31C9-25AE-9A5C-CFFEDD013A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2514722"/>
            <a:ext cx="5157787" cy="2857378"/>
          </a:xfrm>
        </p:spPr>
        <p:txBody>
          <a:bodyPr/>
          <a:lstStyle/>
          <a:p>
            <a:pPr algn="just"/>
            <a:r>
              <a:rPr lang="es-ES" sz="2400" b="0" i="0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Evalúa el riesgo de desarrollar úlceras por presión en base a la sensibilidad y humedad de la piel, la fricción del cuerpo con las sábanas, la movilidad, actividad y nutrición del paciente.</a:t>
            </a:r>
            <a:endParaRPr lang="es-EC" sz="2400" dirty="0">
              <a:latin typeface="Sitka Text" panose="02000505000000020004" pitchFamily="2" charset="0"/>
            </a:endParaRP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C3391DB6-4EAD-2DC2-FC6E-51C1F7DC27A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438594" y="2092569"/>
            <a:ext cx="5219358" cy="405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847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E746BC-A366-2B61-78AE-FE615A514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257" y="6683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C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CRITERIOS DE ALTA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0AC541-4054-B643-7FFD-6213FD417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1092" y="1642501"/>
            <a:ext cx="7613065" cy="4763560"/>
          </a:xfrm>
        </p:spPr>
        <p:txBody>
          <a:bodyPr/>
          <a:lstStyle/>
          <a:p>
            <a:r>
              <a:rPr lang="es-EC" sz="2400" dirty="0">
                <a:latin typeface="Sitka Text" panose="02000505000000020004" pitchFamily="2" charset="0"/>
              </a:rPr>
              <a:t>Paciente despierto 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Signos vitales estables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Sangrado o drenaje no excesivo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Ausencia de depresión respiratoria 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Saturación O2 mayor a 90%</a:t>
            </a:r>
          </a:p>
          <a:p>
            <a:endParaRPr lang="es-EC" sz="2400" dirty="0">
              <a:latin typeface="Sitka Text" panose="02000505000000020004" pitchFamily="2" charset="0"/>
            </a:endParaRPr>
          </a:p>
          <a:p>
            <a:r>
              <a:rPr lang="es-EC" sz="2400" dirty="0">
                <a:latin typeface="Sitka Text" panose="02000505000000020004" pitchFamily="2" charset="0"/>
              </a:rPr>
              <a:t>Informe y registros realizados.</a:t>
            </a:r>
          </a:p>
          <a:p>
            <a:endParaRPr lang="es-EC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2889C7F-531D-00B8-8AA1-14FCA0E3F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160" y="2440937"/>
            <a:ext cx="5628948" cy="351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80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FF15DD-4F7F-5955-AC8B-4FEA93C38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2FAFA6C-7B95-D379-F3F3-7F55238C6A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FCCD38-C7A8-44D2-5171-E477739B5D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4E8735E-6954-AC5C-4AD1-02C35BF997C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26" name="Picture 2" descr="330 ideas de Gracias | gracias, imágenes de gracias, imagenes para dar  gracias">
            <a:extLst>
              <a:ext uri="{FF2B5EF4-FFF2-40B4-BE49-F238E27FC236}">
                <a16:creationId xmlns:a16="http://schemas.microsoft.com/office/drawing/2014/main" id="{BF2006B5-DCC1-5287-6BD4-060280F8728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132" y="1547661"/>
            <a:ext cx="5157787" cy="403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25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8F6C06-AC18-C2E7-77AE-8AE314D3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567" y="1735321"/>
            <a:ext cx="5867910" cy="3774865"/>
          </a:xfrm>
        </p:spPr>
        <p:txBody>
          <a:bodyPr/>
          <a:lstStyle/>
          <a:p>
            <a:pPr marL="0" indent="0">
              <a:buNone/>
            </a:pPr>
            <a:r>
              <a:rPr lang="es-ES" sz="240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Lapso de tiempo de duración variable, que media desde el momento en que finaliza la intervención quirúrgica hasta que el paciente se restablece totalmente de su operación.</a:t>
            </a:r>
          </a:p>
          <a:p>
            <a:pPr marL="0" indent="0">
              <a:buNone/>
            </a:pPr>
            <a:endParaRPr lang="es-ES" sz="2400" dirty="0">
              <a:solidFill>
                <a:srgbClr val="202124"/>
              </a:solidFill>
              <a:latin typeface="Sitka Text" panose="02000505000000020004" pitchFamily="2" charset="0"/>
            </a:endParaRPr>
          </a:p>
          <a:p>
            <a:pPr marL="0" indent="0">
              <a:buNone/>
            </a:pPr>
            <a:endParaRPr lang="es-ES" sz="16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s-ES" sz="1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ES" sz="16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s-ES" sz="16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s-EC" b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04AE1D7-95E4-71F3-0336-FAC9A9FAFA9B}"/>
              </a:ext>
            </a:extLst>
          </p:cNvPr>
          <p:cNvSpPr/>
          <p:nvPr/>
        </p:nvSpPr>
        <p:spPr>
          <a:xfrm>
            <a:off x="1219199" y="3622753"/>
            <a:ext cx="4094922" cy="12722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INMEDIATO = 24 a 48 horas.</a:t>
            </a:r>
            <a:endParaRPr lang="es-EC" b="1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EFA3666-B81E-8CF2-1209-4B5DDC2FBE0A}"/>
              </a:ext>
            </a:extLst>
          </p:cNvPr>
          <p:cNvSpPr/>
          <p:nvPr/>
        </p:nvSpPr>
        <p:spPr>
          <a:xfrm>
            <a:off x="1736035" y="5181695"/>
            <a:ext cx="4094922" cy="1272208"/>
          </a:xfrm>
          <a:prstGeom prst="rect">
            <a:avLst/>
          </a:prstGeom>
          <a:solidFill>
            <a:srgbClr val="F189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MEDIATO= 72 horas y más.</a:t>
            </a:r>
            <a:endParaRPr lang="es-EC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AA816B0-9AC6-0E69-EFE6-84C1A0854963}"/>
              </a:ext>
            </a:extLst>
          </p:cNvPr>
          <p:cNvSpPr txBox="1"/>
          <p:nvPr/>
        </p:nvSpPr>
        <p:spPr>
          <a:xfrm>
            <a:off x="894522" y="1179211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POSTOPERATORIO</a:t>
            </a:r>
          </a:p>
        </p:txBody>
      </p:sp>
    </p:spTree>
    <p:extLst>
      <p:ext uri="{BB962C8B-B14F-4D97-AF65-F5344CB8AC3E}">
        <p14:creationId xmlns:p14="http://schemas.microsoft.com/office/powerpoint/2010/main" val="303749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80A8031-8484-3C60-77BE-5A2BBE09D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501" y="1209310"/>
            <a:ext cx="5431499" cy="1325563"/>
          </a:xfrm>
        </p:spPr>
        <p:txBody>
          <a:bodyPr>
            <a:normAutofit/>
          </a:bodyPr>
          <a:lstStyle/>
          <a:p>
            <a:r>
              <a:rPr lang="es-ES" sz="2800" b="1" i="0" dirty="0">
                <a:solidFill>
                  <a:srgbClr val="FF0000"/>
                </a:solidFill>
                <a:effectLst/>
                <a:latin typeface="Sitka Text" panose="02000505000000020004" pitchFamily="2" charset="0"/>
              </a:rPr>
              <a:t>¿Qué es importante en el postoperatorio inmediato?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C13E7A9-C89E-8327-E3EB-4FA6024CD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295" y="2534873"/>
            <a:ext cx="6060522" cy="2516674"/>
          </a:xfrm>
        </p:spPr>
        <p:txBody>
          <a:bodyPr/>
          <a:lstStyle/>
          <a:p>
            <a:r>
              <a:rPr lang="es-ES" sz="24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Controlar sistemáticamente la frecuencia respiratoria, frecuencia cardíaca, saturación de oxígeno y temperatura.</a:t>
            </a:r>
          </a:p>
          <a:p>
            <a:endParaRPr lang="es-ES" sz="2400" b="0" i="0" dirty="0">
              <a:solidFill>
                <a:srgbClr val="202124"/>
              </a:solidFill>
              <a:effectLst/>
              <a:latin typeface="Sitka Text" panose="02000505000000020004" pitchFamily="2" charset="0"/>
            </a:endParaRPr>
          </a:p>
          <a:p>
            <a:r>
              <a:rPr lang="es-ES" sz="24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Mantener la vía aérea permeable y una adecuada oxigenación. </a:t>
            </a:r>
          </a:p>
          <a:p>
            <a:endParaRPr lang="es-ES" sz="2400" b="0" i="0" dirty="0">
              <a:solidFill>
                <a:srgbClr val="202124"/>
              </a:solidFill>
              <a:effectLst/>
              <a:latin typeface="Sitka Text" panose="02000505000000020004" pitchFamily="2" charset="0"/>
            </a:endParaRPr>
          </a:p>
          <a:p>
            <a:r>
              <a:rPr lang="es-ES" sz="2400" b="0" i="0" dirty="0">
                <a:solidFill>
                  <a:srgbClr val="202124"/>
                </a:solidFill>
                <a:effectLst/>
                <a:latin typeface="Sitka Text" panose="02000505000000020004" pitchFamily="2" charset="0"/>
              </a:rPr>
              <a:t>Cuidar de las vías venosas, sondas, drenajes y vendaje quirúrgico.</a:t>
            </a:r>
            <a:endParaRPr lang="es-EC" sz="24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98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E56E18-823A-AA1F-3278-21EDAAEDD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7648" y="1390799"/>
            <a:ext cx="5287963" cy="1325562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OBJETIVO DE LOS CUIDADOS DE ENFERMERÍA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A2FBE0C-2EA4-3553-9AE7-3971C37F20AC}"/>
              </a:ext>
            </a:extLst>
          </p:cNvPr>
          <p:cNvSpPr/>
          <p:nvPr/>
        </p:nvSpPr>
        <p:spPr>
          <a:xfrm>
            <a:off x="1007165" y="3018183"/>
            <a:ext cx="5288446" cy="82163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Sitka Text" panose="02000505000000020004" pitchFamily="2" charset="0"/>
              </a:rPr>
              <a:t>Lograr el restablecimiento de todas las capacidades del paciente.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54F59C0-8B09-4F8A-7F1D-F74C25502BB6}"/>
              </a:ext>
            </a:extLst>
          </p:cNvPr>
          <p:cNvSpPr/>
          <p:nvPr/>
        </p:nvSpPr>
        <p:spPr>
          <a:xfrm>
            <a:off x="1007165" y="4443462"/>
            <a:ext cx="5288446" cy="821634"/>
          </a:xfrm>
          <a:prstGeom prst="roundRect">
            <a:avLst/>
          </a:prstGeom>
          <a:solidFill>
            <a:srgbClr val="F189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Sitka Text" panose="02000505000000020004" pitchFamily="2" charset="0"/>
              </a:rPr>
              <a:t>Favorecer la integración del paciente con su entorno.</a:t>
            </a:r>
          </a:p>
        </p:txBody>
      </p:sp>
      <p:pic>
        <p:nvPicPr>
          <p:cNvPr id="3074" name="Picture 2" descr="Monitor de Paciente múltiples parámetros Monitor de signos vitales de  precios de equipos hospitalarios Monitor cardíaco Portable - China El  precio del Monitor de Paciente múltiples parámetros, Monitor de signos  vitales">
            <a:extLst>
              <a:ext uri="{FF2B5EF4-FFF2-40B4-BE49-F238E27FC236}">
                <a16:creationId xmlns:a16="http://schemas.microsoft.com/office/drawing/2014/main" id="{2868AAB6-1DC7-B67C-D557-BDDB9EC80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948" y="2282687"/>
            <a:ext cx="3810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9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294842-2D49-953F-5A01-ADAB3CC8F9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3583" y="1385887"/>
            <a:ext cx="5294313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100" b="1" dirty="0">
                <a:solidFill>
                  <a:srgbClr val="FF0000"/>
                </a:solidFill>
                <a:latin typeface="Sitka Text" panose="02000505000000020004" pitchFamily="2" charset="0"/>
              </a:rPr>
              <a:t>EVALUACIÓN INTEGRAL </a:t>
            </a:r>
            <a:br>
              <a:rPr lang="es-ES" sz="3100" b="1" dirty="0">
                <a:solidFill>
                  <a:srgbClr val="FF0000"/>
                </a:solidFill>
                <a:latin typeface="Sitka Text" panose="02000505000000020004" pitchFamily="2" charset="0"/>
              </a:rPr>
            </a:br>
            <a:r>
              <a:rPr lang="es-ES" sz="3100" b="1" dirty="0">
                <a:solidFill>
                  <a:srgbClr val="FF0000"/>
                </a:solidFill>
                <a:latin typeface="Sitka Text" panose="02000505000000020004" pitchFamily="2" charset="0"/>
              </a:rPr>
              <a:t>DEL PACIENTE</a:t>
            </a:r>
            <a:br>
              <a:rPr lang="es-ES" b="1" dirty="0"/>
            </a:b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9E856-CA33-F19F-BB29-018235BE53D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95350" y="2501395"/>
            <a:ext cx="5200650" cy="2516187"/>
          </a:xfrm>
          <a:prstGeom prst="rect">
            <a:avLst/>
          </a:prstGeo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Nivel de conciencia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Función respiratoria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Temperatura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Reflejo nauseoso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Dolor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Herida operatoria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Drenajes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400" dirty="0">
                <a:latin typeface="Sitka Text" panose="02000505000000020004" pitchFamily="2" charset="0"/>
              </a:rPr>
              <a:t>Perfusión y perdida de líquidos</a:t>
            </a:r>
            <a:endParaRPr lang="es-EC" sz="2400" dirty="0">
              <a:latin typeface="Sitka Text" panose="02000505000000020004" pitchFamily="2" charset="0"/>
            </a:endParaRPr>
          </a:p>
          <a:p>
            <a:endParaRPr lang="es-EC" dirty="0"/>
          </a:p>
        </p:txBody>
      </p:sp>
      <p:pic>
        <p:nvPicPr>
          <p:cNvPr id="4098" name="Picture 2" descr="SpotlightMed - Escala de Ramsay para valorar sedación 😴 #SpotlightMed  #SpotlightMedicine #MedLife #MedStudent #MedSchool #EstudianteMédico |  Facebook">
            <a:extLst>
              <a:ext uri="{FF2B5EF4-FFF2-40B4-BE49-F238E27FC236}">
                <a16:creationId xmlns:a16="http://schemas.microsoft.com/office/drawing/2014/main" id="{F778C7C5-E600-4F06-E855-E6EA6FA2FB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2"/>
          <a:stretch/>
        </p:blipFill>
        <p:spPr bwMode="auto">
          <a:xfrm>
            <a:off x="5797896" y="870521"/>
            <a:ext cx="3174007" cy="267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rasco de drenaje redivac, un drenaje quirúrgico que elimina el líquido que  se acumula después de una herida. | Foto Premium">
            <a:extLst>
              <a:ext uri="{FF2B5EF4-FFF2-40B4-BE49-F238E27FC236}">
                <a16:creationId xmlns:a16="http://schemas.microsoft.com/office/drawing/2014/main" id="{672E095D-8997-BD83-9903-3DD86BFDB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2" y="3759489"/>
            <a:ext cx="3781520" cy="283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70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C2770-4869-4169-3AA8-C2388117EC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92627" y="1068309"/>
            <a:ext cx="6929438" cy="1325563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LLEGADA DEL PACIENTE A LA URPA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8C603476-2158-9EF0-8F6E-798DAE1F0B81}"/>
              </a:ext>
            </a:extLst>
          </p:cNvPr>
          <p:cNvSpPr/>
          <p:nvPr/>
        </p:nvSpPr>
        <p:spPr>
          <a:xfrm>
            <a:off x="914398" y="2783907"/>
            <a:ext cx="5088835" cy="28046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>
                <a:solidFill>
                  <a:schemeClr val="tx1"/>
                </a:solidFill>
                <a:latin typeface="Sitka Text" panose="02000505000000020004" pitchFamily="2" charset="0"/>
              </a:rPr>
              <a:t>El equipo de apoyo de la cirugía (incluyendo el Anestesiólogo) deben realizar un informe verbal “entrega del paciente” a la Enfermera de recuperación y al equipo que lo atenderá. </a:t>
            </a:r>
            <a:endParaRPr lang="es-EC" sz="2400" dirty="0">
              <a:solidFill>
                <a:schemeClr val="tx1"/>
              </a:solidFill>
              <a:latin typeface="Sitka Text" panose="02000505000000020004" pitchFamily="2" charset="0"/>
            </a:endParaRPr>
          </a:p>
        </p:txBody>
      </p:sp>
      <p:pic>
        <p:nvPicPr>
          <p:cNvPr id="5122" name="Picture 2" descr="El Equipo De Enfermeras Que Examinan El Informe Del Paciente En La Unidad  De Recuperación Quirúrgica Fotos, Retratos, Imágenes Y Fotografía De  Archivo Libres De Derecho. Image 25762178.">
            <a:extLst>
              <a:ext uri="{FF2B5EF4-FFF2-40B4-BE49-F238E27FC236}">
                <a16:creationId xmlns:a16="http://schemas.microsoft.com/office/drawing/2014/main" id="{F2E93933-08CA-BA8C-77CE-4D674D654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375" y="2783907"/>
            <a:ext cx="4512155" cy="300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01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96CED-AEDD-C179-F60C-631961BA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754" y="1253840"/>
            <a:ext cx="5418246" cy="1325563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PLAN DE TRATAMIENTO POST QUIRURGICO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7E12A6-0724-BF6D-ECAF-F5A70A7A3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64472"/>
            <a:ext cx="5761892" cy="3764147"/>
          </a:xfrm>
        </p:spPr>
        <p:txBody>
          <a:bodyPr/>
          <a:lstStyle/>
          <a:p>
            <a:r>
              <a:rPr lang="es-ES" sz="2400" dirty="0">
                <a:latin typeface="Sitka Text" panose="02000505000000020004" pitchFamily="2" charset="0"/>
              </a:rPr>
              <a:t>El Cirujano, el Anestesiólogo y la Enfermera revisaran el plan de tratamiento y recuperación postquirúrgico, centrándose en particular en las cuestiones intraoperatorias o anestésicas que pudieran afectar al paciente</a:t>
            </a:r>
            <a:endParaRPr lang="es-EC" sz="24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3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4C0DBE-4F6D-6FEB-417F-34901494D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5139" y="1470646"/>
            <a:ext cx="7741627" cy="1325563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Sitka Text" panose="02000505000000020004" pitchFamily="2" charset="0"/>
              </a:rPr>
              <a:t>RIESGO ESPECÍFICO</a:t>
            </a:r>
            <a:endParaRPr lang="es-EC" sz="2800" b="1" dirty="0">
              <a:solidFill>
                <a:srgbClr val="FF0000"/>
              </a:solidFill>
              <a:latin typeface="Sitka Text" panose="02000505000000020004" pitchFamily="2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4703B9-AC46-B6BD-9789-BDB76AB85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898" y="2716696"/>
            <a:ext cx="5200650" cy="2516674"/>
          </a:xfrm>
          <a:prstGeom prst="rect">
            <a:avLst/>
          </a:prstGeom>
        </p:spPr>
        <p:txBody>
          <a:bodyPr/>
          <a:lstStyle/>
          <a:p>
            <a:r>
              <a:rPr lang="es-ES" sz="2400" dirty="0">
                <a:latin typeface="Sitka Text" panose="02000505000000020004" pitchFamily="2" charset="0"/>
              </a:rPr>
              <a:t>Tiene especial importancia aquellos eventos que presenten un riesgo especifico para el paciente durante la recuperación y que quizás no sean evidentes para todos los interesado.</a:t>
            </a:r>
            <a:endParaRPr lang="es-EC" sz="24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463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863</Words>
  <Application>Microsoft Office PowerPoint</Application>
  <PresentationFormat>Panorámica</PresentationFormat>
  <Paragraphs>119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arial</vt:lpstr>
      <vt:lpstr>arial</vt:lpstr>
      <vt:lpstr>Calibri</vt:lpstr>
      <vt:lpstr>Calibri Light</vt:lpstr>
      <vt:lpstr>Sitka Text</vt:lpstr>
      <vt:lpstr>Verdana</vt:lpstr>
      <vt:lpstr>Wingdings</vt:lpstr>
      <vt:lpstr>Tema de Office</vt:lpstr>
      <vt:lpstr>LIC. JENNY PACALLA    </vt:lpstr>
      <vt:lpstr>   La Unidad de Recuperación Posanestésica es una Unidad donde ingresan todos los pacientes que han sido sometidos a una intervención quirúrgica bajo anestesia general, regional o sedación, ya sea que sea paciente hospitalizados o ambulatorios y que no sean subsidiarios de cuidados intensivos.   </vt:lpstr>
      <vt:lpstr>Presentación de PowerPoint</vt:lpstr>
      <vt:lpstr>¿Qué es importante en el postoperatorio inmediato?</vt:lpstr>
      <vt:lpstr>OBJETIVO DE LOS CUIDADOS DE ENFERMERÍA</vt:lpstr>
      <vt:lpstr>EVALUACIÓN INTEGRAL  DEL PACIENTE </vt:lpstr>
      <vt:lpstr>LLEGADA DEL PACIENTE A LA URPA</vt:lpstr>
      <vt:lpstr>PLAN DE TRATAMIENTO POST QUIRURGICO</vt:lpstr>
      <vt:lpstr>RIESGO ESPECÍFICO</vt:lpstr>
      <vt:lpstr>CUIDADOS DE ENFERMERIA </vt:lpstr>
      <vt:lpstr>VALORACIÓN NEUROLÓGICA</vt:lpstr>
      <vt:lpstr>DELIRIO AL DESPERTAR </vt:lpstr>
      <vt:lpstr>HERIDA QUIRÚRGICA</vt:lpstr>
      <vt:lpstr> MANEJO DEL DOLOR</vt:lpstr>
      <vt:lpstr>Presentación de PowerPoint</vt:lpstr>
      <vt:lpstr>Presentación de PowerPoint</vt:lpstr>
      <vt:lpstr>Presentación de PowerPoint</vt:lpstr>
      <vt:lpstr>HIPOTERMIA</vt:lpstr>
      <vt:lpstr>NAUSEA Y VÓMITO</vt:lpstr>
      <vt:lpstr>BALANCE HÍDRICO</vt:lpstr>
      <vt:lpstr>VALORACIÓN DE LA INTEGRIDAD DE LA PIEL</vt:lpstr>
      <vt:lpstr>CRITERIOS DE ALTA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Administrador</cp:lastModifiedBy>
  <cp:revision>15</cp:revision>
  <dcterms:created xsi:type="dcterms:W3CDTF">2022-07-26T19:05:49Z</dcterms:created>
  <dcterms:modified xsi:type="dcterms:W3CDTF">2023-03-07T02:13:56Z</dcterms:modified>
</cp:coreProperties>
</file>