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tmp" ContentType="image/p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88" r:id="rId4"/>
    <p:sldId id="287" r:id="rId5"/>
    <p:sldId id="289" r:id="rId6"/>
    <p:sldId id="286" r:id="rId7"/>
    <p:sldId id="290" r:id="rId8"/>
    <p:sldId id="291" r:id="rId9"/>
    <p:sldId id="292" r:id="rId10"/>
    <p:sldId id="293" r:id="rId11"/>
    <p:sldId id="294" r:id="rId12"/>
    <p:sldId id="296" r:id="rId13"/>
    <p:sldId id="295" r:id="rId14"/>
    <p:sldId id="297" r:id="rId15"/>
    <p:sldId id="305" r:id="rId16"/>
    <p:sldId id="298" r:id="rId17"/>
    <p:sldId id="299" r:id="rId18"/>
    <p:sldId id="301" r:id="rId19"/>
    <p:sldId id="300" r:id="rId20"/>
    <p:sldId id="302" r:id="rId21"/>
    <p:sldId id="306" r:id="rId22"/>
    <p:sldId id="303" r:id="rId23"/>
    <p:sldId id="307" r:id="rId24"/>
    <p:sldId id="304" r:id="rId25"/>
  </p:sldIdLst>
  <p:sldSz cx="12192000" cy="6858000"/>
  <p:notesSz cx="6858000" cy="9144000"/>
  <p:defaultTextStyle>
    <a:defPPr>
      <a:defRPr lang="es-EC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58" autoAdjust="0"/>
    <p:restoredTop sz="95940"/>
  </p:normalViewPr>
  <p:slideViewPr>
    <p:cSldViewPr snapToGrid="0">
      <p:cViewPr varScale="1">
        <p:scale>
          <a:sx n="71" d="100"/>
          <a:sy n="71" d="100"/>
        </p:scale>
        <p:origin x="660" y="6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-652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3080A13-C6CD-D199-C936-7E1C412AF51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521194" y="2057168"/>
            <a:ext cx="7149612" cy="2387600"/>
          </a:xfrm>
        </p:spPr>
        <p:txBody>
          <a:bodyPr anchor="b">
            <a:normAutofit/>
          </a:bodyPr>
          <a:lstStyle>
            <a:lvl1pPr algn="ctr">
              <a:defRPr sz="5400">
                <a:latin typeface="Verdana" panose="020B0604030504040204" pitchFamily="34" charset="0"/>
                <a:ea typeface="Verdana" panose="020B0604030504040204" pitchFamily="34" charset="0"/>
              </a:defRPr>
            </a:lvl1pPr>
          </a:lstStyle>
          <a:p>
            <a:r>
              <a:rPr lang="es-ES" dirty="0"/>
              <a:t>Haga clic para modificar el estilo de título del patrón</a:t>
            </a:r>
            <a:endParaRPr lang="es-EC" dirty="0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994A8F48-C874-2AC4-3BC3-A29A7CA56D5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923442" y="4992660"/>
            <a:ext cx="6345116" cy="114580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>
                <a:latin typeface="Verdana" panose="020B0604030504040204" pitchFamily="34" charset="0"/>
                <a:ea typeface="Verdana" panose="020B060403050404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dirty="0"/>
              <a:t>Haga clic para modificar el estilo de subtítulo del patrón</a:t>
            </a:r>
            <a:endParaRPr lang="es-EC" dirty="0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E8715452-75CB-EFDE-E714-0D090180A3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75823-9EBA-4099-90B0-965F4AC23E8F}" type="datetimeFigureOut">
              <a:rPr lang="es-EC" smtClean="0"/>
              <a:pPr/>
              <a:t>6/5/2023</a:t>
            </a:fld>
            <a:endParaRPr lang="es-EC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AFAFC58-43C4-961A-20F8-6E3CB147E5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A0AB7FD-1271-B1C4-7C5B-36A9B2814F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5B0F46-1AA6-425E-BC8E-4B57B97FE241}" type="slidenum">
              <a:rPr lang="es-EC" smtClean="0"/>
              <a:pPr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4298572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D1A5154-2192-4CDE-84D5-A2127BB2BE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0432" y="1386361"/>
            <a:ext cx="7741627" cy="1325563"/>
          </a:xfrm>
        </p:spPr>
        <p:txBody>
          <a:bodyPr/>
          <a:lstStyle>
            <a:lvl1pPr>
              <a:defRPr>
                <a:latin typeface="Verdana" panose="020B0604030504040204" pitchFamily="34" charset="0"/>
                <a:ea typeface="Verdana" panose="020B0604030504040204" pitchFamily="34" charset="0"/>
                <a:cs typeface="Red Hat Display" panose="02010303040201060303" pitchFamily="2" charset="0"/>
              </a:defRPr>
            </a:lvl1pPr>
          </a:lstStyle>
          <a:p>
            <a:r>
              <a:rPr lang="es-ES" dirty="0"/>
              <a:t>Haga clic para modificar el estilo de título del patrón</a:t>
            </a:r>
            <a:endParaRPr lang="es-EC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7EFB92CB-3FCF-9F5F-5D31-CE8C54264C1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4108" y="2811465"/>
            <a:ext cx="5200650" cy="2516674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  <a:ea typeface="Open Sans" pitchFamily="2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ea typeface="Open Sans" pitchFamily="2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ea typeface="Open Sans" pitchFamily="2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ea typeface="Open Sans" pitchFamily="2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ea typeface="Open Sans" pitchFamily="2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s-ES" dirty="0"/>
              <a:t>Haga clic para modificar los estilos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  <a:endParaRPr lang="es-EC" dirty="0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788BA081-FC8E-D366-EBEA-4A737D65B5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75823-9EBA-4099-90B0-965F4AC23E8F}" type="datetimeFigureOut">
              <a:rPr lang="es-EC" smtClean="0"/>
              <a:pPr/>
              <a:t>6/5/2023</a:t>
            </a:fld>
            <a:endParaRPr lang="es-EC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1C49E8D-42A5-6916-4BD4-4E8137A963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023B12C5-8480-1E82-084B-30729FC4ED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5B0F46-1AA6-425E-BC8E-4B57B97FE241}" type="slidenum">
              <a:rPr lang="es-EC" smtClean="0"/>
              <a:pPr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25496274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79C7165-BA60-717F-003D-8516D81A7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6631" y="768350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dirty="0"/>
              <a:t>Haga clic para modificar el estilo de título del patrón</a:t>
            </a:r>
            <a:endParaRPr lang="es-EC" dirty="0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29CBE04B-4422-3A6E-1897-B90E8921D33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dirty="0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5230907F-2FD5-0DA1-DB9F-C962375832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75823-9EBA-4099-90B0-965F4AC23E8F}" type="datetimeFigureOut">
              <a:rPr lang="es-EC" smtClean="0"/>
              <a:pPr/>
              <a:t>6/5/2023</a:t>
            </a:fld>
            <a:endParaRPr lang="es-EC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F02DBC0-CBCF-92BA-2D91-A130DC3793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8348C64C-0EE3-8337-9C75-881316A843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5B0F46-1AA6-425E-BC8E-4B57B97FE241}" type="slidenum">
              <a:rPr lang="es-EC" smtClean="0"/>
              <a:pPr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3097920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7E05A43-2D23-40E0-A9AB-9919DCCE03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3320" y="1288375"/>
            <a:ext cx="10436468" cy="1325563"/>
          </a:xfrm>
        </p:spPr>
        <p:txBody>
          <a:bodyPr/>
          <a:lstStyle/>
          <a:p>
            <a:r>
              <a:rPr lang="es-ES" dirty="0"/>
              <a:t>Haga clic para modificar el estilo de título del patrón</a:t>
            </a:r>
            <a:endParaRPr lang="es-EC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A4A8748-68C6-F3DB-77B5-E1DA043D31A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73320" y="2748480"/>
            <a:ext cx="5181600" cy="3473329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s-ES" dirty="0"/>
              <a:t>Haga clic para modificar los estilos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  <a:endParaRPr lang="es-EC" dirty="0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F2429643-5EA1-46FF-3959-9B18780FAC4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728188" y="2748480"/>
            <a:ext cx="5181600" cy="3473328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C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A88A3DD0-8118-92C8-85B4-353F01734A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75823-9EBA-4099-90B0-965F4AC23E8F}" type="datetimeFigureOut">
              <a:rPr lang="es-EC" smtClean="0"/>
              <a:pPr/>
              <a:t>6/5/2023</a:t>
            </a:fld>
            <a:endParaRPr lang="es-EC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D9B11E56-4CD9-5CF3-4CD0-25B0710DE1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9DDFD680-C02B-BD95-C158-BFBC2254EA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5B0F46-1AA6-425E-BC8E-4B57B97FE241}" type="slidenum">
              <a:rPr lang="es-EC" smtClean="0"/>
              <a:pPr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29121499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951EA7E-75F6-079F-1A4A-4A3648A203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8869" y="1153990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EC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0C1ECDC1-82DE-6FED-03CA-FCCA3A09ABC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18868" y="2471249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dirty="0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D845D8AC-F363-AF6D-3FEE-7CB994F6EB0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18869" y="3332284"/>
            <a:ext cx="5157787" cy="285737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C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CDE6F7AF-3C3A-8DDF-461E-B38FBB9BC9D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5763968" y="2471249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B08B07DE-2FA6-CE59-CC99-BDD14D94D93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5776669" y="3332284"/>
            <a:ext cx="5183188" cy="285737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C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CA28FEEB-95DD-4963-D6AD-033ADB253A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75823-9EBA-4099-90B0-965F4AC23E8F}" type="datetimeFigureOut">
              <a:rPr lang="es-EC" smtClean="0"/>
              <a:pPr/>
              <a:t>6/5/2023</a:t>
            </a:fld>
            <a:endParaRPr lang="es-EC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95B47BE9-4AC1-7931-4B95-FB6E8A2F8C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F7A6795B-41C0-CBDD-8373-F26151362D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5B0F46-1AA6-425E-BC8E-4B57B97FE241}" type="slidenum">
              <a:rPr lang="es-EC" smtClean="0"/>
              <a:pPr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36017173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AA8EA61-DCCE-8EC4-12FD-340DECDCA6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3900" y="1182810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EC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FAF200FB-D759-4166-FAF8-694CD57CD7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75823-9EBA-4099-90B0-965F4AC23E8F}" type="datetimeFigureOut">
              <a:rPr lang="es-EC" smtClean="0"/>
              <a:pPr/>
              <a:t>6/5/2023</a:t>
            </a:fld>
            <a:endParaRPr lang="es-EC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C57B4F8C-2868-A72D-B0D1-EA89751D72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DCDA2D9F-DCA2-BD2F-BFA0-E259B73B59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5B0F46-1AA6-425E-BC8E-4B57B97FE241}" type="slidenum">
              <a:rPr lang="es-EC" smtClean="0"/>
              <a:pPr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36110141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B4BAC0A5-E237-742C-FCCE-FD9A665D25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75823-9EBA-4099-90B0-965F4AC23E8F}" type="datetimeFigureOut">
              <a:rPr lang="es-EC" smtClean="0"/>
              <a:pPr/>
              <a:t>6/5/2023</a:t>
            </a:fld>
            <a:endParaRPr lang="es-EC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8A8E965C-9EFC-2F3A-DC33-80876FB801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62D22891-1957-4E32-1EDB-8F3B8CB1AE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5B0F46-1AA6-425E-BC8E-4B57B97FE241}" type="slidenum">
              <a:rPr lang="es-EC" smtClean="0"/>
              <a:pPr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4931070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060A997-AE67-16CB-BBD8-86F9682F54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95826" y="1389185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dirty="0"/>
              <a:t>Haga clic para modificar el estilo de título del patrón</a:t>
            </a:r>
            <a:endParaRPr lang="es-EC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44219E57-BE78-D9E1-3308-7F28658B07D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15023" y="1389185"/>
            <a:ext cx="6172200" cy="4664442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C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24D2F909-8C47-F5CA-8A53-0D978EB9733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795825" y="3213589"/>
            <a:ext cx="3932237" cy="284003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dirty="0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4D368099-5184-F9A3-24AE-AF4B361FC2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75823-9EBA-4099-90B0-965F4AC23E8F}" type="datetimeFigureOut">
              <a:rPr lang="es-EC" smtClean="0"/>
              <a:pPr/>
              <a:t>6/5/2023</a:t>
            </a:fld>
            <a:endParaRPr lang="es-EC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027E7AFB-4352-4991-0E68-B27975E05B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E475DE3A-24FA-B5C0-0F86-505ECAC7F9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5B0F46-1AA6-425E-BC8E-4B57B97FE241}" type="slidenum">
              <a:rPr lang="es-EC" smtClean="0"/>
              <a:pPr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38404777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2417F33-4AEE-472E-B289-FE999238A5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6861" y="1267924"/>
            <a:ext cx="4248883" cy="2037983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dirty="0"/>
              <a:t>Haga clic para modificar el estilo de título del patrón</a:t>
            </a:r>
            <a:endParaRPr lang="es-EC" dirty="0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0290FAD6-F216-26EE-0AEA-DDCA452A394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805118" y="12679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C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511DA7E1-2520-D697-C998-1983B22B20D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386862" y="3429000"/>
            <a:ext cx="4248883" cy="27125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08732253-DA04-EE59-6D13-D7921A8F94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75823-9EBA-4099-90B0-965F4AC23E8F}" type="datetimeFigureOut">
              <a:rPr lang="es-EC" smtClean="0"/>
              <a:pPr/>
              <a:t>6/5/2023</a:t>
            </a:fld>
            <a:endParaRPr lang="es-EC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906AE0B5-D6D8-4DF4-ABF7-57898C0E8F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13F55127-2E0A-1DA0-51DA-A4AE2B247D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5B0F46-1AA6-425E-BC8E-4B57B97FE241}" type="slidenum">
              <a:rPr lang="es-EC" smtClean="0"/>
              <a:pPr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36424593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ADDCE7B2-E66D-D6F7-2DD7-57B3365ED1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99916" y="2325308"/>
            <a:ext cx="7741627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dirty="0"/>
              <a:t>Haga clic para modificar el estilo de título del patrón</a:t>
            </a:r>
            <a:endParaRPr lang="es-EC" dirty="0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2E00E947-7096-3880-661E-8E28B14CF93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575823-9EBA-4099-90B0-965F4AC23E8F}" type="datetimeFigureOut">
              <a:rPr lang="es-EC" smtClean="0"/>
              <a:pPr/>
              <a:t>6/5/2023</a:t>
            </a:fld>
            <a:endParaRPr lang="es-EC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731B8CF-49DA-D92D-4D69-94DB99B0052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C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9C26B192-9345-AD73-77D2-546D864E2B2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5B0F46-1AA6-425E-BC8E-4B57B97FE241}" type="slidenum">
              <a:rPr lang="es-EC" smtClean="0"/>
              <a:pPr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39761805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Arial" panose="020B0604020202020204" pitchFamily="34" charset="0"/>
          <a:ea typeface="Verdana" panose="020B0604030504040204" pitchFamily="34" charset="0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rial" panose="020B0604020202020204" pitchFamily="34" charset="0"/>
          <a:ea typeface="Verdana" panose="020B0604030504040204" pitchFamily="34" charset="0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C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tmp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tmp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tmp"/><Relationship Id="rId2" Type="http://schemas.openxmlformats.org/officeDocument/2006/relationships/image" Target="../media/image23.tmp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tmp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tmp"/><Relationship Id="rId2" Type="http://schemas.openxmlformats.org/officeDocument/2006/relationships/image" Target="../media/image27.tmp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tmp"/><Relationship Id="rId2" Type="http://schemas.openxmlformats.org/officeDocument/2006/relationships/image" Target="../media/image29.tmp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tmp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tmp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7.sv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tmp"/><Relationship Id="rId2" Type="http://schemas.openxmlformats.org/officeDocument/2006/relationships/image" Target="../media/image8.tmp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tmp"/><Relationship Id="rId2" Type="http://schemas.openxmlformats.org/officeDocument/2006/relationships/image" Target="../media/image17.tmp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67F5FBC-0A1A-DCF8-7180-0D453B3BC5D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32449" y="3768041"/>
            <a:ext cx="6127102" cy="621900"/>
          </a:xfrm>
        </p:spPr>
        <p:txBody>
          <a:bodyPr>
            <a:noAutofit/>
          </a:bodyPr>
          <a:lstStyle/>
          <a:p>
            <a:r>
              <a:rPr lang="es-MX" sz="2000" b="1" dirty="0">
                <a:cs typeface="Red Hat Display" panose="02010303040201060303" pitchFamily="2" charset="0"/>
              </a:rPr>
              <a:t>MD. ROMMEL MARTINEZ</a:t>
            </a:r>
            <a:br>
              <a:rPr lang="es-MX" sz="2000" b="1" dirty="0">
                <a:cs typeface="Red Hat Display" panose="02010303040201060303" pitchFamily="2" charset="0"/>
              </a:rPr>
            </a:br>
            <a:r>
              <a:rPr lang="es-MX" sz="2000" b="1" dirty="0">
                <a:cs typeface="Red Hat Display" panose="02010303040201060303" pitchFamily="2" charset="0"/>
              </a:rPr>
              <a:t>RESIDENTE DE HEMATOLOGIA</a:t>
            </a:r>
            <a:endParaRPr lang="es-EC" sz="2800" b="1" dirty="0">
              <a:latin typeface="Verdana" panose="020B0604030504040204" pitchFamily="34" charset="0"/>
              <a:ea typeface="Verdana" panose="020B0604030504040204" pitchFamily="34" charset="0"/>
              <a:cs typeface="Red Hat Display" panose="02010303040201060303" pitchFamily="2" charset="0"/>
            </a:endParaRP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80C42216-2560-F51B-C5F8-95C470788D3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676261" y="4833847"/>
            <a:ext cx="4839478" cy="592810"/>
          </a:xfrm>
        </p:spPr>
        <p:txBody>
          <a:bodyPr/>
          <a:lstStyle/>
          <a:p>
            <a:r>
              <a:rPr lang="es-EC" sz="1800" b="1" dirty="0">
                <a:latin typeface="Arial" panose="020B0604020202020204" pitchFamily="34" charset="0"/>
                <a:ea typeface="Open Sans" pitchFamily="2" charset="0"/>
                <a:cs typeface="Arial" panose="020B0604020202020204" pitchFamily="34" charset="0"/>
              </a:rPr>
              <a:t>TUTOR: DR. RICARDO MOSQUERA </a:t>
            </a:r>
            <a:r>
              <a:rPr lang="es-EC" sz="1800" b="1" dirty="0">
                <a:latin typeface="Arial" panose="020B0604020202020204" pitchFamily="34" charset="0"/>
                <a:ea typeface="Open Sans" pitchFamily="2" charset="0"/>
              </a:rPr>
              <a:t>MÉDICO TRATANTE DE HEMATOLOGIA</a:t>
            </a:r>
            <a:endParaRPr lang="es-EC" sz="1800" b="1" dirty="0">
              <a:latin typeface="Arial" panose="020B0604020202020204" pitchFamily="34" charset="0"/>
              <a:ea typeface="Open Sans" pitchFamily="2" charset="0"/>
              <a:cs typeface="Arial" panose="020B0604020202020204" pitchFamily="34" charset="0"/>
            </a:endParaRPr>
          </a:p>
        </p:txBody>
      </p:sp>
      <p:sp>
        <p:nvSpPr>
          <p:cNvPr id="4" name="Título 1">
            <a:extLst>
              <a:ext uri="{FF2B5EF4-FFF2-40B4-BE49-F238E27FC236}">
                <a16:creationId xmlns:a16="http://schemas.microsoft.com/office/drawing/2014/main" id="{D9962C04-4DB9-031F-5212-A08E2896B60A}"/>
              </a:ext>
            </a:extLst>
          </p:cNvPr>
          <p:cNvSpPr txBox="1">
            <a:spLocks/>
          </p:cNvSpPr>
          <p:nvPr/>
        </p:nvSpPr>
        <p:spPr>
          <a:xfrm>
            <a:off x="1597959" y="2421974"/>
            <a:ext cx="8996082" cy="902161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sz="5400" dirty="0">
                <a:latin typeface="Verdana" panose="020B0604030504040204" pitchFamily="34" charset="0"/>
                <a:ea typeface="Verdana" panose="020B0604030504040204" pitchFamily="34" charset="0"/>
                <a:cs typeface="Red Hat Display" panose="02010303040201060303" pitchFamily="2" charset="0"/>
              </a:rPr>
              <a:t>MIELOMA MULTIPLE</a:t>
            </a:r>
          </a:p>
        </p:txBody>
      </p:sp>
    </p:spTree>
    <p:extLst>
      <p:ext uri="{BB962C8B-B14F-4D97-AF65-F5344CB8AC3E}">
        <p14:creationId xmlns:p14="http://schemas.microsoft.com/office/powerpoint/2010/main" val="261232144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ítulo 6">
            <a:extLst>
              <a:ext uri="{FF2B5EF4-FFF2-40B4-BE49-F238E27FC236}">
                <a16:creationId xmlns:a16="http://schemas.microsoft.com/office/drawing/2014/main" id="{3BD84E8E-CB5F-4734-24BB-4E7B7CE518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10457"/>
            <a:ext cx="10515600" cy="1325563"/>
          </a:xfrm>
        </p:spPr>
        <p:txBody>
          <a:bodyPr/>
          <a:lstStyle/>
          <a:p>
            <a:r>
              <a:rPr lang="es-ES" dirty="0"/>
              <a:t>ESTRATIFICACION Y PRONOSTICO</a:t>
            </a:r>
            <a:endParaRPr lang="es-EC" dirty="0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CDCF2A1F-061F-8C25-3328-0CE7B4244AF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5937" y="1836020"/>
            <a:ext cx="5968922" cy="3529356"/>
          </a:xfrm>
          <a:prstGeom prst="rect">
            <a:avLst/>
          </a:prstGeom>
        </p:spPr>
      </p:pic>
      <p:sp>
        <p:nvSpPr>
          <p:cNvPr id="10" name="CuadroTexto 9">
            <a:extLst>
              <a:ext uri="{FF2B5EF4-FFF2-40B4-BE49-F238E27FC236}">
                <a16:creationId xmlns:a16="http://schemas.microsoft.com/office/drawing/2014/main" id="{9916AB7C-50A3-D2AA-4618-9C7650371297}"/>
              </a:ext>
            </a:extLst>
          </p:cNvPr>
          <p:cNvSpPr txBox="1"/>
          <p:nvPr/>
        </p:nvSpPr>
        <p:spPr>
          <a:xfrm>
            <a:off x="484094" y="2877423"/>
            <a:ext cx="4631843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sz="2200" dirty="0"/>
              <a:t>DURIE SALMON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sz="2200" dirty="0"/>
              <a:t>ISS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sz="2200" dirty="0"/>
              <a:t>RISS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sz="2200" dirty="0"/>
              <a:t>MSMART</a:t>
            </a:r>
            <a:r>
              <a:rPr lang="es-EC" sz="2200" dirty="0"/>
              <a:t> (CLINCA MAYO)</a:t>
            </a:r>
            <a:endParaRPr lang="es-ES" sz="2200" dirty="0"/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D731E106-A0A9-C21B-A78B-D24869636BC4}"/>
              </a:ext>
            </a:extLst>
          </p:cNvPr>
          <p:cNvSpPr txBox="1"/>
          <p:nvPr/>
        </p:nvSpPr>
        <p:spPr>
          <a:xfrm>
            <a:off x="0" y="6457890"/>
            <a:ext cx="90364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Tx/>
              <a:buChar char="-"/>
            </a:pPr>
            <a:r>
              <a:rPr lang="en-US" sz="1000" dirty="0"/>
              <a:t>S. Vincent Rajkumar. 2022. "Multiple myeloma: 2022 update on diagnosis, risk stratification, and </a:t>
            </a:r>
            <a:r>
              <a:rPr lang="en-US" sz="1000" dirty="0" err="1"/>
              <a:t>management",AMERICAN</a:t>
            </a:r>
            <a:r>
              <a:rPr lang="en-US" sz="1000" dirty="0"/>
              <a:t> JOURNAL OF HEMATOLOGY, 97:1086–1107.</a:t>
            </a:r>
          </a:p>
          <a:p>
            <a:pPr marL="171450" indent="-171450">
              <a:buFontTx/>
              <a:buChar char="-"/>
            </a:pPr>
            <a:r>
              <a:rPr lang="es-ES" sz="1000" dirty="0"/>
              <a:t>GRUPO ESPAÑOL DE MIELOMA. 2021. "GUIA DE MIELOMA MULTIPLE", ISBN: 978-84-18420-91-7.</a:t>
            </a:r>
            <a:endParaRPr lang="es-EC" sz="1000" dirty="0"/>
          </a:p>
        </p:txBody>
      </p:sp>
    </p:spTree>
    <p:extLst>
      <p:ext uri="{BB962C8B-B14F-4D97-AF65-F5344CB8AC3E}">
        <p14:creationId xmlns:p14="http://schemas.microsoft.com/office/powerpoint/2010/main" val="165183206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>
            <a:extLst>
              <a:ext uri="{FF2B5EF4-FFF2-40B4-BE49-F238E27FC236}">
                <a16:creationId xmlns:a16="http://schemas.microsoft.com/office/drawing/2014/main" id="{64D9C148-0F23-5832-5547-7FA881BB34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1511" y="1242825"/>
            <a:ext cx="10515600" cy="1325563"/>
          </a:xfrm>
        </p:spPr>
        <p:txBody>
          <a:bodyPr/>
          <a:lstStyle/>
          <a:p>
            <a:pPr algn="ctr"/>
            <a:r>
              <a:rPr lang="es-ES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¿MI PACIENTE ES CANDIDATO A TRASPLANTE?</a:t>
            </a:r>
            <a:endParaRPr lang="es-EC" dirty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7170" name="Picture 2" descr="Alexa, ¿Cuál es la Pregunta del Día?">
            <a:extLst>
              <a:ext uri="{FF2B5EF4-FFF2-40B4-BE49-F238E27FC236}">
                <a16:creationId xmlns:a16="http://schemas.microsoft.com/office/drawing/2014/main" id="{A4B7BD61-B5C8-9BA8-EC86-C709C97AF65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18368" y="2770094"/>
            <a:ext cx="3837173" cy="38371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4412530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E649037-4B17-659B-7072-829EF7F83F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7006" y="456669"/>
            <a:ext cx="10515600" cy="1325563"/>
          </a:xfrm>
        </p:spPr>
        <p:txBody>
          <a:bodyPr/>
          <a:lstStyle/>
          <a:p>
            <a:pPr algn="ctr"/>
            <a:r>
              <a:rPr lang="es-ES" dirty="0"/>
              <a:t>CRITERIOS DE ELEGIBILIDAD</a:t>
            </a:r>
            <a:endParaRPr lang="es-EC" dirty="0"/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0F7ED333-12E3-DB19-6CB7-4943E34CEFAE}"/>
              </a:ext>
            </a:extLst>
          </p:cNvPr>
          <p:cNvSpPr txBox="1"/>
          <p:nvPr/>
        </p:nvSpPr>
        <p:spPr>
          <a:xfrm>
            <a:off x="484093" y="1782232"/>
            <a:ext cx="4437531" cy="206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s-E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Pacientes menores de 65 años sin comorbilidades</a:t>
            </a:r>
            <a:endParaRPr lang="es-EC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s-E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Pacientes mayores de 65 años seleccionados (criterio medico)</a:t>
            </a:r>
            <a:endParaRPr lang="es-EC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s-E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Pacientes con respuesta parcial o superior (85% de pacientes)</a:t>
            </a:r>
            <a:endParaRPr lang="es-EC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CE8190E7-E006-5FE4-3B5D-0F8C370AD536}"/>
              </a:ext>
            </a:extLst>
          </p:cNvPr>
          <p:cNvSpPr txBox="1"/>
          <p:nvPr/>
        </p:nvSpPr>
        <p:spPr>
          <a:xfrm>
            <a:off x="5051612" y="1789452"/>
            <a:ext cx="6443382" cy="29033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800"/>
              </a:spcAft>
            </a:pPr>
            <a:r>
              <a:rPr lang="es-ES" sz="1700" b="1" dirty="0">
                <a:effectLst/>
                <a:ea typeface="Calibri" panose="020F0502020204030204" pitchFamily="34" charset="0"/>
                <a:cs typeface="Calibri" panose="020F0502020204030204" pitchFamily="34" charset="0"/>
              </a:rPr>
              <a:t>Contraindicaciones absolutas:</a:t>
            </a:r>
            <a:endParaRPr lang="es-EC" sz="1700" b="1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spcAft>
                <a:spcPts val="800"/>
              </a:spcAft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s-ES" sz="1700" dirty="0">
                <a:effectLst/>
                <a:ea typeface="Calibri" panose="020F0502020204030204" pitchFamily="34" charset="0"/>
                <a:cs typeface="Calibri" panose="020F0502020204030204" pitchFamily="34" charset="0"/>
              </a:rPr>
              <a:t>Cirrosis hepática</a:t>
            </a:r>
            <a:endParaRPr lang="es-EC" sz="17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spcAft>
                <a:spcPts val="800"/>
              </a:spcAft>
              <a:tabLst>
                <a:tab pos="457200" algn="l"/>
              </a:tabLst>
            </a:pPr>
            <a:r>
              <a:rPr lang="es-ES" sz="1700" b="1" dirty="0">
                <a:effectLst/>
                <a:ea typeface="Calibri" panose="020F0502020204030204" pitchFamily="34" charset="0"/>
                <a:cs typeface="Calibri" panose="020F0502020204030204" pitchFamily="34" charset="0"/>
              </a:rPr>
              <a:t>Contraindicaciones relativas:</a:t>
            </a:r>
            <a:endParaRPr lang="es-EC" sz="1700" b="1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spcAft>
                <a:spcPts val="800"/>
              </a:spcAft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s-ES" sz="1700" dirty="0">
                <a:effectLst/>
                <a:ea typeface="Calibri" panose="020F0502020204030204" pitchFamily="34" charset="0"/>
                <a:cs typeface="Calibri" panose="020F0502020204030204" pitchFamily="34" charset="0"/>
              </a:rPr>
              <a:t>Infecciones no controladas</a:t>
            </a:r>
            <a:endParaRPr lang="es-EC" sz="17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spcAft>
                <a:spcPts val="800"/>
              </a:spcAft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s-ES" sz="1700" dirty="0">
                <a:effectLst/>
                <a:ea typeface="Calibri" panose="020F0502020204030204" pitchFamily="34" charset="0"/>
                <a:cs typeface="Calibri" panose="020F0502020204030204" pitchFamily="34" charset="0"/>
              </a:rPr>
              <a:t>Hepatopatías crónicas (no cirróticas)</a:t>
            </a:r>
            <a:endParaRPr lang="es-EC" sz="17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spcAft>
                <a:spcPts val="800"/>
              </a:spcAft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s-ES" sz="1700" dirty="0">
                <a:effectLst/>
                <a:ea typeface="Calibri" panose="020F0502020204030204" pitchFamily="34" charset="0"/>
                <a:cs typeface="Calibri" panose="020F0502020204030204" pitchFamily="34" charset="0"/>
              </a:rPr>
              <a:t>Fracción de eyección </a:t>
            </a:r>
            <a:r>
              <a:rPr lang="es-ES" sz="1700" dirty="0" err="1">
                <a:effectLst/>
                <a:ea typeface="Calibri" panose="020F0502020204030204" pitchFamily="34" charset="0"/>
                <a:cs typeface="Calibri" panose="020F0502020204030204" pitchFamily="34" charset="0"/>
              </a:rPr>
              <a:t>cadiaca</a:t>
            </a:r>
            <a:r>
              <a:rPr lang="es-ES" sz="1700" dirty="0">
                <a:effectLst/>
                <a:ea typeface="Calibri" panose="020F0502020204030204" pitchFamily="34" charset="0"/>
                <a:cs typeface="Calibri" panose="020F0502020204030204" pitchFamily="34" charset="0"/>
              </a:rPr>
              <a:t> &lt;40%</a:t>
            </a:r>
            <a:endParaRPr lang="es-EC" sz="17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spcAft>
                <a:spcPts val="800"/>
              </a:spcAft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s-ES" sz="1700" dirty="0">
                <a:effectLst/>
                <a:ea typeface="Calibri" panose="020F0502020204030204" pitchFamily="34" charset="0"/>
                <a:cs typeface="Calibri" panose="020F0502020204030204" pitchFamily="34" charset="0"/>
              </a:rPr>
              <a:t>Capacidad de difusión pulmonar de monóxido de carbono &lt; 40% </a:t>
            </a:r>
            <a:endParaRPr lang="es-EC" sz="17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spcAft>
                <a:spcPts val="800"/>
              </a:spcAft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s-EC" sz="1700" dirty="0">
                <a:solidFill>
                  <a:srgbClr val="000000"/>
                </a:solidFill>
              </a:rPr>
              <a:t>A</a:t>
            </a:r>
            <a:r>
              <a:rPr lang="es-EC" sz="1700" b="0" i="0" u="none" strike="noStrike" baseline="0" dirty="0">
                <a:solidFill>
                  <a:srgbClr val="000000"/>
                </a:solidFill>
              </a:rPr>
              <a:t>claramiento de creatinina &lt; 30 </a:t>
            </a:r>
            <a:r>
              <a:rPr lang="es-EC" sz="1700" b="0" i="0" u="none" strike="noStrike" baseline="0" dirty="0" err="1">
                <a:solidFill>
                  <a:srgbClr val="000000"/>
                </a:solidFill>
              </a:rPr>
              <a:t>mL</a:t>
            </a:r>
            <a:r>
              <a:rPr lang="es-EC" sz="1700" b="0" i="0" u="none" strike="noStrike" baseline="0" dirty="0">
                <a:solidFill>
                  <a:srgbClr val="000000"/>
                </a:solidFill>
              </a:rPr>
              <a:t>/min </a:t>
            </a:r>
            <a:r>
              <a:rPr lang="es-EC" sz="1700" dirty="0">
                <a:effectLst/>
                <a:ea typeface="Calibri" panose="020F0502020204030204" pitchFamily="34" charset="0"/>
                <a:cs typeface="Calibri" panose="020F0502020204030204" pitchFamily="34" charset="0"/>
              </a:rPr>
              <a:t> </a:t>
            </a:r>
            <a:endParaRPr lang="es-EC" sz="17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72B66F56-D139-F3FF-E452-A5CA24780487}"/>
              </a:ext>
            </a:extLst>
          </p:cNvPr>
          <p:cNvSpPr txBox="1"/>
          <p:nvPr/>
        </p:nvSpPr>
        <p:spPr>
          <a:xfrm>
            <a:off x="0" y="6457890"/>
            <a:ext cx="107979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Tx/>
              <a:buChar char="-"/>
            </a:pPr>
            <a:r>
              <a:rPr lang="en-US" sz="1000" dirty="0"/>
              <a:t>Al Hamed R, </a:t>
            </a:r>
            <a:r>
              <a:rPr lang="en-US" sz="1000" dirty="0" err="1"/>
              <a:t>Bazarbachi</a:t>
            </a:r>
            <a:r>
              <a:rPr lang="en-US" sz="1000" dirty="0"/>
              <a:t> AH, </a:t>
            </a:r>
            <a:r>
              <a:rPr lang="en-US" sz="1000" dirty="0" err="1"/>
              <a:t>Malard</a:t>
            </a:r>
            <a:r>
              <a:rPr lang="en-US" sz="1000" dirty="0"/>
              <a:t> F, </a:t>
            </a:r>
            <a:r>
              <a:rPr lang="en-US" sz="1000" dirty="0" err="1"/>
              <a:t>Harousseau</a:t>
            </a:r>
            <a:r>
              <a:rPr lang="en-US" sz="1000" dirty="0"/>
              <a:t> JL, </a:t>
            </a:r>
            <a:r>
              <a:rPr lang="en-US" sz="1000" dirty="0" err="1"/>
              <a:t>Mohty</a:t>
            </a:r>
            <a:r>
              <a:rPr lang="en-US" sz="1000" dirty="0"/>
              <a:t> M. "Current status of autologous stem cell transplantation for multiple myeloma” Blood Cancer J. 2019 Apr 8;9(4):44..</a:t>
            </a:r>
          </a:p>
          <a:p>
            <a:pPr marL="171450" indent="-171450">
              <a:buFontTx/>
              <a:buChar char="-"/>
            </a:pPr>
            <a:r>
              <a:rPr lang="es-ES" sz="1000" dirty="0"/>
              <a:t>GRUPO ESPAÑOL DE MIELOMA. 2021. "GUIA DE MIELOMA MULTIPLE", ISBN: 978-84-18420-91-7.</a:t>
            </a:r>
            <a:endParaRPr lang="es-EC" sz="1000" dirty="0"/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37038D21-32FB-E47E-FED5-ED4EC76253C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31" b="330"/>
          <a:stretch/>
        </p:blipFill>
        <p:spPr>
          <a:xfrm>
            <a:off x="1798041" y="4692811"/>
            <a:ext cx="7201905" cy="1806842"/>
          </a:xfrm>
          <a:prstGeom prst="rect">
            <a:avLst/>
          </a:prstGeom>
        </p:spPr>
      </p:pic>
      <p:pic>
        <p:nvPicPr>
          <p:cNvPr id="6" name="Imagen 5">
            <a:extLst>
              <a:ext uri="{FF2B5EF4-FFF2-40B4-BE49-F238E27FC236}">
                <a16:creationId xmlns:a16="http://schemas.microsoft.com/office/drawing/2014/main" id="{D8F2687B-9CF5-3079-C0DE-7AADABF08D8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35170" y="1431105"/>
            <a:ext cx="4437530" cy="3243623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5221886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DC53D79-02C5-22DE-5856-894CD407B2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4341" y="321980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s-ES" sz="4200" dirty="0"/>
              <a:t>TRATAMIENTO (CANDIDATO A TRASPLANTE)</a:t>
            </a:r>
            <a:endParaRPr lang="es-EC" sz="4200" dirty="0"/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931125B1-49EA-26E0-809C-FA6139D128D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227" y="1583874"/>
            <a:ext cx="5620534" cy="5115639"/>
          </a:xfrm>
          <a:prstGeom prst="rect">
            <a:avLst/>
          </a:prstGeom>
        </p:spPr>
      </p:pic>
      <p:sp>
        <p:nvSpPr>
          <p:cNvPr id="5" name="CuadroTexto 4">
            <a:extLst>
              <a:ext uri="{FF2B5EF4-FFF2-40B4-BE49-F238E27FC236}">
                <a16:creationId xmlns:a16="http://schemas.microsoft.com/office/drawing/2014/main" id="{4939829C-57D8-ABAF-93E5-1D59FAEFE2C9}"/>
              </a:ext>
            </a:extLst>
          </p:cNvPr>
          <p:cNvSpPr txBox="1"/>
          <p:nvPr/>
        </p:nvSpPr>
        <p:spPr>
          <a:xfrm>
            <a:off x="0" y="6699513"/>
            <a:ext cx="1079798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000" dirty="0"/>
              <a:t>GRUPO ESPAÑOL DE MIELOMA. 2021. "GUIA DE MIELOMA MULTIPLE", ISBN: 978-84-18420-91-7.</a:t>
            </a:r>
            <a:endParaRPr lang="es-EC" sz="1000" dirty="0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86405D39-45EE-08EE-17D1-912020D6A32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1647543"/>
            <a:ext cx="5601482" cy="2924583"/>
          </a:xfrm>
          <a:prstGeom prst="rect">
            <a:avLst/>
          </a:prstGeom>
        </p:spPr>
      </p:pic>
      <p:sp>
        <p:nvSpPr>
          <p:cNvPr id="10" name="Rectángulo 9">
            <a:extLst>
              <a:ext uri="{FF2B5EF4-FFF2-40B4-BE49-F238E27FC236}">
                <a16:creationId xmlns:a16="http://schemas.microsoft.com/office/drawing/2014/main" id="{293264FA-6EBA-DAB3-B818-FAB360924C77}"/>
              </a:ext>
            </a:extLst>
          </p:cNvPr>
          <p:cNvSpPr/>
          <p:nvPr/>
        </p:nvSpPr>
        <p:spPr>
          <a:xfrm>
            <a:off x="112226" y="3630706"/>
            <a:ext cx="5620534" cy="209774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C"/>
          </a:p>
        </p:txBody>
      </p:sp>
      <p:sp>
        <p:nvSpPr>
          <p:cNvPr id="11" name="Rectángulo 10">
            <a:extLst>
              <a:ext uri="{FF2B5EF4-FFF2-40B4-BE49-F238E27FC236}">
                <a16:creationId xmlns:a16="http://schemas.microsoft.com/office/drawing/2014/main" id="{0BA2FBB8-6429-E13A-E0D0-37700BB5F3CA}"/>
              </a:ext>
            </a:extLst>
          </p:cNvPr>
          <p:cNvSpPr/>
          <p:nvPr/>
        </p:nvSpPr>
        <p:spPr>
          <a:xfrm>
            <a:off x="6096000" y="3580483"/>
            <a:ext cx="5601482" cy="991643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C"/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00C21611-C87D-8AAD-1F73-98D014479F37}"/>
              </a:ext>
            </a:extLst>
          </p:cNvPr>
          <p:cNvSpPr txBox="1"/>
          <p:nvPr/>
        </p:nvSpPr>
        <p:spPr>
          <a:xfrm>
            <a:off x="112227" y="2178424"/>
            <a:ext cx="5620534" cy="1452282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endParaRPr lang="es-EC" dirty="0"/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6125C63A-5354-117B-BB66-87ED02C6E2F7}"/>
              </a:ext>
            </a:extLst>
          </p:cNvPr>
          <p:cNvSpPr txBox="1"/>
          <p:nvPr/>
        </p:nvSpPr>
        <p:spPr>
          <a:xfrm>
            <a:off x="6007780" y="4896861"/>
            <a:ext cx="5777921" cy="923330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es-ES" dirty="0"/>
              <a:t>DARA VTD: Mejora respuesta y supervivencia sin progresión post trasplante (53%) y mantenimiento  (estudio CASSIOPEIA)</a:t>
            </a:r>
            <a:endParaRPr lang="es-EC" dirty="0"/>
          </a:p>
        </p:txBody>
      </p:sp>
    </p:spTree>
    <p:extLst>
      <p:ext uri="{BB962C8B-B14F-4D97-AF65-F5344CB8AC3E}">
        <p14:creationId xmlns:p14="http://schemas.microsoft.com/office/powerpoint/2010/main" val="53971367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1">
            <a:extLst>
              <a:ext uri="{FF2B5EF4-FFF2-40B4-BE49-F238E27FC236}">
                <a16:creationId xmlns:a16="http://schemas.microsoft.com/office/drawing/2014/main" id="{A997B36F-88F4-5AAF-7E99-8B095481DE0A}"/>
              </a:ext>
            </a:extLst>
          </p:cNvPr>
          <p:cNvSpPr txBox="1">
            <a:spLocks/>
          </p:cNvSpPr>
          <p:nvPr/>
        </p:nvSpPr>
        <p:spPr>
          <a:xfrm>
            <a:off x="723900" y="402881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j-cs"/>
              </a:defRPr>
            </a:lvl1pPr>
          </a:lstStyle>
          <a:p>
            <a:pPr algn="ctr"/>
            <a:r>
              <a:rPr lang="es-ES" sz="4200" dirty="0"/>
              <a:t>TRATAMIENTO (CANDIDATO A TRASPLANTE)</a:t>
            </a:r>
            <a:endParaRPr lang="es-EC" sz="4200" dirty="0"/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3D707D98-10E5-71E9-1441-FDF3511CF3D3}"/>
              </a:ext>
            </a:extLst>
          </p:cNvPr>
          <p:cNvSpPr txBox="1"/>
          <p:nvPr/>
        </p:nvSpPr>
        <p:spPr>
          <a:xfrm>
            <a:off x="5981700" y="2178423"/>
            <a:ext cx="5614367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/>
              <a:t>Recomendaciones: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dirty="0"/>
              <a:t>En caso de falla renal secundaria a nefropatía por  cadenas ligeras, realizar recambio diario de plasma o diálisis de alto flujo hasta niveles bajo de cadenas ligeras séricas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dirty="0"/>
              <a:t>En caso de leucemia de células plasmáticas o </a:t>
            </a:r>
            <a:r>
              <a:rPr lang="es-ES" dirty="0" err="1"/>
              <a:t>plasmocitoma</a:t>
            </a:r>
            <a:r>
              <a:rPr lang="es-ES" dirty="0"/>
              <a:t> extramedular múltiple, se prefiere quimioterapia con esquema VTD-PACE, seguido de trasplante y mantenimiento con regímenes basados con </a:t>
            </a:r>
            <a:r>
              <a:rPr lang="es-ES" dirty="0" err="1"/>
              <a:t>bortezomib</a:t>
            </a:r>
            <a:endParaRPr lang="es-E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dirty="0"/>
              <a:t>Se sugiere el uso de </a:t>
            </a:r>
            <a:r>
              <a:rPr lang="es-ES" dirty="0" err="1"/>
              <a:t>bortezomib</a:t>
            </a:r>
            <a:r>
              <a:rPr lang="es-ES" dirty="0"/>
              <a:t> subcutáneo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E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EC" dirty="0"/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0C2AD64B-F082-ABC8-5597-E771778A3F6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978" r="37612"/>
          <a:stretch/>
        </p:blipFill>
        <p:spPr>
          <a:xfrm>
            <a:off x="221656" y="2178423"/>
            <a:ext cx="5614368" cy="3320209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7" name="CuadroTexto 6">
            <a:extLst>
              <a:ext uri="{FF2B5EF4-FFF2-40B4-BE49-F238E27FC236}">
                <a16:creationId xmlns:a16="http://schemas.microsoft.com/office/drawing/2014/main" id="{F44998BF-5A9F-5F87-2A28-095708F55E12}"/>
              </a:ext>
            </a:extLst>
          </p:cNvPr>
          <p:cNvSpPr txBox="1"/>
          <p:nvPr/>
        </p:nvSpPr>
        <p:spPr>
          <a:xfrm>
            <a:off x="0" y="6443275"/>
            <a:ext cx="90364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Tx/>
              <a:buChar char="-"/>
            </a:pPr>
            <a:r>
              <a:rPr lang="en-US" sz="1000" dirty="0"/>
              <a:t>S. Vincent Rajkumar. 2022. "Multiple myeloma: 2022 update on diagnosis, risk stratification, and </a:t>
            </a:r>
            <a:r>
              <a:rPr lang="en-US" sz="1000" dirty="0" err="1"/>
              <a:t>management",AMERICAN</a:t>
            </a:r>
            <a:r>
              <a:rPr lang="en-US" sz="1000" dirty="0"/>
              <a:t> JOURNAL OF HEMATOLOGY, 97:1086–1107</a:t>
            </a:r>
          </a:p>
        </p:txBody>
      </p:sp>
    </p:spTree>
    <p:extLst>
      <p:ext uri="{BB962C8B-B14F-4D97-AF65-F5344CB8AC3E}">
        <p14:creationId xmlns:p14="http://schemas.microsoft.com/office/powerpoint/2010/main" val="229590680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FCFA266-FABA-3054-DD72-976B30C970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90382" y="0"/>
            <a:ext cx="10515600" cy="1325563"/>
          </a:xfrm>
        </p:spPr>
        <p:txBody>
          <a:bodyPr/>
          <a:lstStyle/>
          <a:p>
            <a:r>
              <a:rPr lang="es-ES" dirty="0"/>
              <a:t>IMPORTANACIA DEL TRASPLANTE</a:t>
            </a:r>
            <a:endParaRPr lang="es-EC" dirty="0"/>
          </a:p>
        </p:txBody>
      </p:sp>
      <p:pic>
        <p:nvPicPr>
          <p:cNvPr id="3" name="Marcador de contenido 3">
            <a:extLst>
              <a:ext uri="{FF2B5EF4-FFF2-40B4-BE49-F238E27FC236}">
                <a16:creationId xmlns:a16="http://schemas.microsoft.com/office/drawing/2014/main" id="{D0609B89-6B14-039C-AE95-46CDBD9C2BD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90382" y="1325563"/>
            <a:ext cx="9001689" cy="50294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061008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1">
            <a:extLst>
              <a:ext uri="{FF2B5EF4-FFF2-40B4-BE49-F238E27FC236}">
                <a16:creationId xmlns:a16="http://schemas.microsoft.com/office/drawing/2014/main" id="{AED9AD88-F19D-9127-CA38-731D8343605F}"/>
              </a:ext>
            </a:extLst>
          </p:cNvPr>
          <p:cNvSpPr txBox="1">
            <a:spLocks/>
          </p:cNvSpPr>
          <p:nvPr/>
        </p:nvSpPr>
        <p:spPr>
          <a:xfrm>
            <a:off x="838200" y="160834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j-cs"/>
              </a:defRPr>
            </a:lvl1pPr>
          </a:lstStyle>
          <a:p>
            <a:pPr algn="ctr"/>
            <a:r>
              <a:rPr lang="es-ES" sz="4200" dirty="0"/>
              <a:t>TRATAMIENTO NO (CANDIDATO A TRASPLANTE)</a:t>
            </a:r>
            <a:endParaRPr lang="es-EC" sz="4200" dirty="0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6DC82A3E-6344-C4D4-2176-4A3AEAF56BF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5100" y="1331359"/>
            <a:ext cx="4372548" cy="5259009"/>
          </a:xfrm>
          <a:prstGeom prst="rect">
            <a:avLst/>
          </a:prstGeom>
        </p:spPr>
      </p:pic>
      <p:sp>
        <p:nvSpPr>
          <p:cNvPr id="6" name="Rectángulo 5">
            <a:extLst>
              <a:ext uri="{FF2B5EF4-FFF2-40B4-BE49-F238E27FC236}">
                <a16:creationId xmlns:a16="http://schemas.microsoft.com/office/drawing/2014/main" id="{77052F64-3750-51D8-40C8-C9E7884DCDE3}"/>
              </a:ext>
            </a:extLst>
          </p:cNvPr>
          <p:cNvSpPr/>
          <p:nvPr/>
        </p:nvSpPr>
        <p:spPr>
          <a:xfrm>
            <a:off x="6385100" y="5433267"/>
            <a:ext cx="4372548" cy="48409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C"/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677C2D16-AB0D-2544-9983-2A973D50185F}"/>
              </a:ext>
            </a:extLst>
          </p:cNvPr>
          <p:cNvSpPr txBox="1"/>
          <p:nvPr/>
        </p:nvSpPr>
        <p:spPr>
          <a:xfrm>
            <a:off x="430306" y="2003612"/>
            <a:ext cx="549984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dirty="0"/>
              <a:t>Población </a:t>
            </a:r>
            <a:r>
              <a:rPr lang="es-ES" dirty="0" err="1"/>
              <a:t>heterogenea</a:t>
            </a:r>
            <a:endParaRPr lang="es-E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dirty="0"/>
              <a:t>En caso de alta clasificación, disminuir dosis </a:t>
            </a:r>
            <a:r>
              <a:rPr lang="es-ES" dirty="0" err="1"/>
              <a:t>inciales</a:t>
            </a:r>
            <a:r>
              <a:rPr lang="es-ES" dirty="0"/>
              <a:t> </a:t>
            </a:r>
            <a:endParaRPr lang="es-EC" dirty="0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AF872246-6497-F25D-A448-20A81441EBF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9583" y="2743200"/>
            <a:ext cx="6041292" cy="2985247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0" name="CuadroTexto 9">
            <a:extLst>
              <a:ext uri="{FF2B5EF4-FFF2-40B4-BE49-F238E27FC236}">
                <a16:creationId xmlns:a16="http://schemas.microsoft.com/office/drawing/2014/main" id="{96B39591-DBEE-E528-6B24-BC13298BA4A6}"/>
              </a:ext>
            </a:extLst>
          </p:cNvPr>
          <p:cNvSpPr txBox="1"/>
          <p:nvPr/>
        </p:nvSpPr>
        <p:spPr>
          <a:xfrm>
            <a:off x="-104775" y="6499540"/>
            <a:ext cx="90364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Tx/>
              <a:buChar char="-"/>
            </a:pPr>
            <a:r>
              <a:rPr lang="en-US" sz="1000" dirty="0"/>
              <a:t>S. Vincent Rajkumar. 2022. "Multiple myeloma: 2022 update on diagnosis, risk stratification, and </a:t>
            </a:r>
            <a:r>
              <a:rPr lang="en-US" sz="1000" dirty="0" err="1"/>
              <a:t>management",AMERICAN</a:t>
            </a:r>
            <a:r>
              <a:rPr lang="en-US" sz="1000" dirty="0"/>
              <a:t> JOURNAL OF HEMATOLOGY, 97:1086–1107.</a:t>
            </a:r>
          </a:p>
          <a:p>
            <a:pPr marL="171450" indent="-171450">
              <a:buFontTx/>
              <a:buChar char="-"/>
            </a:pPr>
            <a:r>
              <a:rPr lang="es-ES" sz="1000" dirty="0"/>
              <a:t>GRUPO ESPAÑOL DE MIELOMA. 2021. "GUIA DE MIELOMA MULTIPLE", ISBN: 978-84-18420-91-7.</a:t>
            </a:r>
            <a:endParaRPr lang="es-EC" sz="1000" dirty="0"/>
          </a:p>
        </p:txBody>
      </p:sp>
    </p:spTree>
    <p:extLst>
      <p:ext uri="{BB962C8B-B14F-4D97-AF65-F5344CB8AC3E}">
        <p14:creationId xmlns:p14="http://schemas.microsoft.com/office/powerpoint/2010/main" val="77249952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1">
            <a:extLst>
              <a:ext uri="{FF2B5EF4-FFF2-40B4-BE49-F238E27FC236}">
                <a16:creationId xmlns:a16="http://schemas.microsoft.com/office/drawing/2014/main" id="{6FD2FE14-5CC6-91A3-E821-81BD06F00DC2}"/>
              </a:ext>
            </a:extLst>
          </p:cNvPr>
          <p:cNvSpPr txBox="1">
            <a:spLocks/>
          </p:cNvSpPr>
          <p:nvPr/>
        </p:nvSpPr>
        <p:spPr>
          <a:xfrm>
            <a:off x="838200" y="160834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j-cs"/>
              </a:defRPr>
            </a:lvl1pPr>
          </a:lstStyle>
          <a:p>
            <a:pPr algn="ctr"/>
            <a:r>
              <a:rPr lang="es-ES" sz="4200" dirty="0"/>
              <a:t>TRATAMIENTO NO (CANDIDATO A TRASPLANTE)</a:t>
            </a:r>
            <a:endParaRPr lang="es-EC" sz="4200" dirty="0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FB4CEF7E-4192-90B9-FB0E-7C6BD1A986B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486397"/>
            <a:ext cx="4201111" cy="4963218"/>
          </a:xfrm>
          <a:prstGeom prst="rect">
            <a:avLst/>
          </a:prstGeom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13AB99D4-5957-5BD0-9EDB-55C112CF8D7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44463" y="2823883"/>
            <a:ext cx="5153525" cy="1544878"/>
          </a:xfrm>
          <a:prstGeom prst="rect">
            <a:avLst/>
          </a:prstGeom>
        </p:spPr>
      </p:pic>
      <p:sp>
        <p:nvSpPr>
          <p:cNvPr id="8" name="CuadroTexto 7">
            <a:extLst>
              <a:ext uri="{FF2B5EF4-FFF2-40B4-BE49-F238E27FC236}">
                <a16:creationId xmlns:a16="http://schemas.microsoft.com/office/drawing/2014/main" id="{AD8CFA6E-7F0A-F759-3F5D-869B61A3238E}"/>
              </a:ext>
            </a:extLst>
          </p:cNvPr>
          <p:cNvSpPr txBox="1"/>
          <p:nvPr/>
        </p:nvSpPr>
        <p:spPr>
          <a:xfrm>
            <a:off x="0" y="6697166"/>
            <a:ext cx="1079798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000" dirty="0"/>
              <a:t>GRUPO ESPAÑOL DE MIELOMA. 2021. "GUIA DE MIELOMA MULTIPLE", ISBN: 978-84-18420-91-7.</a:t>
            </a:r>
            <a:endParaRPr lang="es-EC" sz="1000" dirty="0"/>
          </a:p>
        </p:txBody>
      </p:sp>
      <p:sp>
        <p:nvSpPr>
          <p:cNvPr id="9" name="Rectángulo 8">
            <a:extLst>
              <a:ext uri="{FF2B5EF4-FFF2-40B4-BE49-F238E27FC236}">
                <a16:creationId xmlns:a16="http://schemas.microsoft.com/office/drawing/2014/main" id="{F783718D-C953-3A31-E034-EA081646BBB5}"/>
              </a:ext>
            </a:extLst>
          </p:cNvPr>
          <p:cNvSpPr/>
          <p:nvPr/>
        </p:nvSpPr>
        <p:spPr>
          <a:xfrm>
            <a:off x="5644463" y="3335994"/>
            <a:ext cx="5153525" cy="63201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4063752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103F910-3E0B-534C-4168-1759883E0A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3900" y="0"/>
            <a:ext cx="10515600" cy="1325563"/>
          </a:xfrm>
        </p:spPr>
        <p:txBody>
          <a:bodyPr/>
          <a:lstStyle/>
          <a:p>
            <a:pPr algn="ctr"/>
            <a:r>
              <a:rPr lang="es-ES" dirty="0"/>
              <a:t>EVALUACION DE RESPUESTA</a:t>
            </a:r>
            <a:endParaRPr lang="es-EC" dirty="0"/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3B5E1D49-D7F9-1AFB-7A47-F2FD80B37825}"/>
              </a:ext>
            </a:extLst>
          </p:cNvPr>
          <p:cNvSpPr txBox="1"/>
          <p:nvPr/>
        </p:nvSpPr>
        <p:spPr>
          <a:xfrm>
            <a:off x="723900" y="1997839"/>
            <a:ext cx="3913433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000" b="1" dirty="0"/>
              <a:t>CREITERIOS DE RESPUESTA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sz="2000" dirty="0"/>
              <a:t>Respuesta completa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s-ES" sz="2000" dirty="0"/>
              <a:t>Respuesta completa estricta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sz="2000" dirty="0"/>
              <a:t>Respuesta parcial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s-ES" sz="2000" dirty="0"/>
              <a:t>Muy buena respuesta parcial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sz="2000" dirty="0"/>
              <a:t>Respuesta mínima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sz="2000" dirty="0"/>
              <a:t>Enfermedad estable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sz="2000" dirty="0" err="1"/>
              <a:t>Progresion</a:t>
            </a:r>
            <a:endParaRPr lang="es-ES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sz="2000" dirty="0" err="1"/>
              <a:t>Recaida</a:t>
            </a:r>
            <a:r>
              <a:rPr lang="es-ES" sz="2000" dirty="0"/>
              <a:t> (clínica)</a:t>
            </a:r>
            <a:endParaRPr lang="es-EC" sz="2000" dirty="0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3DD85FE7-547E-48D3-01DF-0CC758E7577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8613" y="3690117"/>
            <a:ext cx="6440887" cy="2921662"/>
          </a:xfrm>
          <a:prstGeom prst="rect">
            <a:avLst/>
          </a:prstGeom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id="{241680DE-C3B3-B090-5230-C9754F240665}"/>
              </a:ext>
            </a:extLst>
          </p:cNvPr>
          <p:cNvSpPr txBox="1"/>
          <p:nvPr/>
        </p:nvSpPr>
        <p:spPr>
          <a:xfrm>
            <a:off x="0" y="6611779"/>
            <a:ext cx="1079798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000" dirty="0"/>
              <a:t>GRUPO ESPAÑOL DE MIELOMA. 2021. "GUIA DE MIELOMA MULTIPLE", ISBN: 978-84-18420-91-7.</a:t>
            </a:r>
            <a:endParaRPr lang="es-EC" sz="1000" dirty="0"/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59FC2549-6109-F6D5-0273-8365E605906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49472" y="937338"/>
            <a:ext cx="5050975" cy="27527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804350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755B815-9AFC-E704-E18D-09A8550964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3900" y="120492"/>
            <a:ext cx="10515600" cy="1325563"/>
          </a:xfrm>
        </p:spPr>
        <p:txBody>
          <a:bodyPr/>
          <a:lstStyle/>
          <a:p>
            <a:pPr algn="ctr"/>
            <a:r>
              <a:rPr lang="es-ES" dirty="0"/>
              <a:t>RECAIDA</a:t>
            </a:r>
            <a:endParaRPr lang="es-EC" dirty="0"/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4FEFCC9A-E535-86C3-31F1-166B83B1AA4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324" y="1065888"/>
            <a:ext cx="5019222" cy="5433652"/>
          </a:xfrm>
          <a:prstGeom prst="rect">
            <a:avLst/>
          </a:prstGeom>
        </p:spPr>
      </p:pic>
      <p:sp>
        <p:nvSpPr>
          <p:cNvPr id="5" name="CuadroTexto 4">
            <a:extLst>
              <a:ext uri="{FF2B5EF4-FFF2-40B4-BE49-F238E27FC236}">
                <a16:creationId xmlns:a16="http://schemas.microsoft.com/office/drawing/2014/main" id="{9339A89B-CC42-F25B-1B8B-CBCF500C596D}"/>
              </a:ext>
            </a:extLst>
          </p:cNvPr>
          <p:cNvSpPr txBox="1"/>
          <p:nvPr/>
        </p:nvSpPr>
        <p:spPr>
          <a:xfrm>
            <a:off x="0" y="6611779"/>
            <a:ext cx="90364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Tx/>
              <a:buChar char="-"/>
            </a:pPr>
            <a:r>
              <a:rPr lang="en-US" sz="1000" dirty="0"/>
              <a:t>S. Vincent Rajkumar. 2022. "Multiple myeloma: 2022 update on diagnosis, risk stratification, and </a:t>
            </a:r>
            <a:r>
              <a:rPr lang="en-US" sz="1000" dirty="0" err="1"/>
              <a:t>management",AMERICAN</a:t>
            </a:r>
            <a:r>
              <a:rPr lang="en-US" sz="1000" dirty="0"/>
              <a:t> JOURNAL OF HEMATOLOGY, 97:1086–1107</a:t>
            </a: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4845A42F-83EA-E7DA-D6BE-2EA3B729A74D}"/>
              </a:ext>
            </a:extLst>
          </p:cNvPr>
          <p:cNvSpPr txBox="1"/>
          <p:nvPr/>
        </p:nvSpPr>
        <p:spPr>
          <a:xfrm>
            <a:off x="6096000" y="1546412"/>
            <a:ext cx="47019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400" b="1" dirty="0"/>
              <a:t>DEFINICIONES</a:t>
            </a:r>
            <a:endParaRPr lang="es-EC" sz="2400" b="1" dirty="0"/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397BBD54-212D-935F-2B20-8E976AE39603}"/>
              </a:ext>
            </a:extLst>
          </p:cNvPr>
          <p:cNvSpPr txBox="1"/>
          <p:nvPr/>
        </p:nvSpPr>
        <p:spPr>
          <a:xfrm>
            <a:off x="6096000" y="2462592"/>
            <a:ext cx="4701988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/>
              <a:t>MM REFRACTARIO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dirty="0"/>
              <a:t>Sin respuesta al tratamiento de rescate (no respondedor)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s-ES" dirty="0"/>
              <a:t>Primariamente refractario: nunca alcanza respuesta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s-ES" dirty="0"/>
              <a:t>Recaído y refractario: inicialmente respondió pero en recaída progresa en menos de 60 días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s-ES" b="1" dirty="0"/>
          </a:p>
          <a:p>
            <a:r>
              <a:rPr lang="es-ES" b="1" dirty="0"/>
              <a:t>MM RECAIDA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dirty="0"/>
              <a:t>Con respuesta a tratamiento de al menos 60 días de culminar tratamiento </a:t>
            </a:r>
            <a:endParaRPr lang="es-EC" dirty="0"/>
          </a:p>
        </p:txBody>
      </p:sp>
      <p:sp>
        <p:nvSpPr>
          <p:cNvPr id="8" name="Rectángulo 7">
            <a:extLst>
              <a:ext uri="{FF2B5EF4-FFF2-40B4-BE49-F238E27FC236}">
                <a16:creationId xmlns:a16="http://schemas.microsoft.com/office/drawing/2014/main" id="{A87AD3FB-03D8-9807-BF61-6BC42B413EE1}"/>
              </a:ext>
            </a:extLst>
          </p:cNvPr>
          <p:cNvSpPr/>
          <p:nvPr/>
        </p:nvSpPr>
        <p:spPr>
          <a:xfrm>
            <a:off x="1896035" y="1331259"/>
            <a:ext cx="981636" cy="22703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C"/>
          </a:p>
        </p:txBody>
      </p:sp>
      <p:sp>
        <p:nvSpPr>
          <p:cNvPr id="9" name="Rectángulo 8">
            <a:extLst>
              <a:ext uri="{FF2B5EF4-FFF2-40B4-BE49-F238E27FC236}">
                <a16:creationId xmlns:a16="http://schemas.microsoft.com/office/drawing/2014/main" id="{9BDA793E-7A03-E693-A1F2-CC2497B8774F}"/>
              </a:ext>
            </a:extLst>
          </p:cNvPr>
          <p:cNvSpPr/>
          <p:nvPr/>
        </p:nvSpPr>
        <p:spPr>
          <a:xfrm>
            <a:off x="4393319" y="1319377"/>
            <a:ext cx="981636" cy="22703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30630965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1936376" y="363070"/>
            <a:ext cx="769171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C" sz="4800" b="1" dirty="0">
                <a:latin typeface="Arial" panose="020B0604020202020204" pitchFamily="34" charset="0"/>
                <a:cs typeface="Arial" panose="020B0604020202020204" pitchFamily="34" charset="0"/>
              </a:rPr>
              <a:t>INDICE </a:t>
            </a:r>
            <a:endParaRPr lang="es-EC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2 CuadroTexto"/>
          <p:cNvSpPr txBox="1"/>
          <p:nvPr/>
        </p:nvSpPr>
        <p:spPr>
          <a:xfrm>
            <a:off x="1029574" y="1194067"/>
            <a:ext cx="10563157" cy="54784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es-EC" sz="2800" dirty="0">
                <a:latin typeface="Arial" panose="020B0604020202020204" pitchFamily="34" charset="0"/>
                <a:cs typeface="Arial" panose="020B0604020202020204" pitchFamily="34" charset="0"/>
              </a:rPr>
              <a:t>EPIDEMIOLOGIA / FISIOPATOLOGIA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es-EC" sz="2800" dirty="0">
                <a:latin typeface="Arial" panose="020B0604020202020204" pitchFamily="34" charset="0"/>
                <a:cs typeface="Arial" panose="020B0604020202020204" pitchFamily="34" charset="0"/>
              </a:rPr>
              <a:t>ESTADIOS DE ENFERMEDAD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es-EC" sz="2800" dirty="0">
                <a:latin typeface="Arial" panose="020B0604020202020204" pitchFamily="34" charset="0"/>
                <a:cs typeface="Arial" panose="020B0604020202020204" pitchFamily="34" charset="0"/>
              </a:rPr>
              <a:t>CLINICA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es-EC" sz="2800" dirty="0">
                <a:latin typeface="Arial" panose="020B0604020202020204" pitchFamily="34" charset="0"/>
                <a:cs typeface="Arial" panose="020B0604020202020204" pitchFamily="34" charset="0"/>
              </a:rPr>
              <a:t>DIAGNOSTICO 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es-EC" sz="2800" dirty="0">
                <a:latin typeface="Arial" panose="020B0604020202020204" pitchFamily="34" charset="0"/>
                <a:cs typeface="Arial" panose="020B0604020202020204" pitchFamily="34" charset="0"/>
              </a:rPr>
              <a:t>ESTRATIFICACION Y PRONOSTICO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es-EC" sz="2800" dirty="0">
                <a:latin typeface="Arial" panose="020B0604020202020204" pitchFamily="34" charset="0"/>
                <a:cs typeface="Arial" panose="020B0604020202020204" pitchFamily="34" charset="0"/>
              </a:rPr>
              <a:t>TRATAMIENTO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es-EC" sz="2800" dirty="0">
                <a:latin typeface="Arial" panose="020B0604020202020204" pitchFamily="34" charset="0"/>
                <a:cs typeface="Arial" panose="020B0604020202020204" pitchFamily="34" charset="0"/>
              </a:rPr>
              <a:t>RECAIDA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es-EC" sz="2800" dirty="0">
                <a:latin typeface="Arial" panose="020B0604020202020204" pitchFamily="34" charset="0"/>
                <a:cs typeface="Arial" panose="020B0604020202020204" pitchFamily="34" charset="0"/>
              </a:rPr>
              <a:t>CONCLUSIONES</a:t>
            </a:r>
          </a:p>
          <a:p>
            <a:pPr marL="342900" indent="-342900">
              <a:buFont typeface="+mj-lt"/>
              <a:buAutoNum type="arabicPeriod"/>
            </a:pPr>
            <a:endParaRPr lang="es-EC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9539034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78CF6EF-03C4-F243-A707-63C540D9AA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8869" y="414934"/>
            <a:ext cx="10515600" cy="1325563"/>
          </a:xfrm>
        </p:spPr>
        <p:txBody>
          <a:bodyPr/>
          <a:lstStyle/>
          <a:p>
            <a:pPr algn="ctr"/>
            <a:r>
              <a:rPr lang="es-ES" dirty="0"/>
              <a:t>CASOS ESPECIALES</a:t>
            </a:r>
            <a:br>
              <a:rPr lang="es-ES" dirty="0"/>
            </a:br>
            <a:r>
              <a:rPr lang="es-ES" dirty="0"/>
              <a:t>INSUFICIENCIA RENAL</a:t>
            </a:r>
            <a:endParaRPr lang="es-EC" dirty="0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190D2232-2A69-2F89-8EB4-DC32DB48316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18869" y="1631913"/>
            <a:ext cx="5157787" cy="823912"/>
          </a:xfrm>
        </p:spPr>
        <p:txBody>
          <a:bodyPr/>
          <a:lstStyle/>
          <a:p>
            <a:pPr algn="ctr"/>
            <a:r>
              <a:rPr lang="es-ES" dirty="0">
                <a:solidFill>
                  <a:srgbClr val="FF0000"/>
                </a:solidFill>
              </a:rPr>
              <a:t>FALLA RENAL AGUDA</a:t>
            </a:r>
            <a:endParaRPr lang="es-EC" dirty="0">
              <a:solidFill>
                <a:srgbClr val="FF0000"/>
              </a:solidFill>
            </a:endParaRP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BB2A6E26-9777-1256-3C2C-A79FAE8A307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18869" y="3010022"/>
            <a:ext cx="5157787" cy="3179640"/>
          </a:xfrm>
        </p:spPr>
        <p:txBody>
          <a:bodyPr/>
          <a:lstStyle/>
          <a:p>
            <a:r>
              <a:rPr lang="es-ES" sz="2400" dirty="0" err="1"/>
              <a:t>Nefropatia</a:t>
            </a:r>
            <a:r>
              <a:rPr lang="es-ES" sz="2400" dirty="0"/>
              <a:t> por cilindros (NPC): </a:t>
            </a:r>
          </a:p>
          <a:p>
            <a:pPr lvl="1"/>
            <a:r>
              <a:rPr lang="es-ES" sz="2000" dirty="0"/>
              <a:t>Cadenas ligeras libres &gt;1500 mg/L</a:t>
            </a:r>
          </a:p>
          <a:p>
            <a:pPr lvl="1"/>
            <a:r>
              <a:rPr lang="es-ES" sz="2000" dirty="0"/>
              <a:t>Esquema basado en </a:t>
            </a:r>
            <a:r>
              <a:rPr lang="es-ES" sz="2000" dirty="0" err="1"/>
              <a:t>Bortezomib</a:t>
            </a:r>
            <a:endParaRPr lang="es-EC" sz="2000" dirty="0"/>
          </a:p>
          <a:p>
            <a:r>
              <a:rPr lang="es-EC" sz="2400" dirty="0"/>
              <a:t>Otras etiologías:</a:t>
            </a:r>
          </a:p>
          <a:p>
            <a:pPr lvl="1"/>
            <a:r>
              <a:rPr lang="es-ES" sz="2000" dirty="0"/>
              <a:t>Descartar NPC por biopsia renal</a:t>
            </a:r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64E76CD0-3F7E-6463-A366-DFEB03D7D5B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5776669" y="1631913"/>
            <a:ext cx="5183188" cy="823912"/>
          </a:xfrm>
        </p:spPr>
        <p:txBody>
          <a:bodyPr/>
          <a:lstStyle/>
          <a:p>
            <a:pPr algn="ctr"/>
            <a:r>
              <a:rPr lang="es-ES" dirty="0">
                <a:solidFill>
                  <a:srgbClr val="FF0000"/>
                </a:solidFill>
              </a:rPr>
              <a:t>ENFERMEDAD RENAL CRONICA</a:t>
            </a:r>
            <a:endParaRPr lang="es-EC" dirty="0">
              <a:solidFill>
                <a:srgbClr val="FF0000"/>
              </a:solidFill>
            </a:endParaRP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D8D54C8A-8ADD-3CCD-A4D0-3891497E95F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5776669" y="3010022"/>
            <a:ext cx="5183188" cy="3179640"/>
          </a:xfrm>
        </p:spPr>
        <p:txBody>
          <a:bodyPr/>
          <a:lstStyle/>
          <a:p>
            <a:r>
              <a:rPr lang="es-ES" sz="2000" dirty="0"/>
              <a:t>Símil otras etiologías</a:t>
            </a:r>
          </a:p>
          <a:p>
            <a:r>
              <a:rPr lang="es-ES" sz="2000" dirty="0"/>
              <a:t>Ajuste de medicación a filtrado glomerular</a:t>
            </a:r>
          </a:p>
          <a:p>
            <a:r>
              <a:rPr lang="es-ES" sz="2000" dirty="0"/>
              <a:t>Controvertido Trasplante en estos pacientes</a:t>
            </a:r>
          </a:p>
          <a:p>
            <a:r>
              <a:rPr lang="es-ES" sz="2000" dirty="0"/>
              <a:t>Necesidad de terapia de reemplazo renal</a:t>
            </a:r>
            <a:endParaRPr lang="es-EC" sz="2000" dirty="0"/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90EB70EC-961B-FCBE-C865-5E109F558A85}"/>
              </a:ext>
            </a:extLst>
          </p:cNvPr>
          <p:cNvSpPr txBox="1"/>
          <p:nvPr/>
        </p:nvSpPr>
        <p:spPr>
          <a:xfrm>
            <a:off x="0" y="6596258"/>
            <a:ext cx="1079798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000" dirty="0"/>
              <a:t>GRUPO ESPAÑOL DE MIELOMA. 2021. "GUIA DE MIELOMA MULTIPLE", ISBN: 978-84-18420-91-7.</a:t>
            </a:r>
            <a:endParaRPr lang="es-EC" sz="1000" dirty="0"/>
          </a:p>
        </p:txBody>
      </p:sp>
    </p:spTree>
    <p:extLst>
      <p:ext uri="{BB962C8B-B14F-4D97-AF65-F5344CB8AC3E}">
        <p14:creationId xmlns:p14="http://schemas.microsoft.com/office/powerpoint/2010/main" val="198037970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ítulo 6">
            <a:extLst>
              <a:ext uri="{FF2B5EF4-FFF2-40B4-BE49-F238E27FC236}">
                <a16:creationId xmlns:a16="http://schemas.microsoft.com/office/drawing/2014/main" id="{9B6DD641-F9ED-A9E8-F27E-7C566915BC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8869" y="536884"/>
            <a:ext cx="10515600" cy="1325563"/>
          </a:xfrm>
        </p:spPr>
        <p:txBody>
          <a:bodyPr/>
          <a:lstStyle/>
          <a:p>
            <a:pPr algn="ctr"/>
            <a:r>
              <a:rPr lang="es-ES" dirty="0"/>
              <a:t>FUTURO CELULAS CAR-T</a:t>
            </a:r>
            <a:endParaRPr lang="es-EC" dirty="0"/>
          </a:p>
        </p:txBody>
      </p:sp>
      <p:sp>
        <p:nvSpPr>
          <p:cNvPr id="10" name="Marcador de texto 9">
            <a:extLst>
              <a:ext uri="{FF2B5EF4-FFF2-40B4-BE49-F238E27FC236}">
                <a16:creationId xmlns:a16="http://schemas.microsoft.com/office/drawing/2014/main" id="{B23EEC81-377F-3C64-724A-F6328ED8B1D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18869" y="1613975"/>
            <a:ext cx="5157787" cy="823912"/>
          </a:xfrm>
        </p:spPr>
        <p:txBody>
          <a:bodyPr/>
          <a:lstStyle/>
          <a:p>
            <a:pPr algn="ctr"/>
            <a:r>
              <a:rPr lang="es-EC" sz="2000" i="0" u="none" strike="noStrike" baseline="0" dirty="0">
                <a:solidFill>
                  <a:srgbClr val="FF0000"/>
                </a:solidFill>
              </a:rPr>
              <a:t>IDECABTAGENE VICLEUCEL (IDE-CEL)</a:t>
            </a:r>
            <a:endParaRPr lang="es-EC" sz="2000" dirty="0">
              <a:solidFill>
                <a:srgbClr val="FF0000"/>
              </a:solidFill>
            </a:endParaRPr>
          </a:p>
        </p:txBody>
      </p:sp>
      <p:sp>
        <p:nvSpPr>
          <p:cNvPr id="11" name="Marcador de contenido 10">
            <a:extLst>
              <a:ext uri="{FF2B5EF4-FFF2-40B4-BE49-F238E27FC236}">
                <a16:creationId xmlns:a16="http://schemas.microsoft.com/office/drawing/2014/main" id="{8913DE4B-37AB-3604-5E83-3421207DD2F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18869" y="2775790"/>
            <a:ext cx="5157787" cy="1325564"/>
          </a:xfrm>
        </p:spPr>
        <p:txBody>
          <a:bodyPr/>
          <a:lstStyle/>
          <a:p>
            <a:r>
              <a:rPr lang="es-ES" dirty="0"/>
              <a:t>Estudio Fase II</a:t>
            </a:r>
          </a:p>
          <a:p>
            <a:r>
              <a:rPr lang="es-ES" dirty="0"/>
              <a:t>Respuesta de 73%</a:t>
            </a:r>
          </a:p>
          <a:p>
            <a:r>
              <a:rPr lang="es-ES" dirty="0"/>
              <a:t>Respuesta Completa 33%</a:t>
            </a:r>
            <a:endParaRPr lang="es-EC" dirty="0"/>
          </a:p>
        </p:txBody>
      </p:sp>
      <p:sp>
        <p:nvSpPr>
          <p:cNvPr id="12" name="Marcador de texto 11">
            <a:extLst>
              <a:ext uri="{FF2B5EF4-FFF2-40B4-BE49-F238E27FC236}">
                <a16:creationId xmlns:a16="http://schemas.microsoft.com/office/drawing/2014/main" id="{142C20DF-9067-1A8D-21ED-B6E7CB892B8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5776669" y="1862447"/>
            <a:ext cx="5183188" cy="823912"/>
          </a:xfrm>
        </p:spPr>
        <p:txBody>
          <a:bodyPr/>
          <a:lstStyle/>
          <a:p>
            <a:pPr algn="ctr"/>
            <a:r>
              <a:rPr lang="es-EC" sz="2000" i="0" u="none" strike="noStrike" baseline="0" dirty="0">
                <a:solidFill>
                  <a:srgbClr val="FF0000"/>
                </a:solidFill>
              </a:rPr>
              <a:t>CILTACABTAGENE AUTOLEUCEL (CILTA-CEL)</a:t>
            </a:r>
            <a:endParaRPr lang="es-EC" sz="2000" dirty="0">
              <a:solidFill>
                <a:srgbClr val="FF0000"/>
              </a:solidFill>
            </a:endParaRPr>
          </a:p>
        </p:txBody>
      </p:sp>
      <p:sp>
        <p:nvSpPr>
          <p:cNvPr id="13" name="Marcador de contenido 12">
            <a:extLst>
              <a:ext uri="{FF2B5EF4-FFF2-40B4-BE49-F238E27FC236}">
                <a16:creationId xmlns:a16="http://schemas.microsoft.com/office/drawing/2014/main" id="{CE772356-DA24-436D-3E74-ADD13BF362E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5776669" y="2775788"/>
            <a:ext cx="5183188" cy="1325565"/>
          </a:xfrm>
        </p:spPr>
        <p:txBody>
          <a:bodyPr/>
          <a:lstStyle/>
          <a:p>
            <a:r>
              <a:rPr lang="es-ES" dirty="0"/>
              <a:t>Estudio Fase II</a:t>
            </a:r>
          </a:p>
          <a:p>
            <a:r>
              <a:rPr lang="es-ES" dirty="0"/>
              <a:t>Respuesta de 97%</a:t>
            </a:r>
          </a:p>
          <a:p>
            <a:r>
              <a:rPr lang="es-ES" dirty="0"/>
              <a:t>Respuesta Completa 67%</a:t>
            </a:r>
            <a:endParaRPr lang="es-EC" dirty="0"/>
          </a:p>
          <a:p>
            <a:endParaRPr lang="es-ES" dirty="0"/>
          </a:p>
        </p:txBody>
      </p:sp>
      <p:sp>
        <p:nvSpPr>
          <p:cNvPr id="17" name="CuadroTexto 16">
            <a:extLst>
              <a:ext uri="{FF2B5EF4-FFF2-40B4-BE49-F238E27FC236}">
                <a16:creationId xmlns:a16="http://schemas.microsoft.com/office/drawing/2014/main" id="{0BB09B5E-0121-BAA6-8752-C0B19219D991}"/>
              </a:ext>
            </a:extLst>
          </p:cNvPr>
          <p:cNvSpPr txBox="1"/>
          <p:nvPr/>
        </p:nvSpPr>
        <p:spPr>
          <a:xfrm>
            <a:off x="2633680" y="4766971"/>
            <a:ext cx="608595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800" b="1" dirty="0">
                <a:solidFill>
                  <a:srgbClr val="FF0000"/>
                </a:solidFill>
              </a:rPr>
              <a:t>RESPUESTA CON DURACION LIMITADA</a:t>
            </a:r>
            <a:endParaRPr lang="es-EC" sz="2800" b="1" dirty="0">
              <a:solidFill>
                <a:srgbClr val="FF0000"/>
              </a:solidFill>
            </a:endParaRPr>
          </a:p>
          <a:p>
            <a:pPr algn="ctr"/>
            <a:endParaRPr lang="es-EC" sz="2800" b="1" dirty="0">
              <a:solidFill>
                <a:srgbClr val="FF0000"/>
              </a:solidFill>
            </a:endParaRPr>
          </a:p>
        </p:txBody>
      </p:sp>
      <p:sp>
        <p:nvSpPr>
          <p:cNvPr id="18" name="CuadroTexto 17">
            <a:extLst>
              <a:ext uri="{FF2B5EF4-FFF2-40B4-BE49-F238E27FC236}">
                <a16:creationId xmlns:a16="http://schemas.microsoft.com/office/drawing/2014/main" id="{B8FE140D-2EDB-141A-961B-81BA44740F15}"/>
              </a:ext>
            </a:extLst>
          </p:cNvPr>
          <p:cNvSpPr txBox="1"/>
          <p:nvPr/>
        </p:nvSpPr>
        <p:spPr>
          <a:xfrm>
            <a:off x="0" y="6430437"/>
            <a:ext cx="90364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Tx/>
              <a:buChar char="-"/>
            </a:pPr>
            <a:r>
              <a:rPr lang="en-US" sz="1000" dirty="0"/>
              <a:t>S. Vincent Rajkumar. 2022. "Multiple myeloma: 2022 update on diagnosis, risk stratification, and </a:t>
            </a:r>
            <a:r>
              <a:rPr lang="en-US" sz="1000" dirty="0" err="1"/>
              <a:t>management",AMERICAN</a:t>
            </a:r>
            <a:r>
              <a:rPr lang="en-US" sz="1000" dirty="0"/>
              <a:t> JOURNAL OF HEMATOLOGY, 97:1086–1107</a:t>
            </a:r>
          </a:p>
        </p:txBody>
      </p:sp>
    </p:spTree>
    <p:extLst>
      <p:ext uri="{BB962C8B-B14F-4D97-AF65-F5344CB8AC3E}">
        <p14:creationId xmlns:p14="http://schemas.microsoft.com/office/powerpoint/2010/main" val="93649468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9E7FD91-939B-74AC-FE0A-5F7EAEE3E5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3900" y="483563"/>
            <a:ext cx="10515600" cy="1325563"/>
          </a:xfrm>
        </p:spPr>
        <p:txBody>
          <a:bodyPr/>
          <a:lstStyle/>
          <a:p>
            <a:pPr algn="ctr"/>
            <a:r>
              <a:rPr lang="es-ES" dirty="0"/>
              <a:t>CONCLUSIONES</a:t>
            </a:r>
            <a:endParaRPr lang="es-EC" dirty="0"/>
          </a:p>
        </p:txBody>
      </p:sp>
    </p:spTree>
    <p:extLst>
      <p:ext uri="{BB962C8B-B14F-4D97-AF65-F5344CB8AC3E}">
        <p14:creationId xmlns:p14="http://schemas.microsoft.com/office/powerpoint/2010/main" val="251166922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>
            <a:extLst>
              <a:ext uri="{FF2B5EF4-FFF2-40B4-BE49-F238E27FC236}">
                <a16:creationId xmlns:a16="http://schemas.microsoft.com/office/drawing/2014/main" id="{46E45C69-ABBF-3A5F-7E43-B1E9BB1074E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400170" y="2057168"/>
            <a:ext cx="7149612" cy="2387600"/>
          </a:xfrm>
        </p:spPr>
        <p:txBody>
          <a:bodyPr>
            <a:normAutofit/>
          </a:bodyPr>
          <a:lstStyle/>
          <a:p>
            <a:r>
              <a:rPr lang="es-ES" sz="9600" dirty="0"/>
              <a:t>GRACIAS</a:t>
            </a:r>
            <a:endParaRPr lang="es-EC" sz="9600" dirty="0"/>
          </a:p>
        </p:txBody>
      </p:sp>
      <p:sp>
        <p:nvSpPr>
          <p:cNvPr id="4" name="Subtítulo 3">
            <a:extLst>
              <a:ext uri="{FF2B5EF4-FFF2-40B4-BE49-F238E27FC236}">
                <a16:creationId xmlns:a16="http://schemas.microsoft.com/office/drawing/2014/main" id="{B1690B11-32EC-C6ED-CBD2-22FDA8B7495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134160125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9E5E874-F595-E0ED-9FA8-B36B31B07D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98716"/>
            <a:ext cx="10515600" cy="1325563"/>
          </a:xfrm>
        </p:spPr>
        <p:txBody>
          <a:bodyPr/>
          <a:lstStyle/>
          <a:p>
            <a:r>
              <a:rPr lang="es-ES" dirty="0"/>
              <a:t>BIBLIOGRAFIA</a:t>
            </a:r>
            <a:endParaRPr lang="es-EC" dirty="0"/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E922D93F-AA3F-C734-5730-66B88FEBCA9C}"/>
              </a:ext>
            </a:extLst>
          </p:cNvPr>
          <p:cNvSpPr txBox="1"/>
          <p:nvPr/>
        </p:nvSpPr>
        <p:spPr>
          <a:xfrm>
            <a:off x="510988" y="2024279"/>
            <a:ext cx="10703859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dirty="0"/>
              <a:t>- Garrido D, Granja M. Limitaciones en el manejo de Mieloma Múltiple en Ecuador. </a:t>
            </a:r>
            <a:r>
              <a:rPr lang="es-EC" dirty="0" err="1"/>
              <a:t>Rev</a:t>
            </a:r>
            <a:r>
              <a:rPr lang="es-EC" dirty="0"/>
              <a:t> </a:t>
            </a:r>
            <a:r>
              <a:rPr lang="es-EC" dirty="0" err="1"/>
              <a:t>Fac</a:t>
            </a:r>
            <a:r>
              <a:rPr lang="es-EC" dirty="0"/>
              <a:t> Cien </a:t>
            </a:r>
            <a:r>
              <a:rPr lang="es-EC" dirty="0" err="1"/>
              <a:t>Med</a:t>
            </a:r>
            <a:r>
              <a:rPr lang="es-EC" dirty="0"/>
              <a:t> (Quito) 2019; 44 (2): 5-9</a:t>
            </a:r>
          </a:p>
          <a:p>
            <a:r>
              <a:rPr lang="es-EC" dirty="0"/>
              <a:t>- WEBER N. 2012. "REVISIÓN FISIOPATOLOGÍA, CLÍNICA Y DIAGNÓSTICO DE MIELOMA MÚLTIPLE". Revista Médica de Costa Rica y </a:t>
            </a:r>
            <a:r>
              <a:rPr lang="es-EC" dirty="0" err="1"/>
              <a:t>Centroamerica</a:t>
            </a:r>
            <a:r>
              <a:rPr lang="es-EC" dirty="0"/>
              <a:t>. LXIX (603) 343-349</a:t>
            </a:r>
          </a:p>
          <a:p>
            <a:r>
              <a:rPr lang="es-EC" dirty="0"/>
              <a:t>- S. Vincent </a:t>
            </a:r>
            <a:r>
              <a:rPr lang="es-EC" dirty="0" err="1"/>
              <a:t>Rajkumar</a:t>
            </a:r>
            <a:r>
              <a:rPr lang="es-EC" dirty="0"/>
              <a:t>. 2022. "</a:t>
            </a:r>
            <a:r>
              <a:rPr lang="es-EC" dirty="0" err="1"/>
              <a:t>Multiple</a:t>
            </a:r>
            <a:r>
              <a:rPr lang="es-EC" dirty="0"/>
              <a:t> </a:t>
            </a:r>
            <a:r>
              <a:rPr lang="es-EC" dirty="0" err="1"/>
              <a:t>myeloma</a:t>
            </a:r>
            <a:r>
              <a:rPr lang="es-EC" dirty="0"/>
              <a:t>: 2022 </a:t>
            </a:r>
            <a:r>
              <a:rPr lang="es-EC" dirty="0" err="1"/>
              <a:t>update</a:t>
            </a:r>
            <a:r>
              <a:rPr lang="es-EC" dirty="0"/>
              <a:t> </a:t>
            </a:r>
            <a:r>
              <a:rPr lang="es-EC" dirty="0" err="1"/>
              <a:t>on</a:t>
            </a:r>
            <a:r>
              <a:rPr lang="es-EC" dirty="0"/>
              <a:t> diagnosis, </a:t>
            </a:r>
            <a:r>
              <a:rPr lang="es-EC" dirty="0" err="1"/>
              <a:t>risk</a:t>
            </a:r>
            <a:r>
              <a:rPr lang="es-EC" dirty="0"/>
              <a:t> </a:t>
            </a:r>
            <a:r>
              <a:rPr lang="es-EC" dirty="0" err="1"/>
              <a:t>stratification</a:t>
            </a:r>
            <a:r>
              <a:rPr lang="es-EC" dirty="0"/>
              <a:t>, and </a:t>
            </a:r>
            <a:r>
              <a:rPr lang="es-EC" dirty="0" err="1"/>
              <a:t>management</a:t>
            </a:r>
            <a:r>
              <a:rPr lang="es-EC" dirty="0"/>
              <a:t>",AMERICAN JOURNAL OF HEMATOLOGY, 97:1086–1107</a:t>
            </a:r>
          </a:p>
          <a:p>
            <a:r>
              <a:rPr lang="es-EC" dirty="0"/>
              <a:t>- Ho, M., Patel, A., </a:t>
            </a:r>
            <a:r>
              <a:rPr lang="es-EC" dirty="0" err="1"/>
              <a:t>Goh</a:t>
            </a:r>
            <a:r>
              <a:rPr lang="es-EC" dirty="0"/>
              <a:t>, C.Y. et al. </a:t>
            </a:r>
            <a:r>
              <a:rPr lang="es-EC" dirty="0" err="1"/>
              <a:t>Changing</a:t>
            </a:r>
            <a:r>
              <a:rPr lang="es-EC" dirty="0"/>
              <a:t> </a:t>
            </a:r>
            <a:r>
              <a:rPr lang="es-EC" dirty="0" err="1"/>
              <a:t>paradigms</a:t>
            </a:r>
            <a:r>
              <a:rPr lang="es-EC" dirty="0"/>
              <a:t> in diagnosis and </a:t>
            </a:r>
            <a:r>
              <a:rPr lang="es-EC" dirty="0" err="1"/>
              <a:t>treatment</a:t>
            </a:r>
            <a:r>
              <a:rPr lang="es-EC" dirty="0"/>
              <a:t> </a:t>
            </a:r>
            <a:r>
              <a:rPr lang="es-EC" dirty="0" err="1"/>
              <a:t>of</a:t>
            </a:r>
            <a:r>
              <a:rPr lang="es-EC" dirty="0"/>
              <a:t> monoclonal </a:t>
            </a:r>
            <a:r>
              <a:rPr lang="es-EC" dirty="0" err="1"/>
              <a:t>gammopathy</a:t>
            </a:r>
            <a:r>
              <a:rPr lang="es-EC" dirty="0"/>
              <a:t> </a:t>
            </a:r>
            <a:r>
              <a:rPr lang="es-EC" dirty="0" err="1"/>
              <a:t>of</a:t>
            </a:r>
            <a:r>
              <a:rPr lang="es-EC" dirty="0"/>
              <a:t> </a:t>
            </a:r>
            <a:r>
              <a:rPr lang="es-EC" dirty="0" err="1"/>
              <a:t>undetermined</a:t>
            </a:r>
            <a:r>
              <a:rPr lang="es-EC" dirty="0"/>
              <a:t> </a:t>
            </a:r>
            <a:r>
              <a:rPr lang="es-EC" dirty="0" err="1"/>
              <a:t>significance</a:t>
            </a:r>
            <a:r>
              <a:rPr lang="es-EC" dirty="0"/>
              <a:t> (MGUS) and </a:t>
            </a:r>
            <a:r>
              <a:rPr lang="es-EC" dirty="0" err="1"/>
              <a:t>smoldering</a:t>
            </a:r>
            <a:r>
              <a:rPr lang="es-EC" dirty="0"/>
              <a:t> </a:t>
            </a:r>
            <a:r>
              <a:rPr lang="es-EC" dirty="0" err="1"/>
              <a:t>multiple</a:t>
            </a:r>
            <a:r>
              <a:rPr lang="es-EC" dirty="0"/>
              <a:t> </a:t>
            </a:r>
            <a:r>
              <a:rPr lang="es-EC" dirty="0" err="1"/>
              <a:t>myeloma</a:t>
            </a:r>
            <a:r>
              <a:rPr lang="es-EC" dirty="0"/>
              <a:t> (SMM). </a:t>
            </a:r>
            <a:r>
              <a:rPr lang="es-EC" dirty="0" err="1"/>
              <a:t>Leukemia</a:t>
            </a:r>
            <a:r>
              <a:rPr lang="es-EC" dirty="0"/>
              <a:t> 34, 3111–3125 (2020)</a:t>
            </a:r>
          </a:p>
          <a:p>
            <a:r>
              <a:rPr lang="es-EC" dirty="0"/>
              <a:t>- GRUPO ESPAÑOL DE MIELOMA. 2021. "GUIA DE MIELOMA MULTIPLE", ISBN: 978-84-18420-91-7</a:t>
            </a:r>
          </a:p>
          <a:p>
            <a:r>
              <a:rPr lang="es-EC" dirty="0"/>
              <a:t>- Al </a:t>
            </a:r>
            <a:r>
              <a:rPr lang="es-EC" dirty="0" err="1"/>
              <a:t>Hamed</a:t>
            </a:r>
            <a:r>
              <a:rPr lang="es-EC" dirty="0"/>
              <a:t> R, </a:t>
            </a:r>
            <a:r>
              <a:rPr lang="es-EC" dirty="0" err="1"/>
              <a:t>Bazarbachi</a:t>
            </a:r>
            <a:r>
              <a:rPr lang="es-EC" dirty="0"/>
              <a:t> AH, </a:t>
            </a:r>
            <a:r>
              <a:rPr lang="es-EC" dirty="0" err="1"/>
              <a:t>Malard</a:t>
            </a:r>
            <a:r>
              <a:rPr lang="es-EC" dirty="0"/>
              <a:t> F, </a:t>
            </a:r>
            <a:r>
              <a:rPr lang="es-EC" dirty="0" err="1"/>
              <a:t>Harousseau</a:t>
            </a:r>
            <a:r>
              <a:rPr lang="es-EC" dirty="0"/>
              <a:t> JL, </a:t>
            </a:r>
            <a:r>
              <a:rPr lang="es-EC" dirty="0" err="1"/>
              <a:t>Mohty</a:t>
            </a:r>
            <a:r>
              <a:rPr lang="es-EC" dirty="0"/>
              <a:t> M. "</a:t>
            </a:r>
            <a:r>
              <a:rPr lang="es-EC" dirty="0" err="1"/>
              <a:t>Current</a:t>
            </a:r>
            <a:r>
              <a:rPr lang="es-EC" dirty="0"/>
              <a:t> status </a:t>
            </a:r>
            <a:r>
              <a:rPr lang="es-EC" dirty="0" err="1"/>
              <a:t>of</a:t>
            </a:r>
            <a:r>
              <a:rPr lang="es-EC" dirty="0"/>
              <a:t> </a:t>
            </a:r>
            <a:r>
              <a:rPr lang="es-EC" dirty="0" err="1"/>
              <a:t>autologous</a:t>
            </a:r>
            <a:r>
              <a:rPr lang="es-EC" dirty="0"/>
              <a:t> </a:t>
            </a:r>
            <a:r>
              <a:rPr lang="es-EC" dirty="0" err="1"/>
              <a:t>stem</a:t>
            </a:r>
            <a:r>
              <a:rPr lang="es-EC" dirty="0"/>
              <a:t> </a:t>
            </a:r>
            <a:r>
              <a:rPr lang="es-EC" dirty="0" err="1"/>
              <a:t>cell</a:t>
            </a:r>
            <a:r>
              <a:rPr lang="es-EC" dirty="0"/>
              <a:t> </a:t>
            </a:r>
            <a:r>
              <a:rPr lang="es-EC" dirty="0" err="1"/>
              <a:t>transplantation</a:t>
            </a:r>
            <a:r>
              <a:rPr lang="es-EC" dirty="0"/>
              <a:t> </a:t>
            </a:r>
            <a:r>
              <a:rPr lang="es-EC" dirty="0" err="1"/>
              <a:t>for</a:t>
            </a:r>
            <a:r>
              <a:rPr lang="es-EC" dirty="0"/>
              <a:t> </a:t>
            </a:r>
            <a:r>
              <a:rPr lang="es-EC" dirty="0" err="1"/>
              <a:t>multiple</a:t>
            </a:r>
            <a:r>
              <a:rPr lang="es-EC" dirty="0"/>
              <a:t> </a:t>
            </a:r>
            <a:r>
              <a:rPr lang="es-EC" dirty="0" err="1"/>
              <a:t>myeloma</a:t>
            </a:r>
            <a:r>
              <a:rPr lang="es-EC" dirty="0"/>
              <a:t>". </a:t>
            </a:r>
            <a:r>
              <a:rPr lang="es-EC" dirty="0" err="1"/>
              <a:t>Blood</a:t>
            </a:r>
            <a:r>
              <a:rPr lang="es-EC" dirty="0"/>
              <a:t> </a:t>
            </a:r>
            <a:r>
              <a:rPr lang="es-EC" dirty="0" err="1"/>
              <a:t>Cancer</a:t>
            </a:r>
            <a:r>
              <a:rPr lang="es-EC" dirty="0"/>
              <a:t> J. 2019 </a:t>
            </a:r>
            <a:r>
              <a:rPr lang="es-EC" dirty="0" err="1"/>
              <a:t>Apr</a:t>
            </a:r>
            <a:r>
              <a:rPr lang="es-EC" dirty="0"/>
              <a:t> 8;9(4):44</a:t>
            </a:r>
          </a:p>
          <a:p>
            <a:r>
              <a:rPr lang="es-EC" dirty="0"/>
              <a:t>- International Agency </a:t>
            </a:r>
            <a:r>
              <a:rPr lang="es-EC" dirty="0" err="1"/>
              <a:t>for</a:t>
            </a:r>
            <a:r>
              <a:rPr lang="es-EC" dirty="0"/>
              <a:t> </a:t>
            </a:r>
            <a:r>
              <a:rPr lang="es-EC" dirty="0" err="1"/>
              <a:t>Research</a:t>
            </a:r>
            <a:r>
              <a:rPr lang="es-EC" dirty="0"/>
              <a:t> </a:t>
            </a:r>
            <a:r>
              <a:rPr lang="es-EC" dirty="0" err="1"/>
              <a:t>on</a:t>
            </a:r>
            <a:r>
              <a:rPr lang="es-EC" dirty="0"/>
              <a:t> </a:t>
            </a:r>
            <a:r>
              <a:rPr lang="es-EC" dirty="0" err="1"/>
              <a:t>Cancer</a:t>
            </a:r>
            <a:r>
              <a:rPr lang="es-EC" dirty="0"/>
              <a:t>, WHO, web: https://gco.iarc.fr/today/home, Actualizada hasta 2020</a:t>
            </a:r>
          </a:p>
        </p:txBody>
      </p:sp>
    </p:spTree>
    <p:extLst>
      <p:ext uri="{BB962C8B-B14F-4D97-AF65-F5344CB8AC3E}">
        <p14:creationId xmlns:p14="http://schemas.microsoft.com/office/powerpoint/2010/main" val="39478419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1">
            <a:extLst>
              <a:ext uri="{FF2B5EF4-FFF2-40B4-BE49-F238E27FC236}">
                <a16:creationId xmlns:a16="http://schemas.microsoft.com/office/drawing/2014/main" id="{95589CEE-928F-C270-B6BD-AB411E4193F7}"/>
              </a:ext>
            </a:extLst>
          </p:cNvPr>
          <p:cNvSpPr txBox="1">
            <a:spLocks/>
          </p:cNvSpPr>
          <p:nvPr/>
        </p:nvSpPr>
        <p:spPr>
          <a:xfrm>
            <a:off x="697006" y="0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j-cs"/>
              </a:defRPr>
            </a:lvl1pPr>
          </a:lstStyle>
          <a:p>
            <a:pPr algn="ctr">
              <a:lnSpc>
                <a:spcPct val="150000"/>
              </a:lnSpc>
            </a:pPr>
            <a:r>
              <a:rPr lang="es-EC" sz="4400">
                <a:latin typeface="Arial" panose="020B0604020202020204" pitchFamily="34" charset="0"/>
                <a:cs typeface="Arial" panose="020B0604020202020204" pitchFamily="34" charset="0"/>
              </a:rPr>
              <a:t>EPIDEMIOLOGIA</a:t>
            </a:r>
            <a:endParaRPr lang="es-EC" sz="4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2" name="Tabla 1">
            <a:extLst>
              <a:ext uri="{FF2B5EF4-FFF2-40B4-BE49-F238E27FC236}">
                <a16:creationId xmlns:a16="http://schemas.microsoft.com/office/drawing/2014/main" id="{B0282EFF-A350-D2AD-5FC6-F3584630A95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28511300"/>
              </p:ext>
            </p:extLst>
          </p:nvPr>
        </p:nvGraphicFramePr>
        <p:xfrm>
          <a:off x="697006" y="2526733"/>
          <a:ext cx="4318750" cy="369774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863750">
                  <a:extLst>
                    <a:ext uri="{9D8B030D-6E8A-4147-A177-3AD203B41FA5}">
                      <a16:colId xmlns:a16="http://schemas.microsoft.com/office/drawing/2014/main" val="3261660639"/>
                    </a:ext>
                  </a:extLst>
                </a:gridCol>
                <a:gridCol w="863750">
                  <a:extLst>
                    <a:ext uri="{9D8B030D-6E8A-4147-A177-3AD203B41FA5}">
                      <a16:colId xmlns:a16="http://schemas.microsoft.com/office/drawing/2014/main" val="922213167"/>
                    </a:ext>
                  </a:extLst>
                </a:gridCol>
                <a:gridCol w="863750">
                  <a:extLst>
                    <a:ext uri="{9D8B030D-6E8A-4147-A177-3AD203B41FA5}">
                      <a16:colId xmlns:a16="http://schemas.microsoft.com/office/drawing/2014/main" val="1155881829"/>
                    </a:ext>
                  </a:extLst>
                </a:gridCol>
                <a:gridCol w="863750">
                  <a:extLst>
                    <a:ext uri="{9D8B030D-6E8A-4147-A177-3AD203B41FA5}">
                      <a16:colId xmlns:a16="http://schemas.microsoft.com/office/drawing/2014/main" val="2915352534"/>
                    </a:ext>
                  </a:extLst>
                </a:gridCol>
                <a:gridCol w="863750">
                  <a:extLst>
                    <a:ext uri="{9D8B030D-6E8A-4147-A177-3AD203B41FA5}">
                      <a16:colId xmlns:a16="http://schemas.microsoft.com/office/drawing/2014/main" val="1617313867"/>
                    </a:ext>
                  </a:extLst>
                </a:gridCol>
              </a:tblGrid>
              <a:tr h="192813">
                <a:tc gridSpan="5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C" sz="1400" dirty="0">
                          <a:effectLst/>
                        </a:rPr>
                        <a:t>Mieloma Múltiple. Ecuador 2020</a:t>
                      </a:r>
                      <a:endParaRPr lang="es-EC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2248764"/>
                  </a:ext>
                </a:extLst>
              </a:tr>
              <a:tr h="39455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C" sz="1100" dirty="0">
                          <a:effectLst/>
                        </a:rPr>
                        <a:t>EDAD</a:t>
                      </a:r>
                      <a:endParaRPr lang="es-EC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C" sz="1100" dirty="0">
                          <a:effectLst/>
                        </a:rPr>
                        <a:t>Número de casos</a:t>
                      </a:r>
                      <a:endParaRPr lang="es-EC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C" sz="1100" dirty="0">
                          <a:effectLst/>
                        </a:rPr>
                        <a:t>Tasa de incidencia</a:t>
                      </a:r>
                      <a:endParaRPr lang="es-EC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C" sz="1100" dirty="0">
                          <a:effectLst/>
                        </a:rPr>
                        <a:t>Número de muertes</a:t>
                      </a:r>
                      <a:endParaRPr lang="es-EC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C" sz="1100" dirty="0">
                          <a:effectLst/>
                        </a:rPr>
                        <a:t>Tasa de mortalidad</a:t>
                      </a:r>
                      <a:endParaRPr lang="es-EC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val="3369066467"/>
                  </a:ext>
                </a:extLst>
              </a:tr>
              <a:tr h="19281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C" sz="1100">
                          <a:effectLst/>
                        </a:rPr>
                        <a:t>0-4</a:t>
                      </a:r>
                      <a:endParaRPr lang="es-EC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C" sz="1100">
                          <a:effectLst/>
                        </a:rPr>
                        <a:t>0</a:t>
                      </a:r>
                      <a:endParaRPr lang="es-EC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C" sz="1100">
                          <a:effectLst/>
                        </a:rPr>
                        <a:t>0,0</a:t>
                      </a:r>
                      <a:endParaRPr lang="es-EC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C" sz="1100">
                          <a:effectLst/>
                        </a:rPr>
                        <a:t>0</a:t>
                      </a:r>
                      <a:endParaRPr lang="es-EC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C" sz="1100">
                          <a:effectLst/>
                        </a:rPr>
                        <a:t>0,0</a:t>
                      </a:r>
                      <a:endParaRPr lang="es-EC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extLst>
                  <a:ext uri="{0D108BD9-81ED-4DB2-BD59-A6C34878D82A}">
                    <a16:rowId xmlns:a16="http://schemas.microsoft.com/office/drawing/2014/main" val="805389174"/>
                  </a:ext>
                </a:extLst>
              </a:tr>
              <a:tr h="19281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C" sz="1100">
                          <a:effectLst/>
                        </a:rPr>
                        <a:t>5-9</a:t>
                      </a:r>
                      <a:endParaRPr lang="es-EC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C" sz="1100">
                          <a:effectLst/>
                        </a:rPr>
                        <a:t>0</a:t>
                      </a:r>
                      <a:endParaRPr lang="es-EC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C" sz="1100">
                          <a:effectLst/>
                        </a:rPr>
                        <a:t>0,0</a:t>
                      </a:r>
                      <a:endParaRPr lang="es-EC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C" sz="1100">
                          <a:effectLst/>
                        </a:rPr>
                        <a:t>0</a:t>
                      </a:r>
                      <a:endParaRPr lang="es-EC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C" sz="1100">
                          <a:effectLst/>
                        </a:rPr>
                        <a:t>0,0</a:t>
                      </a:r>
                      <a:endParaRPr lang="es-EC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extLst>
                  <a:ext uri="{0D108BD9-81ED-4DB2-BD59-A6C34878D82A}">
                    <a16:rowId xmlns:a16="http://schemas.microsoft.com/office/drawing/2014/main" val="908631267"/>
                  </a:ext>
                </a:extLst>
              </a:tr>
              <a:tr h="19281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C" sz="1100">
                          <a:effectLst/>
                        </a:rPr>
                        <a:t>10-14</a:t>
                      </a:r>
                      <a:endParaRPr lang="es-EC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C" sz="1100">
                          <a:effectLst/>
                        </a:rPr>
                        <a:t>0</a:t>
                      </a:r>
                      <a:endParaRPr lang="es-EC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C" sz="1100">
                          <a:effectLst/>
                        </a:rPr>
                        <a:t>0,0</a:t>
                      </a:r>
                      <a:endParaRPr lang="es-EC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C" sz="1100">
                          <a:effectLst/>
                        </a:rPr>
                        <a:t>0</a:t>
                      </a:r>
                      <a:endParaRPr lang="es-EC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C" sz="1100">
                          <a:effectLst/>
                        </a:rPr>
                        <a:t>0,0</a:t>
                      </a:r>
                      <a:endParaRPr lang="es-EC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extLst>
                  <a:ext uri="{0D108BD9-81ED-4DB2-BD59-A6C34878D82A}">
                    <a16:rowId xmlns:a16="http://schemas.microsoft.com/office/drawing/2014/main" val="3273302298"/>
                  </a:ext>
                </a:extLst>
              </a:tr>
              <a:tr h="19281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C" sz="1100">
                          <a:effectLst/>
                        </a:rPr>
                        <a:t>15-19</a:t>
                      </a:r>
                      <a:endParaRPr lang="es-EC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C" sz="1100">
                          <a:effectLst/>
                        </a:rPr>
                        <a:t>1</a:t>
                      </a:r>
                      <a:endParaRPr lang="es-EC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C" sz="1100">
                          <a:effectLst/>
                        </a:rPr>
                        <a:t>0,1</a:t>
                      </a:r>
                      <a:endParaRPr lang="es-EC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C" sz="1100" dirty="0">
                          <a:effectLst/>
                        </a:rPr>
                        <a:t>0</a:t>
                      </a:r>
                      <a:endParaRPr lang="es-EC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C" sz="1100">
                          <a:effectLst/>
                        </a:rPr>
                        <a:t>0,0</a:t>
                      </a:r>
                      <a:endParaRPr lang="es-EC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extLst>
                  <a:ext uri="{0D108BD9-81ED-4DB2-BD59-A6C34878D82A}">
                    <a16:rowId xmlns:a16="http://schemas.microsoft.com/office/drawing/2014/main" val="2741511541"/>
                  </a:ext>
                </a:extLst>
              </a:tr>
              <a:tr h="19281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C" sz="1100">
                          <a:effectLst/>
                        </a:rPr>
                        <a:t>20-24</a:t>
                      </a:r>
                      <a:endParaRPr lang="es-EC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C" sz="1100">
                          <a:effectLst/>
                        </a:rPr>
                        <a:t>0</a:t>
                      </a:r>
                      <a:endParaRPr lang="es-EC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C" sz="1100">
                          <a:effectLst/>
                        </a:rPr>
                        <a:t>0,0</a:t>
                      </a:r>
                      <a:endParaRPr lang="es-EC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C" sz="1100">
                          <a:effectLst/>
                        </a:rPr>
                        <a:t>0</a:t>
                      </a:r>
                      <a:endParaRPr lang="es-EC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C" sz="1100">
                          <a:effectLst/>
                        </a:rPr>
                        <a:t>0,0</a:t>
                      </a:r>
                      <a:endParaRPr lang="es-EC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extLst>
                  <a:ext uri="{0D108BD9-81ED-4DB2-BD59-A6C34878D82A}">
                    <a16:rowId xmlns:a16="http://schemas.microsoft.com/office/drawing/2014/main" val="4209661810"/>
                  </a:ext>
                </a:extLst>
              </a:tr>
              <a:tr h="19281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C" sz="1100">
                          <a:effectLst/>
                        </a:rPr>
                        <a:t>25-29</a:t>
                      </a:r>
                      <a:endParaRPr lang="es-EC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C" sz="1100">
                          <a:effectLst/>
                        </a:rPr>
                        <a:t>0</a:t>
                      </a:r>
                      <a:endParaRPr lang="es-EC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C" sz="1100">
                          <a:effectLst/>
                        </a:rPr>
                        <a:t>0,0</a:t>
                      </a:r>
                      <a:endParaRPr lang="es-EC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C" sz="1100">
                          <a:effectLst/>
                        </a:rPr>
                        <a:t>0</a:t>
                      </a:r>
                      <a:endParaRPr lang="es-EC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C" sz="1100">
                          <a:effectLst/>
                        </a:rPr>
                        <a:t>0,0</a:t>
                      </a:r>
                      <a:endParaRPr lang="es-EC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extLst>
                  <a:ext uri="{0D108BD9-81ED-4DB2-BD59-A6C34878D82A}">
                    <a16:rowId xmlns:a16="http://schemas.microsoft.com/office/drawing/2014/main" val="3079844659"/>
                  </a:ext>
                </a:extLst>
              </a:tr>
              <a:tr h="19281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C" sz="1100">
                          <a:effectLst/>
                        </a:rPr>
                        <a:t>30-34</a:t>
                      </a:r>
                      <a:endParaRPr lang="es-EC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C" sz="1100">
                          <a:effectLst/>
                        </a:rPr>
                        <a:t>1</a:t>
                      </a:r>
                      <a:endParaRPr lang="es-EC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C" sz="1100">
                          <a:effectLst/>
                        </a:rPr>
                        <a:t>0,1</a:t>
                      </a:r>
                      <a:endParaRPr lang="es-EC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C" sz="1100">
                          <a:effectLst/>
                        </a:rPr>
                        <a:t>0</a:t>
                      </a:r>
                      <a:endParaRPr lang="es-EC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C" sz="1100">
                          <a:effectLst/>
                        </a:rPr>
                        <a:t>0,0</a:t>
                      </a:r>
                      <a:endParaRPr lang="es-EC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extLst>
                  <a:ext uri="{0D108BD9-81ED-4DB2-BD59-A6C34878D82A}">
                    <a16:rowId xmlns:a16="http://schemas.microsoft.com/office/drawing/2014/main" val="3889173135"/>
                  </a:ext>
                </a:extLst>
              </a:tr>
              <a:tr h="19281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C" sz="1100">
                          <a:effectLst/>
                        </a:rPr>
                        <a:t>35-39</a:t>
                      </a:r>
                      <a:endParaRPr lang="es-EC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C" sz="1100">
                          <a:effectLst/>
                        </a:rPr>
                        <a:t>1</a:t>
                      </a:r>
                      <a:endParaRPr lang="es-EC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C" sz="1100">
                          <a:effectLst/>
                        </a:rPr>
                        <a:t>0,1</a:t>
                      </a:r>
                      <a:endParaRPr lang="es-EC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C" sz="1100">
                          <a:effectLst/>
                        </a:rPr>
                        <a:t>1</a:t>
                      </a:r>
                      <a:endParaRPr lang="es-EC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C" sz="1100">
                          <a:effectLst/>
                        </a:rPr>
                        <a:t>0,1</a:t>
                      </a:r>
                      <a:endParaRPr lang="es-EC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extLst>
                  <a:ext uri="{0D108BD9-81ED-4DB2-BD59-A6C34878D82A}">
                    <a16:rowId xmlns:a16="http://schemas.microsoft.com/office/drawing/2014/main" val="4126554664"/>
                  </a:ext>
                </a:extLst>
              </a:tr>
              <a:tr h="19281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C" sz="1100">
                          <a:effectLst/>
                        </a:rPr>
                        <a:t>40-44</a:t>
                      </a:r>
                      <a:endParaRPr lang="es-EC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C" sz="1100">
                          <a:effectLst/>
                        </a:rPr>
                        <a:t>4</a:t>
                      </a:r>
                      <a:endParaRPr lang="es-EC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C" sz="1100">
                          <a:effectLst/>
                        </a:rPr>
                        <a:t>0,4</a:t>
                      </a:r>
                      <a:endParaRPr lang="es-EC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C" sz="1100">
                          <a:effectLst/>
                        </a:rPr>
                        <a:t>3</a:t>
                      </a:r>
                      <a:endParaRPr lang="es-EC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C" sz="1100">
                          <a:effectLst/>
                        </a:rPr>
                        <a:t>0,3</a:t>
                      </a:r>
                      <a:endParaRPr lang="es-EC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extLst>
                  <a:ext uri="{0D108BD9-81ED-4DB2-BD59-A6C34878D82A}">
                    <a16:rowId xmlns:a16="http://schemas.microsoft.com/office/drawing/2014/main" val="1302101608"/>
                  </a:ext>
                </a:extLst>
              </a:tr>
              <a:tr h="19281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C" sz="1100">
                          <a:effectLst/>
                        </a:rPr>
                        <a:t>45-49</a:t>
                      </a:r>
                      <a:endParaRPr lang="es-EC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C" sz="1100">
                          <a:effectLst/>
                        </a:rPr>
                        <a:t>18</a:t>
                      </a:r>
                      <a:endParaRPr lang="es-EC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C" sz="1100">
                          <a:effectLst/>
                        </a:rPr>
                        <a:t>1,8</a:t>
                      </a:r>
                      <a:endParaRPr lang="es-EC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C" sz="1100">
                          <a:effectLst/>
                        </a:rPr>
                        <a:t>8</a:t>
                      </a:r>
                      <a:endParaRPr lang="es-EC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C" sz="1100">
                          <a:effectLst/>
                        </a:rPr>
                        <a:t>0,8</a:t>
                      </a:r>
                      <a:endParaRPr lang="es-EC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extLst>
                  <a:ext uri="{0D108BD9-81ED-4DB2-BD59-A6C34878D82A}">
                    <a16:rowId xmlns:a16="http://schemas.microsoft.com/office/drawing/2014/main" val="108162504"/>
                  </a:ext>
                </a:extLst>
              </a:tr>
              <a:tr h="19281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C" sz="1100">
                          <a:effectLst/>
                        </a:rPr>
                        <a:t>50-54</a:t>
                      </a:r>
                      <a:endParaRPr lang="es-EC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C" sz="1100">
                          <a:effectLst/>
                        </a:rPr>
                        <a:t>28</a:t>
                      </a:r>
                      <a:endParaRPr lang="es-EC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C" sz="1100">
                          <a:effectLst/>
                        </a:rPr>
                        <a:t>3,2</a:t>
                      </a:r>
                      <a:endParaRPr lang="es-EC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C" sz="1100">
                          <a:effectLst/>
                        </a:rPr>
                        <a:t>13</a:t>
                      </a:r>
                      <a:endParaRPr lang="es-EC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C" sz="1100">
                          <a:effectLst/>
                        </a:rPr>
                        <a:t>1,5</a:t>
                      </a:r>
                      <a:endParaRPr lang="es-EC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extLst>
                  <a:ext uri="{0D108BD9-81ED-4DB2-BD59-A6C34878D82A}">
                    <a16:rowId xmlns:a16="http://schemas.microsoft.com/office/drawing/2014/main" val="1234107488"/>
                  </a:ext>
                </a:extLst>
              </a:tr>
              <a:tr h="19281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C" sz="1100">
                          <a:effectLst/>
                        </a:rPr>
                        <a:t>55-59</a:t>
                      </a:r>
                      <a:endParaRPr lang="es-EC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C" sz="1100">
                          <a:effectLst/>
                        </a:rPr>
                        <a:t>35</a:t>
                      </a:r>
                      <a:endParaRPr lang="es-EC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C" sz="1100">
                          <a:effectLst/>
                        </a:rPr>
                        <a:t>4,8</a:t>
                      </a:r>
                      <a:endParaRPr lang="es-EC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C" sz="1100">
                          <a:effectLst/>
                        </a:rPr>
                        <a:t>23</a:t>
                      </a:r>
                      <a:endParaRPr lang="es-EC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C" sz="1100">
                          <a:effectLst/>
                        </a:rPr>
                        <a:t>3,2</a:t>
                      </a:r>
                      <a:endParaRPr lang="es-EC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extLst>
                  <a:ext uri="{0D108BD9-81ED-4DB2-BD59-A6C34878D82A}">
                    <a16:rowId xmlns:a16="http://schemas.microsoft.com/office/drawing/2014/main" val="2484860850"/>
                  </a:ext>
                </a:extLst>
              </a:tr>
              <a:tr h="19281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C" sz="1100">
                          <a:effectLst/>
                        </a:rPr>
                        <a:t>60-64</a:t>
                      </a:r>
                      <a:endParaRPr lang="es-EC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C" sz="1100">
                          <a:effectLst/>
                        </a:rPr>
                        <a:t>39</a:t>
                      </a:r>
                      <a:endParaRPr lang="es-EC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C" sz="1100">
                          <a:effectLst/>
                        </a:rPr>
                        <a:t>6,5</a:t>
                      </a:r>
                      <a:endParaRPr lang="es-EC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C" sz="1100">
                          <a:effectLst/>
                        </a:rPr>
                        <a:t>30</a:t>
                      </a:r>
                      <a:endParaRPr lang="es-EC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C" sz="1100">
                          <a:effectLst/>
                        </a:rPr>
                        <a:t>5,0</a:t>
                      </a:r>
                      <a:endParaRPr lang="es-EC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extLst>
                  <a:ext uri="{0D108BD9-81ED-4DB2-BD59-A6C34878D82A}">
                    <a16:rowId xmlns:a16="http://schemas.microsoft.com/office/drawing/2014/main" val="1781521502"/>
                  </a:ext>
                </a:extLst>
              </a:tr>
              <a:tr h="19281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C" sz="1100">
                          <a:effectLst/>
                        </a:rPr>
                        <a:t>65-69</a:t>
                      </a:r>
                      <a:endParaRPr lang="es-EC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C" sz="1100">
                          <a:effectLst/>
                        </a:rPr>
                        <a:t>39</a:t>
                      </a:r>
                      <a:endParaRPr lang="es-EC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C" sz="1100">
                          <a:effectLst/>
                        </a:rPr>
                        <a:t>8,0</a:t>
                      </a:r>
                      <a:endParaRPr lang="es-EC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C" sz="1100">
                          <a:effectLst/>
                        </a:rPr>
                        <a:t>32</a:t>
                      </a:r>
                      <a:endParaRPr lang="es-EC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C" sz="1100">
                          <a:effectLst/>
                        </a:rPr>
                        <a:t>6,6</a:t>
                      </a:r>
                      <a:endParaRPr lang="es-EC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extLst>
                  <a:ext uri="{0D108BD9-81ED-4DB2-BD59-A6C34878D82A}">
                    <a16:rowId xmlns:a16="http://schemas.microsoft.com/office/drawing/2014/main" val="181747966"/>
                  </a:ext>
                </a:extLst>
              </a:tr>
              <a:tr h="19281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C" sz="1100">
                          <a:effectLst/>
                        </a:rPr>
                        <a:t>70+</a:t>
                      </a:r>
                      <a:endParaRPr lang="es-EC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C" sz="1100">
                          <a:effectLst/>
                        </a:rPr>
                        <a:t>108</a:t>
                      </a:r>
                      <a:endParaRPr lang="es-EC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C" sz="1100">
                          <a:effectLst/>
                        </a:rPr>
                        <a:t>12,7</a:t>
                      </a:r>
                      <a:endParaRPr lang="es-EC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C" sz="1100">
                          <a:effectLst/>
                        </a:rPr>
                        <a:t>100</a:t>
                      </a:r>
                      <a:endParaRPr lang="es-EC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C" sz="1100">
                          <a:effectLst/>
                        </a:rPr>
                        <a:t>11,7</a:t>
                      </a:r>
                      <a:endParaRPr lang="es-EC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extLst>
                  <a:ext uri="{0D108BD9-81ED-4DB2-BD59-A6C34878D82A}">
                    <a16:rowId xmlns:a16="http://schemas.microsoft.com/office/drawing/2014/main" val="3221905933"/>
                  </a:ext>
                </a:extLst>
              </a:tr>
              <a:tr h="19281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s-EC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C" sz="1100">
                          <a:effectLst/>
                        </a:rPr>
                        <a:t>274</a:t>
                      </a:r>
                      <a:endParaRPr lang="es-EC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C" sz="1100">
                          <a:effectLst/>
                        </a:rPr>
                        <a:t>1,5</a:t>
                      </a:r>
                      <a:endParaRPr lang="es-EC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C" sz="1100">
                          <a:effectLst/>
                        </a:rPr>
                        <a:t>210</a:t>
                      </a:r>
                      <a:endParaRPr lang="es-EC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C" sz="1100" dirty="0">
                          <a:effectLst/>
                        </a:rPr>
                        <a:t>1,1</a:t>
                      </a:r>
                      <a:endParaRPr lang="es-EC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extLst>
                  <a:ext uri="{0D108BD9-81ED-4DB2-BD59-A6C34878D82A}">
                    <a16:rowId xmlns:a16="http://schemas.microsoft.com/office/drawing/2014/main" val="831191248"/>
                  </a:ext>
                </a:extLst>
              </a:tr>
            </a:tbl>
          </a:graphicData>
        </a:graphic>
      </p:graphicFrame>
      <p:sp>
        <p:nvSpPr>
          <p:cNvPr id="4" name="CuadroTexto 3">
            <a:extLst>
              <a:ext uri="{FF2B5EF4-FFF2-40B4-BE49-F238E27FC236}">
                <a16:creationId xmlns:a16="http://schemas.microsoft.com/office/drawing/2014/main" id="{CF1B95D8-0736-6F42-6B53-B933E4432317}"/>
              </a:ext>
            </a:extLst>
          </p:cNvPr>
          <p:cNvSpPr txBox="1"/>
          <p:nvPr/>
        </p:nvSpPr>
        <p:spPr>
          <a:xfrm>
            <a:off x="457200" y="1326404"/>
            <a:ext cx="486505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s-ES" dirty="0"/>
              <a:t>Mayor incidencia en hombres que en mujeres</a:t>
            </a:r>
          </a:p>
          <a:p>
            <a:pPr marL="285750" indent="-285750">
              <a:buFontTx/>
              <a:buChar char="-"/>
            </a:pPr>
            <a:r>
              <a:rPr lang="es-ES" dirty="0"/>
              <a:t>1% de todos los canceres</a:t>
            </a:r>
          </a:p>
          <a:p>
            <a:pPr marL="285750" indent="-285750">
              <a:buFontTx/>
              <a:buChar char="-"/>
            </a:pPr>
            <a:r>
              <a:rPr lang="es-ES" dirty="0"/>
              <a:t>10% de todas las hemopatías malignas</a:t>
            </a:r>
            <a:endParaRPr lang="es-EC" dirty="0"/>
          </a:p>
          <a:p>
            <a:pPr marL="285750" indent="-285750">
              <a:buFontTx/>
              <a:buChar char="-"/>
            </a:pPr>
            <a:r>
              <a:rPr lang="es-EC" dirty="0"/>
              <a:t>Media de edad al diagnóstico 65 años</a:t>
            </a:r>
            <a:endParaRPr lang="es-ES" dirty="0"/>
          </a:p>
        </p:txBody>
      </p:sp>
      <p:pic>
        <p:nvPicPr>
          <p:cNvPr id="5" name="Gráfico 1">
            <a:extLst>
              <a:ext uri="{FF2B5EF4-FFF2-40B4-BE49-F238E27FC236}">
                <a16:creationId xmlns:a16="http://schemas.microsoft.com/office/drawing/2014/main" id="{8785D3A0-5681-91AE-00C7-B9891336698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322256" y="1157288"/>
            <a:ext cx="5043168" cy="2837079"/>
          </a:xfrm>
          <a:prstGeom prst="rect">
            <a:avLst/>
          </a:prstGeom>
        </p:spPr>
      </p:pic>
      <p:pic>
        <p:nvPicPr>
          <p:cNvPr id="6" name="Gráfico 2">
            <a:extLst>
              <a:ext uri="{FF2B5EF4-FFF2-40B4-BE49-F238E27FC236}">
                <a16:creationId xmlns:a16="http://schemas.microsoft.com/office/drawing/2014/main" id="{CA5E2CB6-1C88-2820-5321-8A4AAE3C2B3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6296350" y="3733371"/>
            <a:ext cx="5043168" cy="2836567"/>
          </a:xfrm>
          <a:prstGeom prst="rect">
            <a:avLst/>
          </a:prstGeom>
        </p:spPr>
      </p:pic>
      <p:sp>
        <p:nvSpPr>
          <p:cNvPr id="7" name="CuadroTexto 6">
            <a:extLst>
              <a:ext uri="{FF2B5EF4-FFF2-40B4-BE49-F238E27FC236}">
                <a16:creationId xmlns:a16="http://schemas.microsoft.com/office/drawing/2014/main" id="{08FA4E59-257D-1276-0054-AE43EBB5D142}"/>
              </a:ext>
            </a:extLst>
          </p:cNvPr>
          <p:cNvSpPr txBox="1"/>
          <p:nvPr/>
        </p:nvSpPr>
        <p:spPr>
          <a:xfrm>
            <a:off x="0" y="6457890"/>
            <a:ext cx="981635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sz="1000" dirty="0"/>
              <a:t>- International Agency </a:t>
            </a:r>
            <a:r>
              <a:rPr lang="es-EC" sz="1000" dirty="0" err="1"/>
              <a:t>for</a:t>
            </a:r>
            <a:r>
              <a:rPr lang="es-EC" sz="1000" dirty="0"/>
              <a:t> </a:t>
            </a:r>
            <a:r>
              <a:rPr lang="es-EC" sz="1000" dirty="0" err="1"/>
              <a:t>Research</a:t>
            </a:r>
            <a:r>
              <a:rPr lang="es-EC" sz="1000" dirty="0"/>
              <a:t> </a:t>
            </a:r>
            <a:r>
              <a:rPr lang="es-EC" sz="1000" dirty="0" err="1"/>
              <a:t>on</a:t>
            </a:r>
            <a:r>
              <a:rPr lang="es-EC" sz="1000" dirty="0"/>
              <a:t> </a:t>
            </a:r>
            <a:r>
              <a:rPr lang="es-EC" sz="1000" dirty="0" err="1"/>
              <a:t>Cancer</a:t>
            </a:r>
            <a:r>
              <a:rPr lang="es-EC" sz="1000" dirty="0"/>
              <a:t>, WHO, web: https://gco.iarc.fr/today/home, Actualizada hasta 2020</a:t>
            </a:r>
          </a:p>
          <a:p>
            <a:r>
              <a:rPr lang="es-EC" sz="1000" dirty="0"/>
              <a:t>- S. Vincent </a:t>
            </a:r>
            <a:r>
              <a:rPr lang="es-EC" sz="1000" dirty="0" err="1"/>
              <a:t>Rajkumar</a:t>
            </a:r>
            <a:r>
              <a:rPr lang="es-EC" sz="1000" dirty="0"/>
              <a:t>. 2022. "</a:t>
            </a:r>
            <a:r>
              <a:rPr lang="es-EC" sz="1000" dirty="0" err="1"/>
              <a:t>Multiple</a:t>
            </a:r>
            <a:r>
              <a:rPr lang="es-EC" sz="1000" dirty="0"/>
              <a:t> </a:t>
            </a:r>
            <a:r>
              <a:rPr lang="es-EC" sz="1000" dirty="0" err="1"/>
              <a:t>myeloma</a:t>
            </a:r>
            <a:r>
              <a:rPr lang="es-EC" sz="1000" dirty="0"/>
              <a:t>: 2022 </a:t>
            </a:r>
            <a:r>
              <a:rPr lang="es-EC" sz="1000" dirty="0" err="1"/>
              <a:t>update</a:t>
            </a:r>
            <a:r>
              <a:rPr lang="es-EC" sz="1000" dirty="0"/>
              <a:t> </a:t>
            </a:r>
            <a:r>
              <a:rPr lang="es-EC" sz="1000" dirty="0" err="1"/>
              <a:t>on</a:t>
            </a:r>
            <a:r>
              <a:rPr lang="es-EC" sz="1000" dirty="0"/>
              <a:t> diagnosis, </a:t>
            </a:r>
            <a:r>
              <a:rPr lang="es-EC" sz="1000" dirty="0" err="1"/>
              <a:t>risk</a:t>
            </a:r>
            <a:r>
              <a:rPr lang="es-EC" sz="1000" dirty="0"/>
              <a:t> </a:t>
            </a:r>
            <a:r>
              <a:rPr lang="es-EC" sz="1000" dirty="0" err="1"/>
              <a:t>stratification</a:t>
            </a:r>
            <a:r>
              <a:rPr lang="es-EC" sz="1000" dirty="0"/>
              <a:t>, and </a:t>
            </a:r>
            <a:r>
              <a:rPr lang="es-EC" sz="1000" dirty="0" err="1"/>
              <a:t>management</a:t>
            </a:r>
            <a:r>
              <a:rPr lang="es-EC" sz="1000" dirty="0"/>
              <a:t>",AMERICAN JOURNAL OF HEMATOLOGY, 97:1086–1107</a:t>
            </a:r>
          </a:p>
        </p:txBody>
      </p:sp>
    </p:spTree>
    <p:extLst>
      <p:ext uri="{BB962C8B-B14F-4D97-AF65-F5344CB8AC3E}">
        <p14:creationId xmlns:p14="http://schemas.microsoft.com/office/powerpoint/2010/main" val="20300982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extLst>
              <a:ext uri="{FF2B5EF4-FFF2-40B4-BE49-F238E27FC236}">
                <a16:creationId xmlns:a16="http://schemas.microsoft.com/office/drawing/2014/main" id="{A420E86C-8D6E-2307-2568-18405F276E0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685"/>
          <a:stretch/>
        </p:blipFill>
        <p:spPr>
          <a:xfrm>
            <a:off x="76161" y="1892392"/>
            <a:ext cx="6019839" cy="4308958"/>
          </a:xfrm>
          <a:prstGeom prst="rect">
            <a:avLst/>
          </a:prstGeom>
        </p:spPr>
      </p:pic>
      <p:sp>
        <p:nvSpPr>
          <p:cNvPr id="10" name="Título 1">
            <a:extLst>
              <a:ext uri="{FF2B5EF4-FFF2-40B4-BE49-F238E27FC236}">
                <a16:creationId xmlns:a16="http://schemas.microsoft.com/office/drawing/2014/main" id="{66E66148-6806-E055-D4AF-A0688C7A3402}"/>
              </a:ext>
            </a:extLst>
          </p:cNvPr>
          <p:cNvSpPr txBox="1">
            <a:spLocks/>
          </p:cNvSpPr>
          <p:nvPr/>
        </p:nvSpPr>
        <p:spPr>
          <a:xfrm>
            <a:off x="710453" y="523904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j-cs"/>
              </a:defRPr>
            </a:lvl1pPr>
          </a:lstStyle>
          <a:p>
            <a:pPr algn="ctr">
              <a:lnSpc>
                <a:spcPct val="150000"/>
              </a:lnSpc>
            </a:pPr>
            <a:r>
              <a:rPr lang="es-EC" sz="4400" dirty="0">
                <a:latin typeface="Arial" panose="020B0604020202020204" pitchFamily="34" charset="0"/>
                <a:cs typeface="Arial" panose="020B0604020202020204" pitchFamily="34" charset="0"/>
              </a:rPr>
              <a:t>FISIOPATOLOGIA</a:t>
            </a:r>
          </a:p>
        </p:txBody>
      </p:sp>
      <p:pic>
        <p:nvPicPr>
          <p:cNvPr id="3" name="Imagen 2" descr="Diagrama&#10;&#10;Descripción generada automáticamente">
            <a:extLst>
              <a:ext uri="{FF2B5EF4-FFF2-40B4-BE49-F238E27FC236}">
                <a16:creationId xmlns:a16="http://schemas.microsoft.com/office/drawing/2014/main" id="{BD37AD55-B3C4-7438-C82D-6E939491B86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1677505"/>
            <a:ext cx="5892091" cy="4523845"/>
          </a:xfrm>
          <a:prstGeom prst="rect">
            <a:avLst/>
          </a:prstGeom>
        </p:spPr>
      </p:pic>
      <p:sp>
        <p:nvSpPr>
          <p:cNvPr id="5" name="Elipse 4">
            <a:extLst>
              <a:ext uri="{FF2B5EF4-FFF2-40B4-BE49-F238E27FC236}">
                <a16:creationId xmlns:a16="http://schemas.microsoft.com/office/drawing/2014/main" id="{AB377EF9-9BA9-5C30-643A-475BBC1C75D9}"/>
              </a:ext>
            </a:extLst>
          </p:cNvPr>
          <p:cNvSpPr/>
          <p:nvPr/>
        </p:nvSpPr>
        <p:spPr>
          <a:xfrm>
            <a:off x="8310283" y="4625788"/>
            <a:ext cx="564776" cy="554707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C"/>
          </a:p>
        </p:txBody>
      </p:sp>
      <p:sp>
        <p:nvSpPr>
          <p:cNvPr id="6" name="Elipse 5">
            <a:extLst>
              <a:ext uri="{FF2B5EF4-FFF2-40B4-BE49-F238E27FC236}">
                <a16:creationId xmlns:a16="http://schemas.microsoft.com/office/drawing/2014/main" id="{8D6F87CC-66C3-AD6C-73A4-6609AA6D339A}"/>
              </a:ext>
            </a:extLst>
          </p:cNvPr>
          <p:cNvSpPr/>
          <p:nvPr/>
        </p:nvSpPr>
        <p:spPr>
          <a:xfrm>
            <a:off x="7534836" y="3792071"/>
            <a:ext cx="519952" cy="384368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C"/>
          </a:p>
        </p:txBody>
      </p:sp>
      <p:sp>
        <p:nvSpPr>
          <p:cNvPr id="7" name="Elipse 6">
            <a:extLst>
              <a:ext uri="{FF2B5EF4-FFF2-40B4-BE49-F238E27FC236}">
                <a16:creationId xmlns:a16="http://schemas.microsoft.com/office/drawing/2014/main" id="{389AB711-224A-8419-147E-F108EF201FB7}"/>
              </a:ext>
            </a:extLst>
          </p:cNvPr>
          <p:cNvSpPr/>
          <p:nvPr/>
        </p:nvSpPr>
        <p:spPr>
          <a:xfrm>
            <a:off x="6295466" y="4143949"/>
            <a:ext cx="519952" cy="384368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C"/>
          </a:p>
        </p:txBody>
      </p:sp>
      <p:sp>
        <p:nvSpPr>
          <p:cNvPr id="8" name="AutoShape 2" descr="Inmunidad humoral específica (1/2): Ig tipos y estructura - Artículos -  3tres3, la página del Cerdo">
            <a:extLst>
              <a:ext uri="{FF2B5EF4-FFF2-40B4-BE49-F238E27FC236}">
                <a16:creationId xmlns:a16="http://schemas.microsoft.com/office/drawing/2014/main" id="{4FAFFB05-94B6-2EC9-210E-5CFDC0F23537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C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61F163BD-0A35-06E1-FFCA-F4D6B33DDC9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55469" y="2307818"/>
            <a:ext cx="6151469" cy="32632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81165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6514B9A-C768-01FE-8A04-59FD94545F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28069"/>
            <a:ext cx="10515600" cy="1325563"/>
          </a:xfrm>
        </p:spPr>
        <p:txBody>
          <a:bodyPr/>
          <a:lstStyle/>
          <a:p>
            <a:pPr algn="ctr"/>
            <a:r>
              <a:rPr lang="es-ES" dirty="0"/>
              <a:t>CLINICA</a:t>
            </a:r>
            <a:endParaRPr lang="es-EC" dirty="0"/>
          </a:p>
        </p:txBody>
      </p:sp>
      <p:pic>
        <p:nvPicPr>
          <p:cNvPr id="3076" name="Picture 4">
            <a:extLst>
              <a:ext uri="{FF2B5EF4-FFF2-40B4-BE49-F238E27FC236}">
                <a16:creationId xmlns:a16="http://schemas.microsoft.com/office/drawing/2014/main" id="{09EA8404-6D80-4F88-3E90-DD5CF4287ED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2990" y="1607831"/>
            <a:ext cx="5933010" cy="48307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CuadroTexto 2">
            <a:extLst>
              <a:ext uri="{FF2B5EF4-FFF2-40B4-BE49-F238E27FC236}">
                <a16:creationId xmlns:a16="http://schemas.microsoft.com/office/drawing/2014/main" id="{50854A88-9509-9F65-5548-6F76D254F0D3}"/>
              </a:ext>
            </a:extLst>
          </p:cNvPr>
          <p:cNvSpPr txBox="1"/>
          <p:nvPr/>
        </p:nvSpPr>
        <p:spPr>
          <a:xfrm>
            <a:off x="6325628" y="1545734"/>
            <a:ext cx="2595283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200" b="1" dirty="0"/>
              <a:t>CRITERIOS CRAB: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sz="2200" dirty="0"/>
              <a:t>HIPERCALCEMIA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sz="2200" dirty="0"/>
              <a:t>FALLA RENAL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sz="2200" dirty="0"/>
              <a:t>ANEMIA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sz="2200" dirty="0"/>
              <a:t>LESIONES OSEAS</a:t>
            </a:r>
          </a:p>
        </p:txBody>
      </p:sp>
      <p:pic>
        <p:nvPicPr>
          <p:cNvPr id="3080" name="Picture 8" descr="Mieloma múltiple, el cáncer invisible">
            <a:extLst>
              <a:ext uri="{FF2B5EF4-FFF2-40B4-BE49-F238E27FC236}">
                <a16:creationId xmlns:a16="http://schemas.microsoft.com/office/drawing/2014/main" id="{785B4C11-83E6-7913-3F4F-75A8A16938A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5628" y="3429000"/>
            <a:ext cx="5028172" cy="30942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CuadroTexto 3">
            <a:extLst>
              <a:ext uri="{FF2B5EF4-FFF2-40B4-BE49-F238E27FC236}">
                <a16:creationId xmlns:a16="http://schemas.microsoft.com/office/drawing/2014/main" id="{8C11A04A-2CD7-B7A9-8A80-7DC4165EB65B}"/>
              </a:ext>
            </a:extLst>
          </p:cNvPr>
          <p:cNvSpPr txBox="1"/>
          <p:nvPr/>
        </p:nvSpPr>
        <p:spPr>
          <a:xfrm>
            <a:off x="282388" y="6545216"/>
            <a:ext cx="90364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Tx/>
              <a:buChar char="-"/>
            </a:pPr>
            <a:r>
              <a:rPr lang="en-US" sz="1000" dirty="0"/>
              <a:t>S. Vincent Rajkumar. 2022. "Multiple myeloma: 2022 update on diagnosis, risk stratification, and </a:t>
            </a:r>
            <a:r>
              <a:rPr lang="en-US" sz="1000" dirty="0" err="1"/>
              <a:t>management",AMERICAN</a:t>
            </a:r>
            <a:r>
              <a:rPr lang="en-US" sz="1000" dirty="0"/>
              <a:t> JOURNAL OF HEMATOLOGY, 97:1086–1107.</a:t>
            </a:r>
          </a:p>
          <a:p>
            <a:pPr marL="171450" indent="-171450">
              <a:buFontTx/>
              <a:buChar char="-"/>
            </a:pPr>
            <a:r>
              <a:rPr lang="es-ES" sz="1000" dirty="0"/>
              <a:t>GRUPO ESPAÑOL DE MIELOMA. 2021. "GUIA DE MIELOMA MULTIPLE", ISBN: 978-84-18420-91-7.</a:t>
            </a:r>
            <a:endParaRPr lang="es-EC" sz="1000" dirty="0"/>
          </a:p>
        </p:txBody>
      </p:sp>
    </p:spTree>
    <p:extLst>
      <p:ext uri="{BB962C8B-B14F-4D97-AF65-F5344CB8AC3E}">
        <p14:creationId xmlns:p14="http://schemas.microsoft.com/office/powerpoint/2010/main" val="33292562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C9BADBA-58E8-65B1-0384-4E3AAB1A46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43754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s-ES" dirty="0"/>
              <a:t>ESTADIOS DE ENFERMEDAD (MGUS, SMM Y MIELOMA MULTIPLE)</a:t>
            </a:r>
            <a:endParaRPr lang="es-EC" dirty="0"/>
          </a:p>
        </p:txBody>
      </p:sp>
      <p:pic>
        <p:nvPicPr>
          <p:cNvPr id="1028" name="Picture 4" descr="Changing paradigms in diagnosis and treatment of monoclonal gammopathy of  undetermined significance (MGUS) and smoldering multiple myeloma (SMM) |  Leukemia">
            <a:extLst>
              <a:ext uri="{FF2B5EF4-FFF2-40B4-BE49-F238E27FC236}">
                <a16:creationId xmlns:a16="http://schemas.microsoft.com/office/drawing/2014/main" id="{505C9D8D-9720-CCB8-94CD-447B426C53B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4170" y="1922930"/>
            <a:ext cx="7930728" cy="39943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CuadroTexto 2">
            <a:extLst>
              <a:ext uri="{FF2B5EF4-FFF2-40B4-BE49-F238E27FC236}">
                <a16:creationId xmlns:a16="http://schemas.microsoft.com/office/drawing/2014/main" id="{FD266201-F6CB-10F0-EB78-97F8C352F3A4}"/>
              </a:ext>
            </a:extLst>
          </p:cNvPr>
          <p:cNvSpPr txBox="1"/>
          <p:nvPr/>
        </p:nvSpPr>
        <p:spPr>
          <a:xfrm>
            <a:off x="0" y="6225988"/>
            <a:ext cx="113538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sz="1000" dirty="0"/>
              <a:t>- S. Vincent </a:t>
            </a:r>
            <a:r>
              <a:rPr lang="es-EC" sz="1000" dirty="0" err="1"/>
              <a:t>Rajkumar</a:t>
            </a:r>
            <a:r>
              <a:rPr lang="es-EC" sz="1000" dirty="0"/>
              <a:t>. 2022. "</a:t>
            </a:r>
            <a:r>
              <a:rPr lang="es-EC" sz="1000" dirty="0" err="1"/>
              <a:t>Multiple</a:t>
            </a:r>
            <a:r>
              <a:rPr lang="es-EC" sz="1000" dirty="0"/>
              <a:t> </a:t>
            </a:r>
            <a:r>
              <a:rPr lang="es-EC" sz="1000" dirty="0" err="1"/>
              <a:t>myeloma</a:t>
            </a:r>
            <a:r>
              <a:rPr lang="es-EC" sz="1000" dirty="0"/>
              <a:t>: 2022 </a:t>
            </a:r>
            <a:r>
              <a:rPr lang="es-EC" sz="1000" dirty="0" err="1"/>
              <a:t>update</a:t>
            </a:r>
            <a:r>
              <a:rPr lang="es-EC" sz="1000" dirty="0"/>
              <a:t> </a:t>
            </a:r>
            <a:r>
              <a:rPr lang="es-EC" sz="1000" dirty="0" err="1"/>
              <a:t>on</a:t>
            </a:r>
            <a:r>
              <a:rPr lang="es-EC" sz="1000" dirty="0"/>
              <a:t> diagnosis, </a:t>
            </a:r>
            <a:r>
              <a:rPr lang="es-EC" sz="1000" dirty="0" err="1"/>
              <a:t>risk</a:t>
            </a:r>
            <a:r>
              <a:rPr lang="es-EC" sz="1000" dirty="0"/>
              <a:t> </a:t>
            </a:r>
            <a:r>
              <a:rPr lang="es-EC" sz="1000" dirty="0" err="1"/>
              <a:t>stratification</a:t>
            </a:r>
            <a:r>
              <a:rPr lang="es-EC" sz="1000" dirty="0"/>
              <a:t>, and </a:t>
            </a:r>
            <a:r>
              <a:rPr lang="es-EC" sz="1000" dirty="0" err="1"/>
              <a:t>management</a:t>
            </a:r>
            <a:r>
              <a:rPr lang="es-EC" sz="1000" dirty="0"/>
              <a:t>",AMERICAN JOURNAL OF HEMATOLOGY, 97:1086–1107.</a:t>
            </a:r>
          </a:p>
          <a:p>
            <a:r>
              <a:rPr lang="es-EC" sz="1000" dirty="0"/>
              <a:t>- Ho, M., Patel, A., </a:t>
            </a:r>
            <a:r>
              <a:rPr lang="es-EC" sz="1000" dirty="0" err="1"/>
              <a:t>Goh</a:t>
            </a:r>
            <a:r>
              <a:rPr lang="es-EC" sz="1000" dirty="0"/>
              <a:t>, C.Y. et al. </a:t>
            </a:r>
            <a:r>
              <a:rPr lang="es-EC" sz="1000" dirty="0" err="1"/>
              <a:t>Changing</a:t>
            </a:r>
            <a:r>
              <a:rPr lang="es-EC" sz="1000" dirty="0"/>
              <a:t> </a:t>
            </a:r>
            <a:r>
              <a:rPr lang="es-EC" sz="1000" dirty="0" err="1"/>
              <a:t>paradigms</a:t>
            </a:r>
            <a:r>
              <a:rPr lang="es-EC" sz="1000" dirty="0"/>
              <a:t> in diagnosis and </a:t>
            </a:r>
            <a:r>
              <a:rPr lang="es-EC" sz="1000" dirty="0" err="1"/>
              <a:t>treatment</a:t>
            </a:r>
            <a:r>
              <a:rPr lang="es-EC" sz="1000" dirty="0"/>
              <a:t> </a:t>
            </a:r>
            <a:r>
              <a:rPr lang="es-EC" sz="1000" dirty="0" err="1"/>
              <a:t>of</a:t>
            </a:r>
            <a:r>
              <a:rPr lang="es-EC" sz="1000" dirty="0"/>
              <a:t> monoclonal </a:t>
            </a:r>
            <a:r>
              <a:rPr lang="es-EC" sz="1000" dirty="0" err="1"/>
              <a:t>gammopathy</a:t>
            </a:r>
            <a:r>
              <a:rPr lang="es-EC" sz="1000" dirty="0"/>
              <a:t> </a:t>
            </a:r>
            <a:r>
              <a:rPr lang="es-EC" sz="1000" dirty="0" err="1"/>
              <a:t>of</a:t>
            </a:r>
            <a:r>
              <a:rPr lang="es-EC" sz="1000" dirty="0"/>
              <a:t> </a:t>
            </a:r>
            <a:r>
              <a:rPr lang="es-EC" sz="1000" dirty="0" err="1"/>
              <a:t>undetermined</a:t>
            </a:r>
            <a:r>
              <a:rPr lang="es-EC" sz="1000" dirty="0"/>
              <a:t> </a:t>
            </a:r>
            <a:r>
              <a:rPr lang="es-EC" sz="1000" dirty="0" err="1"/>
              <a:t>significance</a:t>
            </a:r>
            <a:r>
              <a:rPr lang="es-EC" sz="1000" dirty="0"/>
              <a:t> (MGUS) and </a:t>
            </a:r>
            <a:r>
              <a:rPr lang="es-EC" sz="1000" dirty="0" err="1"/>
              <a:t>smoldering</a:t>
            </a:r>
            <a:r>
              <a:rPr lang="es-EC" sz="1000" dirty="0"/>
              <a:t> </a:t>
            </a:r>
            <a:r>
              <a:rPr lang="es-EC" sz="1000" dirty="0" err="1"/>
              <a:t>multiple</a:t>
            </a:r>
            <a:r>
              <a:rPr lang="es-EC" sz="1000" dirty="0"/>
              <a:t> </a:t>
            </a:r>
            <a:r>
              <a:rPr lang="es-EC" sz="1000" dirty="0" err="1"/>
              <a:t>myeloma</a:t>
            </a:r>
            <a:r>
              <a:rPr lang="es-EC" sz="1000" dirty="0"/>
              <a:t> (SMM). </a:t>
            </a:r>
            <a:r>
              <a:rPr lang="es-EC" sz="1000" dirty="0" err="1"/>
              <a:t>Leukemia</a:t>
            </a:r>
            <a:r>
              <a:rPr lang="es-EC" sz="1000" dirty="0"/>
              <a:t> 34, 3111–3125 (2020)</a:t>
            </a: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242E2E3D-15CB-886D-52D8-4F282EDE7500}"/>
              </a:ext>
            </a:extLst>
          </p:cNvPr>
          <p:cNvSpPr txBox="1"/>
          <p:nvPr/>
        </p:nvSpPr>
        <p:spPr>
          <a:xfrm>
            <a:off x="8022467" y="2704990"/>
            <a:ext cx="3769764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/>
              <a:t>Riesgo de progresión: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dirty="0"/>
              <a:t>Proteína sérica M&gt;2g/</a:t>
            </a:r>
            <a:r>
              <a:rPr lang="es-ES" dirty="0" err="1"/>
              <a:t>dL</a:t>
            </a:r>
            <a:endParaRPr lang="es-E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dirty="0"/>
              <a:t>Infiltración &gt;20% CP en MO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dirty="0"/>
              <a:t>Cadena ligeras libres en suero mayor a 20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ES" dirty="0"/>
          </a:p>
          <a:p>
            <a:r>
              <a:rPr lang="es-ES" b="1" dirty="0"/>
              <a:t>Indicación</a:t>
            </a:r>
            <a:r>
              <a:rPr lang="es-ES" dirty="0"/>
              <a:t>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dirty="0"/>
              <a:t>Retrasar progresión (</a:t>
            </a:r>
            <a:r>
              <a:rPr lang="es-ES" dirty="0" err="1"/>
              <a:t>lenalidomida</a:t>
            </a:r>
            <a:r>
              <a:rPr lang="es-ES" dirty="0"/>
              <a:t>) de 2-10 años</a:t>
            </a:r>
            <a:endParaRPr lang="es-EC" dirty="0"/>
          </a:p>
        </p:txBody>
      </p:sp>
    </p:spTree>
    <p:extLst>
      <p:ext uri="{BB962C8B-B14F-4D97-AF65-F5344CB8AC3E}">
        <p14:creationId xmlns:p14="http://schemas.microsoft.com/office/powerpoint/2010/main" val="356901733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04AA62A-8110-823C-BADA-F9F8C4D9E5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08751"/>
            <a:ext cx="10515600" cy="1325563"/>
          </a:xfrm>
        </p:spPr>
        <p:txBody>
          <a:bodyPr/>
          <a:lstStyle/>
          <a:p>
            <a:pPr algn="ctr"/>
            <a:r>
              <a:rPr lang="es-ES" dirty="0"/>
              <a:t>DIAGNOSTICO</a:t>
            </a:r>
            <a:endParaRPr lang="es-EC" dirty="0"/>
          </a:p>
        </p:txBody>
      </p:sp>
      <p:pic>
        <p:nvPicPr>
          <p:cNvPr id="5122" name="Picture 2" descr="Documento sin título">
            <a:extLst>
              <a:ext uri="{FF2B5EF4-FFF2-40B4-BE49-F238E27FC236}">
                <a16:creationId xmlns:a16="http://schemas.microsoft.com/office/drawing/2014/main" id="{1128C8E7-4942-71DF-39C1-9D0F5B27D92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7912" y="4071057"/>
            <a:ext cx="7496175" cy="2362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CuadroTexto 2">
            <a:extLst>
              <a:ext uri="{FF2B5EF4-FFF2-40B4-BE49-F238E27FC236}">
                <a16:creationId xmlns:a16="http://schemas.microsoft.com/office/drawing/2014/main" id="{C2FEF0DE-EAF9-8085-BEA1-99D92645BC25}"/>
              </a:ext>
            </a:extLst>
          </p:cNvPr>
          <p:cNvSpPr txBox="1"/>
          <p:nvPr/>
        </p:nvSpPr>
        <p:spPr>
          <a:xfrm>
            <a:off x="177613" y="6471868"/>
            <a:ext cx="90364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Tx/>
              <a:buChar char="-"/>
            </a:pPr>
            <a:r>
              <a:rPr lang="en-US" sz="1000" dirty="0"/>
              <a:t>S. Vincent Rajkumar. 2022. "Multiple myeloma: 2022 update on diagnosis, risk stratification, and </a:t>
            </a:r>
            <a:r>
              <a:rPr lang="en-US" sz="1000" dirty="0" err="1"/>
              <a:t>management",AMERICAN</a:t>
            </a:r>
            <a:r>
              <a:rPr lang="en-US" sz="1000" dirty="0"/>
              <a:t> JOURNAL OF HEMATOLOGY, 97:1086–1107.</a:t>
            </a:r>
          </a:p>
          <a:p>
            <a:pPr marL="171450" indent="-171450">
              <a:buFontTx/>
              <a:buChar char="-"/>
            </a:pPr>
            <a:r>
              <a:rPr lang="es-ES" sz="1000" dirty="0"/>
              <a:t>GRUPO ESPAÑOL DE MIELOMA. 2021. "GUIA DE MIELOMA MULTIPLE", ISBN: 978-84-18420-91-7.</a:t>
            </a:r>
            <a:endParaRPr lang="es-EC" sz="1000" dirty="0"/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DBA575CF-D965-267E-6DB7-8C3179584DCD}"/>
              </a:ext>
            </a:extLst>
          </p:cNvPr>
          <p:cNvSpPr txBox="1"/>
          <p:nvPr/>
        </p:nvSpPr>
        <p:spPr>
          <a:xfrm>
            <a:off x="359990" y="1451240"/>
            <a:ext cx="4773705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/>
              <a:t>CRITERIOS DIAGNOSTICOS</a:t>
            </a:r>
          </a:p>
          <a:p>
            <a:pPr marL="342900" indent="-342900">
              <a:buFont typeface="+mj-lt"/>
              <a:buAutoNum type="arabicPeriod"/>
            </a:pPr>
            <a:r>
              <a:rPr lang="es-EC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Presencia de ≥ 10% de células plasmáticas en medula ósea </a:t>
            </a:r>
            <a:endParaRPr lang="es-ES" dirty="0">
              <a:solidFill>
                <a:srgbClr val="000000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s-EC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Biopsia confirmatoria de </a:t>
            </a:r>
            <a:r>
              <a:rPr lang="es-EC" sz="1800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plasmocitoma</a:t>
            </a:r>
            <a:r>
              <a:rPr lang="es-EC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óseo</a:t>
            </a:r>
            <a:endParaRPr lang="es-ES" sz="1800" dirty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s-EC" dirty="0" err="1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P</a:t>
            </a:r>
            <a:r>
              <a:rPr lang="es-EC" sz="1800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lasmocitoma</a:t>
            </a:r>
            <a:r>
              <a:rPr lang="es-EC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extramedular </a:t>
            </a:r>
            <a:endParaRPr lang="es-EC" dirty="0"/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AC5A1FA5-B12C-ACA2-7A0A-45B664D100C0}"/>
              </a:ext>
            </a:extLst>
          </p:cNvPr>
          <p:cNvSpPr txBox="1"/>
          <p:nvPr/>
        </p:nvSpPr>
        <p:spPr>
          <a:xfrm>
            <a:off x="6096000" y="1451240"/>
            <a:ext cx="5836023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/>
              <a:t>EVENTO DEFINITORIO DE MIELOMA MULTIPLE</a:t>
            </a:r>
          </a:p>
          <a:p>
            <a:pPr marL="342900" indent="-342900">
              <a:buFont typeface="+mj-lt"/>
              <a:buAutoNum type="arabicPeriod"/>
            </a:pPr>
            <a:r>
              <a:rPr lang="es-ES" dirty="0"/>
              <a:t>Daño de órgano diana: Criterios CRAB</a:t>
            </a:r>
          </a:p>
          <a:p>
            <a:pPr marL="342900" indent="-342900">
              <a:buFont typeface="+mj-lt"/>
              <a:buAutoNum type="arabicPeriod"/>
            </a:pPr>
            <a:r>
              <a:rPr lang="es-EC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Presencia de ≥ 60% de células plasmáticas en medula ósea</a:t>
            </a:r>
            <a:endParaRPr lang="es-EC" dirty="0">
              <a:solidFill>
                <a:srgbClr val="000000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s-ES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Ratio de cadena ligera libre (CLL) alterada/no alterada ≥ 100 (además la CLL de la cadena alterada debe ser ≥ 100 mg/L)</a:t>
            </a:r>
          </a:p>
          <a:p>
            <a:pPr marL="342900" indent="-342900">
              <a:buFont typeface="+mj-lt"/>
              <a:buAutoNum type="arabicPeriod"/>
            </a:pPr>
            <a:r>
              <a:rPr lang="es-EC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Myriad Pro Light"/>
              </a:rPr>
              <a:t>Resonancia magnética (RM) con &gt; 1 lesión focal (&gt;= 5 mm). </a:t>
            </a:r>
            <a:endParaRPr lang="es-EC" sz="1800" dirty="0">
              <a:solidFill>
                <a:srgbClr val="000000"/>
              </a:solidFill>
              <a:effectLst/>
              <a:latin typeface="Myriad Pro Light"/>
              <a:ea typeface="Calibri" panose="020F0502020204030204" pitchFamily="34" charset="0"/>
              <a:cs typeface="Myriad Pro Light"/>
            </a:endParaRPr>
          </a:p>
          <a:p>
            <a:pPr marL="342900" indent="-342900">
              <a:buFont typeface="+mj-lt"/>
              <a:buAutoNum type="arabicPeriod"/>
            </a:pPr>
            <a:endParaRPr lang="es-ES" dirty="0">
              <a:solidFill>
                <a:srgbClr val="000000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42900" indent="-342900">
              <a:buFont typeface="+mj-lt"/>
              <a:buAutoNum type="arabicPeriod"/>
            </a:pPr>
            <a:endParaRPr lang="es-EC" dirty="0"/>
          </a:p>
        </p:txBody>
      </p:sp>
      <p:sp>
        <p:nvSpPr>
          <p:cNvPr id="6" name="Signo más 5">
            <a:extLst>
              <a:ext uri="{FF2B5EF4-FFF2-40B4-BE49-F238E27FC236}">
                <a16:creationId xmlns:a16="http://schemas.microsoft.com/office/drawing/2014/main" id="{A9FB4D6B-CBC8-B55A-14FC-403AE4549F08}"/>
              </a:ext>
            </a:extLst>
          </p:cNvPr>
          <p:cNvSpPr/>
          <p:nvPr/>
        </p:nvSpPr>
        <p:spPr>
          <a:xfrm>
            <a:off x="5133695" y="1652021"/>
            <a:ext cx="962305" cy="1075765"/>
          </a:xfrm>
          <a:prstGeom prst="mathPlus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C" b="1">
              <a:ln w="9525">
                <a:solidFill>
                  <a:sysClr val="windowText" lastClr="000000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62122278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1">
            <a:extLst>
              <a:ext uri="{FF2B5EF4-FFF2-40B4-BE49-F238E27FC236}">
                <a16:creationId xmlns:a16="http://schemas.microsoft.com/office/drawing/2014/main" id="{E5E71414-AFAE-3D43-2DC7-121331359EB0}"/>
              </a:ext>
            </a:extLst>
          </p:cNvPr>
          <p:cNvSpPr txBox="1">
            <a:spLocks/>
          </p:cNvSpPr>
          <p:nvPr/>
        </p:nvSpPr>
        <p:spPr>
          <a:xfrm>
            <a:off x="838200" y="308751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j-cs"/>
              </a:defRPr>
            </a:lvl1pPr>
          </a:lstStyle>
          <a:p>
            <a:pPr algn="ctr"/>
            <a:r>
              <a:rPr lang="es-ES"/>
              <a:t>DIAGNOSTICO</a:t>
            </a:r>
            <a:endParaRPr lang="es-EC" dirty="0"/>
          </a:p>
        </p:txBody>
      </p:sp>
      <p:sp>
        <p:nvSpPr>
          <p:cNvPr id="6" name="Marcador de texto 5">
            <a:extLst>
              <a:ext uri="{FF2B5EF4-FFF2-40B4-BE49-F238E27FC236}">
                <a16:creationId xmlns:a16="http://schemas.microsoft.com/office/drawing/2014/main" id="{B6B650BC-C0FB-06C1-F5DC-47BC0C3C74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18868" y="1356873"/>
            <a:ext cx="5157787" cy="581938"/>
          </a:xfrm>
        </p:spPr>
        <p:txBody>
          <a:bodyPr/>
          <a:lstStyle/>
          <a:p>
            <a:r>
              <a:rPr lang="es-ES" dirty="0"/>
              <a:t>EXAMENES DE EXTENSION</a:t>
            </a:r>
            <a:endParaRPr lang="es-EC" dirty="0"/>
          </a:p>
        </p:txBody>
      </p:sp>
      <p:sp>
        <p:nvSpPr>
          <p:cNvPr id="7" name="Marcador de contenido 6">
            <a:extLst>
              <a:ext uri="{FF2B5EF4-FFF2-40B4-BE49-F238E27FC236}">
                <a16:creationId xmlns:a16="http://schemas.microsoft.com/office/drawing/2014/main" id="{0A588178-2FDA-C4B5-C43F-1F0C7A040D2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80387" y="2218377"/>
            <a:ext cx="5157787" cy="4044381"/>
          </a:xfrm>
        </p:spPr>
        <p:txBody>
          <a:bodyPr/>
          <a:lstStyle/>
          <a:p>
            <a:r>
              <a:rPr lang="es-ES" dirty="0"/>
              <a:t>Hemograma + Química completa</a:t>
            </a:r>
          </a:p>
          <a:p>
            <a:r>
              <a:rPr lang="es-ES" dirty="0"/>
              <a:t>Estudio de proteínas: Electroforesis, dosificación de proteínas</a:t>
            </a:r>
            <a:r>
              <a:rPr lang="es-EC" dirty="0"/>
              <a:t>, proteinuria en orina en 24horas</a:t>
            </a:r>
          </a:p>
          <a:p>
            <a:r>
              <a:rPr lang="es-EC" dirty="0"/>
              <a:t>Evaluación medular: aspirado (genética) + biopsia</a:t>
            </a:r>
          </a:p>
          <a:p>
            <a:r>
              <a:rPr lang="es-EC" dirty="0"/>
              <a:t>Imagen</a:t>
            </a: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7DFEC72C-6F46-EFF0-2EEF-920330C9FA81}"/>
              </a:ext>
            </a:extLst>
          </p:cNvPr>
          <p:cNvSpPr txBox="1"/>
          <p:nvPr/>
        </p:nvSpPr>
        <p:spPr>
          <a:xfrm>
            <a:off x="177613" y="6471868"/>
            <a:ext cx="90364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Tx/>
              <a:buChar char="-"/>
            </a:pPr>
            <a:r>
              <a:rPr lang="en-US" sz="1000" dirty="0"/>
              <a:t>.</a:t>
            </a:r>
            <a:r>
              <a:rPr lang="es-ES" sz="1000" dirty="0"/>
              <a:t>GRUPO ESPAÑOL DE MIELOMA. 2021. "GUIA DE MIELOMA MULTIPLE", ISBN: 978-84-18420-91-7.</a:t>
            </a:r>
            <a:endParaRPr lang="es-EC" sz="1000" dirty="0"/>
          </a:p>
        </p:txBody>
      </p:sp>
      <p:pic>
        <p:nvPicPr>
          <p:cNvPr id="6148" name="Picture 4" descr="Cuándo se hace una resonancia magnética y para qué? | Top Doctors">
            <a:extLst>
              <a:ext uri="{FF2B5EF4-FFF2-40B4-BE49-F238E27FC236}">
                <a16:creationId xmlns:a16="http://schemas.microsoft.com/office/drawing/2014/main" id="{6DACD6CC-C28E-4BF6-6FB3-F9A702B8D38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37930" y="3537591"/>
            <a:ext cx="4193481" cy="27939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6" name="Picture 2" descr="Exámenes médicos prioritarios según la edad | Salud | La Revista | El  Universo">
            <a:extLst>
              <a:ext uri="{FF2B5EF4-FFF2-40B4-BE49-F238E27FC236}">
                <a16:creationId xmlns:a16="http://schemas.microsoft.com/office/drawing/2014/main" id="{ECE41DC4-75EF-8F2A-E07E-4526FAE790C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76655" y="1699305"/>
            <a:ext cx="3537382" cy="23539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453179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1">
            <a:extLst>
              <a:ext uri="{FF2B5EF4-FFF2-40B4-BE49-F238E27FC236}">
                <a16:creationId xmlns:a16="http://schemas.microsoft.com/office/drawing/2014/main" id="{E5E71414-AFAE-3D43-2DC7-121331359EB0}"/>
              </a:ext>
            </a:extLst>
          </p:cNvPr>
          <p:cNvSpPr txBox="1">
            <a:spLocks/>
          </p:cNvSpPr>
          <p:nvPr/>
        </p:nvSpPr>
        <p:spPr>
          <a:xfrm>
            <a:off x="838200" y="12186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j-cs"/>
              </a:defRPr>
            </a:lvl1pPr>
          </a:lstStyle>
          <a:p>
            <a:pPr algn="ctr"/>
            <a:r>
              <a:rPr lang="es-ES" dirty="0"/>
              <a:t>DIAGNOSTICO/CITOGENETICA</a:t>
            </a:r>
            <a:endParaRPr lang="es-EC" dirty="0"/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6282C35E-B5ED-8509-116C-39F2A5CB974C}"/>
              </a:ext>
            </a:extLst>
          </p:cNvPr>
          <p:cNvSpPr txBox="1"/>
          <p:nvPr/>
        </p:nvSpPr>
        <p:spPr>
          <a:xfrm>
            <a:off x="177613" y="6471868"/>
            <a:ext cx="90364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Tx/>
              <a:buChar char="-"/>
            </a:pPr>
            <a:r>
              <a:rPr lang="en-US" sz="1000" dirty="0"/>
              <a:t>S. Vincent Rajkumar. 2022. "Multiple myeloma: 2022 update on diagnosis, risk stratification, and </a:t>
            </a:r>
            <a:r>
              <a:rPr lang="en-US" sz="1000" dirty="0" err="1"/>
              <a:t>management",AMERICAN</a:t>
            </a:r>
            <a:r>
              <a:rPr lang="en-US" sz="1000" dirty="0"/>
              <a:t> JOURNAL OF HEMATOLOGY, 97:1086–1107.</a:t>
            </a:r>
          </a:p>
          <a:p>
            <a:pPr marL="171450" indent="-171450">
              <a:buFontTx/>
              <a:buChar char="-"/>
            </a:pPr>
            <a:r>
              <a:rPr lang="es-ES" sz="1000" dirty="0"/>
              <a:t>GRUPO ESPAÑOL DE MIELOMA. 2021. "GUIA DE MIELOMA MULTIPLE", ISBN: 978-84-18420-91-7.</a:t>
            </a:r>
            <a:endParaRPr lang="es-EC" sz="1000" dirty="0"/>
          </a:p>
        </p:txBody>
      </p:sp>
      <p:pic>
        <p:nvPicPr>
          <p:cNvPr id="13" name="Imagen 12">
            <a:extLst>
              <a:ext uri="{FF2B5EF4-FFF2-40B4-BE49-F238E27FC236}">
                <a16:creationId xmlns:a16="http://schemas.microsoft.com/office/drawing/2014/main" id="{1DC62270-D82B-374B-62A7-D2B14DCEBFA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1251439"/>
            <a:ext cx="5458587" cy="5220429"/>
          </a:xfrm>
          <a:prstGeom prst="rect">
            <a:avLst/>
          </a:prstGeom>
        </p:spPr>
      </p:pic>
      <p:pic>
        <p:nvPicPr>
          <p:cNvPr id="15" name="Imagen 14">
            <a:extLst>
              <a:ext uri="{FF2B5EF4-FFF2-40B4-BE49-F238E27FC236}">
                <a16:creationId xmlns:a16="http://schemas.microsoft.com/office/drawing/2014/main" id="{397C6D14-F4DE-F09E-78B4-345A01E8FB4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050" y="1184757"/>
            <a:ext cx="5572903" cy="3658111"/>
          </a:xfrm>
          <a:prstGeom prst="rect">
            <a:avLst/>
          </a:prstGeom>
        </p:spPr>
      </p:pic>
      <p:sp>
        <p:nvSpPr>
          <p:cNvPr id="16" name="CuadroTexto 15">
            <a:extLst>
              <a:ext uri="{FF2B5EF4-FFF2-40B4-BE49-F238E27FC236}">
                <a16:creationId xmlns:a16="http://schemas.microsoft.com/office/drawing/2014/main" id="{8AF4D495-509A-18C0-D68A-33FD1BBF1FC3}"/>
              </a:ext>
            </a:extLst>
          </p:cNvPr>
          <p:cNvSpPr txBox="1"/>
          <p:nvPr/>
        </p:nvSpPr>
        <p:spPr>
          <a:xfrm>
            <a:off x="281050" y="5105917"/>
            <a:ext cx="5572903" cy="12259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/>
              <a:t>Estudio Citogenético y FISH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dirty="0" err="1"/>
              <a:t>Hiperdiploidias</a:t>
            </a:r>
            <a:endParaRPr lang="es-ES" dirty="0"/>
          </a:p>
          <a:p>
            <a:pPr marL="285750" indent="-28575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s-EC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Traslocación de locus de inmunoglobulina de cadena pesada (</a:t>
            </a:r>
            <a:r>
              <a:rPr lang="es-EC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IgH</a:t>
            </a:r>
            <a:r>
              <a:rPr lang="es-EC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locus 14q32)</a:t>
            </a:r>
            <a:endParaRPr lang="es-EC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7" name="Rectángulo 16">
            <a:extLst>
              <a:ext uri="{FF2B5EF4-FFF2-40B4-BE49-F238E27FC236}">
                <a16:creationId xmlns:a16="http://schemas.microsoft.com/office/drawing/2014/main" id="{BA5F1DD4-8D1E-8CB5-2488-864E49F1422E}"/>
              </a:ext>
            </a:extLst>
          </p:cNvPr>
          <p:cNvSpPr/>
          <p:nvPr/>
        </p:nvSpPr>
        <p:spPr>
          <a:xfrm>
            <a:off x="1398493" y="2151529"/>
            <a:ext cx="4347882" cy="35879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C"/>
          </a:p>
        </p:txBody>
      </p:sp>
      <p:sp>
        <p:nvSpPr>
          <p:cNvPr id="18" name="Rectángulo 17">
            <a:extLst>
              <a:ext uri="{FF2B5EF4-FFF2-40B4-BE49-F238E27FC236}">
                <a16:creationId xmlns:a16="http://schemas.microsoft.com/office/drawing/2014/main" id="{D9DC5513-896C-BB6A-910C-176AEDD4C607}"/>
              </a:ext>
            </a:extLst>
          </p:cNvPr>
          <p:cNvSpPr/>
          <p:nvPr/>
        </p:nvSpPr>
        <p:spPr>
          <a:xfrm>
            <a:off x="1398493" y="3487213"/>
            <a:ext cx="4347882" cy="35879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C"/>
          </a:p>
        </p:txBody>
      </p:sp>
      <p:sp>
        <p:nvSpPr>
          <p:cNvPr id="19" name="Rectángulo 18">
            <a:extLst>
              <a:ext uri="{FF2B5EF4-FFF2-40B4-BE49-F238E27FC236}">
                <a16:creationId xmlns:a16="http://schemas.microsoft.com/office/drawing/2014/main" id="{B877F329-8299-CD22-A292-0E0F36E1B6D6}"/>
              </a:ext>
            </a:extLst>
          </p:cNvPr>
          <p:cNvSpPr/>
          <p:nvPr/>
        </p:nvSpPr>
        <p:spPr>
          <a:xfrm>
            <a:off x="6095999" y="3135135"/>
            <a:ext cx="5458587" cy="116792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514809562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23645</TotalTime>
  <Words>1564</Words>
  <Application>Microsoft Office PowerPoint</Application>
  <PresentationFormat>Panorámica</PresentationFormat>
  <Paragraphs>242</Paragraphs>
  <Slides>24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24</vt:i4>
      </vt:variant>
    </vt:vector>
  </HeadingPairs>
  <TitlesOfParts>
    <vt:vector size="29" baseType="lpstr">
      <vt:lpstr>Arial</vt:lpstr>
      <vt:lpstr>Calibri</vt:lpstr>
      <vt:lpstr>Myriad Pro Light</vt:lpstr>
      <vt:lpstr>Verdana</vt:lpstr>
      <vt:lpstr>Tema de Office</vt:lpstr>
      <vt:lpstr>MD. ROMMEL MARTINEZ RESIDENTE DE HEMATOLOGIA</vt:lpstr>
      <vt:lpstr>Presentación de PowerPoint</vt:lpstr>
      <vt:lpstr>Presentación de PowerPoint</vt:lpstr>
      <vt:lpstr>Presentación de PowerPoint</vt:lpstr>
      <vt:lpstr>CLINICA</vt:lpstr>
      <vt:lpstr>ESTADIOS DE ENFERMEDAD (MGUS, SMM Y MIELOMA MULTIPLE)</vt:lpstr>
      <vt:lpstr>DIAGNOSTICO</vt:lpstr>
      <vt:lpstr>Presentación de PowerPoint</vt:lpstr>
      <vt:lpstr>Presentación de PowerPoint</vt:lpstr>
      <vt:lpstr>ESTRATIFICACION Y PRONOSTICO</vt:lpstr>
      <vt:lpstr>¿MI PACIENTE ES CANDIDATO A TRASPLANTE?</vt:lpstr>
      <vt:lpstr>CRITERIOS DE ELEGIBILIDAD</vt:lpstr>
      <vt:lpstr>TRATAMIENTO (CANDIDATO A TRASPLANTE)</vt:lpstr>
      <vt:lpstr>Presentación de PowerPoint</vt:lpstr>
      <vt:lpstr>IMPORTANACIA DEL TRASPLANTE</vt:lpstr>
      <vt:lpstr>Presentación de PowerPoint</vt:lpstr>
      <vt:lpstr>Presentación de PowerPoint</vt:lpstr>
      <vt:lpstr>EVALUACION DE RESPUESTA</vt:lpstr>
      <vt:lpstr>RECAIDA</vt:lpstr>
      <vt:lpstr>CASOS ESPECIALES INSUFICIENCIA RENAL</vt:lpstr>
      <vt:lpstr>FUTURO CELULAS CAR-T</vt:lpstr>
      <vt:lpstr>CONCLUSIONES</vt:lpstr>
      <vt:lpstr>GRACIAS</vt:lpstr>
      <vt:lpstr>BIBLIOGRAFIA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SUBTITULOS</dc:title>
  <dc:creator>Solca</dc:creator>
  <cp:lastModifiedBy>RFABRY MARTINEZ</cp:lastModifiedBy>
  <cp:revision>157</cp:revision>
  <cp:lastPrinted>2022-09-30T12:20:29Z</cp:lastPrinted>
  <dcterms:created xsi:type="dcterms:W3CDTF">2022-07-26T19:05:49Z</dcterms:created>
  <dcterms:modified xsi:type="dcterms:W3CDTF">2023-05-06T21:37:38Z</dcterms:modified>
</cp:coreProperties>
</file>